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6.xml" ContentType="application/vnd.openxmlformats-officedocument.presentationml.notesSlide+xml"/>
  <Override PartName="/ppt/charts/chart10.xml" ContentType="application/vnd.openxmlformats-officedocument.drawingml.chart+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1.xml" ContentType="application/vnd.openxmlformats-officedocument.drawingml.chartshapes+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7.xml" ContentType="application/vnd.openxmlformats-officedocument.presentationml.notesSlid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2.xml" ContentType="application/vnd.openxmlformats-officedocument.themeOverr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charts/chart18.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 id="2147483783" r:id="rId2"/>
    <p:sldMasterId id="2147483799" r:id="rId3"/>
  </p:sldMasterIdLst>
  <p:notesMasterIdLst>
    <p:notesMasterId r:id="rId17"/>
  </p:notesMasterIdLst>
  <p:handoutMasterIdLst>
    <p:handoutMasterId r:id="rId18"/>
  </p:handoutMasterIdLst>
  <p:sldIdLst>
    <p:sldId id="2492" r:id="rId4"/>
    <p:sldId id="1199" r:id="rId5"/>
    <p:sldId id="2496" r:id="rId6"/>
    <p:sldId id="1203" r:id="rId7"/>
    <p:sldId id="1212" r:id="rId8"/>
    <p:sldId id="1215" r:id="rId9"/>
    <p:sldId id="2490" r:id="rId10"/>
    <p:sldId id="2491" r:id="rId11"/>
    <p:sldId id="2488" r:id="rId12"/>
    <p:sldId id="2489" r:id="rId13"/>
    <p:sldId id="2499" r:id="rId14"/>
    <p:sldId id="2498" r:id="rId15"/>
    <p:sldId id="1214" r:id="rId16"/>
  </p:sldIdLst>
  <p:sldSz cx="12192000" cy="6858000"/>
  <p:notesSz cx="6805613" cy="9939338"/>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31" userDrawn="1">
          <p15:clr>
            <a:srgbClr val="A4A3A4"/>
          </p15:clr>
        </p15:guide>
        <p15:guide id="2" pos="214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yama Hiroshi" initials="KH" lastIdx="1" clrIdx="0">
    <p:extLst>
      <p:ext uri="{19B8F6BF-5375-455C-9EA6-DF929625EA0E}">
        <p15:presenceInfo xmlns:p15="http://schemas.microsoft.com/office/powerpoint/2012/main" userId="S::kiyama.hiroshi@vn.panasonic.com::55e31ea5-afe9-4771-809f-d3e1beb7fa64" providerId="AD"/>
      </p:ext>
    </p:extLst>
  </p:cmAuthor>
  <p:cmAuthor id="2" name="Hoa Bui Thanh" initials="HBT" lastIdx="1" clrIdx="1">
    <p:extLst>
      <p:ext uri="{19B8F6BF-5375-455C-9EA6-DF929625EA0E}">
        <p15:presenceInfo xmlns:p15="http://schemas.microsoft.com/office/powerpoint/2012/main" userId="S::thanhhoa.bui@vn.panasonic.com::bd774a3c-f093-48c1-a3c9-5fb9be59f7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5050"/>
    <a:srgbClr val="FFFFCC"/>
    <a:srgbClr val="FFCC99"/>
    <a:srgbClr val="FF6600"/>
    <a:srgbClr val="FF9900"/>
    <a:srgbClr val="FFCCCC"/>
    <a:srgbClr val="FF9999"/>
    <a:srgbClr val="9900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96" autoAdjust="0"/>
    <p:restoredTop sz="93792" autoAdjust="0"/>
  </p:normalViewPr>
  <p:slideViewPr>
    <p:cSldViewPr snapToGrid="0">
      <p:cViewPr varScale="1">
        <p:scale>
          <a:sx n="63" d="100"/>
          <a:sy n="63" d="100"/>
        </p:scale>
        <p:origin x="1088" y="64"/>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Process Defect contents</c:v>
                </c:pt>
              </c:strCache>
            </c:strRef>
          </c:tx>
          <c:dPt>
            <c:idx val="0"/>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1-FA4E-40C9-A756-03355D67D5F1}"/>
              </c:ext>
            </c:extLst>
          </c:dPt>
          <c:dPt>
            <c:idx val="1"/>
            <c:bubble3D val="0"/>
            <c:spPr>
              <a:solidFill>
                <a:schemeClr val="accent5">
                  <a:lumMod val="40000"/>
                  <a:lumOff val="60000"/>
                </a:schemeClr>
              </a:solidFill>
              <a:ln w="19050">
                <a:solidFill>
                  <a:schemeClr val="lt1"/>
                </a:solidFill>
              </a:ln>
              <a:effectLst/>
            </c:spPr>
            <c:extLst>
              <c:ext xmlns:c16="http://schemas.microsoft.com/office/drawing/2014/chart" uri="{C3380CC4-5D6E-409C-BE32-E72D297353CC}">
                <c16:uniqueId val="{00000003-FA4E-40C9-A756-03355D67D5F1}"/>
              </c:ext>
            </c:extLst>
          </c:dPt>
          <c:dLbls>
            <c:dLbl>
              <c:idx val="0"/>
              <c:layout>
                <c:manualLayout>
                  <c:x val="-0.13286533762968733"/>
                  <c:y val="-8.8229291035589255E-2"/>
                </c:manualLayout>
              </c:layout>
              <c:spPr>
                <a:noFill/>
                <a:ln>
                  <a:noFill/>
                </a:ln>
                <a:effectLst/>
              </c:spPr>
              <c:txPr>
                <a:bodyPr rot="0" spcFirstLastPara="1" vertOverflow="ellipsis" vert="horz" wrap="square" lIns="38100" tIns="19050" rIns="38100" bIns="19050" anchor="ctr" anchorCtr="1">
                  <a:spAutoFit/>
                </a:bodyPr>
                <a:lstStyle/>
                <a:p>
                  <a:pPr>
                    <a:lnSpc>
                      <a:spcPts val="900"/>
                    </a:lnSpc>
                    <a:defRPr lang="ja-JP" sz="1000" b="1" i="0" u="none" strike="noStrike" kern="1200" baseline="0">
                      <a:solidFill>
                        <a:schemeClr val="tx1"/>
                      </a:solidFill>
                      <a:effectLst>
                        <a:glow rad="101600">
                          <a:schemeClr val="bg1">
                            <a:alpha val="85000"/>
                          </a:schemeClr>
                        </a:glow>
                      </a:effectLst>
                      <a:latin typeface="Meiryo UI" panose="020B0604030504040204" pitchFamily="50" charset="-128"/>
                      <a:ea typeface="Meiryo UI" panose="020B0604030504040204" pitchFamily="50" charset="-128"/>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4344674922085705"/>
                      <c:h val="0.38702157944186377"/>
                    </c:manualLayout>
                  </c15:layout>
                </c:ext>
                <c:ext xmlns:c16="http://schemas.microsoft.com/office/drawing/2014/chart" uri="{C3380CC4-5D6E-409C-BE32-E72D297353CC}">
                  <c16:uniqueId val="{00000001-FA4E-40C9-A756-03355D67D5F1}"/>
                </c:ext>
              </c:extLst>
            </c:dLbl>
            <c:dLbl>
              <c:idx val="1"/>
              <c:layout>
                <c:manualLayout>
                  <c:x val="0.18396904135723582"/>
                  <c:y val="0.13809901366003421"/>
                </c:manualLayout>
              </c:layout>
              <c:spPr>
                <a:noFill/>
                <a:ln>
                  <a:noFill/>
                </a:ln>
                <a:effectLst/>
              </c:spPr>
              <c:txPr>
                <a:bodyPr rot="0" spcFirstLastPara="1" vertOverflow="ellipsis" vert="horz" wrap="square" lIns="38100" tIns="19050" rIns="38100" bIns="19050" anchor="ctr" anchorCtr="1">
                  <a:noAutofit/>
                </a:bodyPr>
                <a:lstStyle/>
                <a:p>
                  <a:pPr>
                    <a:lnSpc>
                      <a:spcPts val="900"/>
                    </a:lnSpc>
                    <a:defRPr lang="ja-JP" sz="1000" b="1" i="0" u="none" strike="noStrike" kern="1200" baseline="0">
                      <a:solidFill>
                        <a:schemeClr val="tx1"/>
                      </a:solidFill>
                      <a:effectLst>
                        <a:glow rad="101600">
                          <a:schemeClr val="bg1">
                            <a:alpha val="85000"/>
                          </a:schemeClr>
                        </a:glow>
                      </a:effectLst>
                      <a:latin typeface="Meiryo UI" panose="020B0604030504040204" pitchFamily="50" charset="-128"/>
                      <a:ea typeface="Meiryo UI" panose="020B0604030504040204" pitchFamily="50" charset="-128"/>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39348819092808329"/>
                      <c:h val="0.48499865476388432"/>
                    </c:manualLayout>
                  </c15:layout>
                </c:ext>
                <c:ext xmlns:c16="http://schemas.microsoft.com/office/drawing/2014/chart" uri="{C3380CC4-5D6E-409C-BE32-E72D297353CC}">
                  <c16:uniqueId val="{00000003-FA4E-40C9-A756-03355D67D5F1}"/>
                </c:ext>
              </c:extLst>
            </c:dLbl>
            <c:spPr>
              <a:noFill/>
              <a:ln>
                <a:noFill/>
              </a:ln>
              <a:effectLst/>
            </c:spPr>
            <c:txPr>
              <a:bodyPr rot="0" spcFirstLastPara="1" vertOverflow="ellipsis" vert="horz" wrap="square" lIns="38100" tIns="19050" rIns="38100" bIns="19050" anchor="ctr" anchorCtr="1">
                <a:spAutoFit/>
              </a:bodyPr>
              <a:lstStyle/>
              <a:p>
                <a:pPr>
                  <a:defRPr lang="ja-JP" sz="1000" b="1" i="0" u="none" strike="noStrike" kern="1200" baseline="0">
                    <a:solidFill>
                      <a:schemeClr val="tx1"/>
                    </a:solidFill>
                    <a:effectLst>
                      <a:glow rad="101600">
                        <a:schemeClr val="bg1">
                          <a:alpha val="85000"/>
                        </a:schemeClr>
                      </a:glow>
                    </a:effectLst>
                    <a:latin typeface="Meiryo UI" panose="020B0604030504040204" pitchFamily="50" charset="-128"/>
                    <a:ea typeface="Meiryo UI" panose="020B0604030504040204" pitchFamily="50" charset="-128"/>
                    <a:cs typeface="+mn-cs"/>
                  </a:defRPr>
                </a:pPr>
                <a:endParaRPr lang="en-US"/>
              </a:p>
            </c:txPr>
            <c:dLblPos val="bestFit"/>
            <c:showLegendKey val="0"/>
            <c:showVal val="0"/>
            <c:showCatName val="1"/>
            <c:showSerName val="0"/>
            <c:showPercent val="1"/>
            <c:showBubbleSize val="0"/>
            <c:showLeaderLines val="0"/>
            <c:extLst>
              <c:ext xmlns:c15="http://schemas.microsoft.com/office/drawing/2012/chart" uri="{CE6537A1-D6FC-4f65-9D91-7224C49458BB}"/>
            </c:extLst>
          </c:dLbls>
          <c:cat>
            <c:strRef>
              <c:f>Sheet1!$A$2:$A$3</c:f>
              <c:strCache>
                <c:ptCount val="2"/>
                <c:pt idx="0">
                  <c:v>Un-match </c:v>
                </c:pt>
                <c:pt idx="1">
                  <c:v>Maker process</c:v>
                </c:pt>
              </c:strCache>
            </c:strRef>
          </c:cat>
          <c:val>
            <c:numRef>
              <c:f>Sheet1!$B$2:$B$3</c:f>
              <c:numCache>
                <c:formatCode>0%</c:formatCode>
                <c:ptCount val="2"/>
                <c:pt idx="0">
                  <c:v>0.65</c:v>
                </c:pt>
                <c:pt idx="1">
                  <c:v>0.35</c:v>
                </c:pt>
              </c:numCache>
            </c:numRef>
          </c:val>
          <c:extLst>
            <c:ext xmlns:c16="http://schemas.microsoft.com/office/drawing/2014/chart" uri="{C3380CC4-5D6E-409C-BE32-E72D297353CC}">
              <c16:uniqueId val="{00000004-FA4E-40C9-A756-03355D67D5F1}"/>
            </c:ext>
          </c:extLst>
        </c:ser>
        <c:dLbls>
          <c:dLblPos val="bestFit"/>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519984422287049E-2"/>
          <c:y val="2.7992533783905756E-2"/>
          <c:w val="0.81254715624846452"/>
          <c:h val="0.67241002090396096"/>
        </c:manualLayout>
      </c:layout>
      <c:barChart>
        <c:barDir val="col"/>
        <c:grouping val="stacked"/>
        <c:varyColors val="0"/>
        <c:ser>
          <c:idx val="1"/>
          <c:order val="0"/>
          <c:tx>
            <c:strRef>
              <c:f>Sheet1!$A$4</c:f>
              <c:strCache>
                <c:ptCount val="1"/>
                <c:pt idx="0">
                  <c:v>Internal loss</c:v>
                </c:pt>
              </c:strCache>
            </c:strRef>
          </c:tx>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chemeClr>
              </a:solidFill>
              <a:round/>
            </a:ln>
            <a:effectLst>
              <a:outerShdw blurRad="40000" dist="20000" dir="5400000" rotWithShape="0">
                <a:srgbClr val="000000">
                  <a:alpha val="38000"/>
                </a:srgbClr>
              </a:outerShdw>
            </a:effectLst>
          </c:spPr>
          <c:invertIfNegative val="0"/>
          <c:dLbls>
            <c:dLbl>
              <c:idx val="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2E21-46FC-8C01-4FCA0F10F9C1}"/>
                </c:ext>
              </c:extLst>
            </c:dLbl>
            <c:dLbl>
              <c:idx val="1"/>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2E21-46FC-8C01-4FCA0F10F9C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Sheet1!$B$2:$C$2</c:f>
              <c:strCache>
                <c:ptCount val="2"/>
                <c:pt idx="0">
                  <c:v>Target</c:v>
                </c:pt>
                <c:pt idx="1">
                  <c:v>Actual</c:v>
                </c:pt>
              </c:strCache>
            </c:strRef>
          </c:cat>
          <c:val>
            <c:numRef>
              <c:f>Sheet1!$B$4:$C$4</c:f>
              <c:numCache>
                <c:formatCode>General</c:formatCode>
                <c:ptCount val="2"/>
                <c:pt idx="0">
                  <c:v>5.0419999999999998</c:v>
                </c:pt>
                <c:pt idx="1">
                  <c:v>4.7649999999999997</c:v>
                </c:pt>
              </c:numCache>
            </c:numRef>
          </c:val>
          <c:extLst>
            <c:ext xmlns:c16="http://schemas.microsoft.com/office/drawing/2014/chart" uri="{C3380CC4-5D6E-409C-BE32-E72D297353CC}">
              <c16:uniqueId val="{00000000-2E21-46FC-8C01-4FCA0F10F9C1}"/>
            </c:ext>
          </c:extLst>
        </c:ser>
        <c:ser>
          <c:idx val="0"/>
          <c:order val="1"/>
          <c:tx>
            <c:strRef>
              <c:f>Sheet1!$A$3</c:f>
              <c:strCache>
                <c:ptCount val="1"/>
                <c:pt idx="0">
                  <c:v>Market loss</c:v>
                </c:pt>
              </c:strCache>
            </c:strRef>
          </c:tx>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invertIfNegative val="0"/>
          <c:dLbls>
            <c:delete val="1"/>
          </c:dLbls>
          <c:cat>
            <c:strRef>
              <c:f>Sheet1!$B$2:$C$2</c:f>
              <c:strCache>
                <c:ptCount val="2"/>
                <c:pt idx="0">
                  <c:v>Target</c:v>
                </c:pt>
                <c:pt idx="1">
                  <c:v>Actual</c:v>
                </c:pt>
              </c:strCache>
            </c:strRef>
          </c:cat>
          <c:val>
            <c:numRef>
              <c:f>Sheet1!$B$3:$C$3</c:f>
              <c:numCache>
                <c:formatCode>General</c:formatCode>
                <c:ptCount val="2"/>
                <c:pt idx="0">
                  <c:v>0</c:v>
                </c:pt>
                <c:pt idx="1">
                  <c:v>0</c:v>
                </c:pt>
              </c:numCache>
            </c:numRef>
          </c:val>
          <c:extLst>
            <c:ext xmlns:c16="http://schemas.microsoft.com/office/drawing/2014/chart" uri="{C3380CC4-5D6E-409C-BE32-E72D297353CC}">
              <c16:uniqueId val="{00000001-2E21-46FC-8C01-4FCA0F10F9C1}"/>
            </c:ext>
          </c:extLst>
        </c:ser>
        <c:dLbls>
          <c:showLegendKey val="0"/>
          <c:showVal val="1"/>
          <c:showCatName val="0"/>
          <c:showSerName val="0"/>
          <c:showPercent val="0"/>
          <c:showBubbleSize val="0"/>
        </c:dLbls>
        <c:gapWidth val="75"/>
        <c:overlap val="100"/>
        <c:axId val="224541184"/>
        <c:axId val="224530992"/>
      </c:barChart>
      <c:lineChart>
        <c:grouping val="standard"/>
        <c:varyColors val="0"/>
        <c:ser>
          <c:idx val="2"/>
          <c:order val="2"/>
          <c:tx>
            <c:strRef>
              <c:f>Sheet1!$A$5</c:f>
              <c:strCache>
                <c:ptCount val="1"/>
                <c:pt idx="0">
                  <c:v>Loss ratio</c:v>
                </c:pt>
              </c:strCache>
            </c:strRef>
          </c:tx>
          <c:spPr>
            <a:ln w="15875" cap="rnd">
              <a:solidFill>
                <a:schemeClr val="accent3"/>
              </a:solidFill>
              <a:round/>
            </a:ln>
            <a:effectLst>
              <a:outerShdw blurRad="40000" dist="20000" dir="5400000" rotWithShape="0">
                <a:srgbClr val="000000">
                  <a:alpha val="38000"/>
                </a:srgbClr>
              </a:outerShdw>
            </a:effectLst>
          </c:spPr>
          <c:marker>
            <c:symbol val="circle"/>
            <c:size val="5"/>
            <c:spPr>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chemeClr>
                </a:solidFill>
                <a:round/>
              </a:ln>
              <a:effectLst>
                <a:outerShdw blurRad="40000" dist="20000" dir="5400000" rotWithShape="0">
                  <a:srgbClr val="000000">
                    <a:alpha val="38000"/>
                  </a:srgbClr>
                </a:outerShdw>
              </a:effectLst>
            </c:spPr>
          </c:marker>
          <c:dLbls>
            <c:dLbl>
              <c:idx val="0"/>
              <c:layout>
                <c:manualLayout>
                  <c:x val="-0.20693361706425725"/>
                  <c:y val="-0.16503189749477401"/>
                </c:manualLayout>
              </c:layout>
              <c:numFmt formatCode="0.00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441218803371715"/>
                      <c:h val="0.23127506940909301"/>
                    </c:manualLayout>
                  </c15:layout>
                </c:ext>
                <c:ext xmlns:c16="http://schemas.microsoft.com/office/drawing/2014/chart" uri="{C3380CC4-5D6E-409C-BE32-E72D297353CC}">
                  <c16:uniqueId val="{00000002-2E21-46FC-8C01-4FCA0F10F9C1}"/>
                </c:ext>
              </c:extLst>
            </c:dLbl>
            <c:dLbl>
              <c:idx val="1"/>
              <c:layout>
                <c:manualLayout>
                  <c:x val="-0.10932593245551216"/>
                  <c:y val="-6.6393362721630725E-2"/>
                </c:manualLayout>
              </c:layout>
              <c:numFmt formatCode="0.00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0573900887003469"/>
                      <c:h val="0.30463750221134295"/>
                    </c:manualLayout>
                  </c15:layout>
                </c:ext>
                <c:ext xmlns:c16="http://schemas.microsoft.com/office/drawing/2014/chart" uri="{C3380CC4-5D6E-409C-BE32-E72D297353CC}">
                  <c16:uniqueId val="{00000003-2E21-46FC-8C01-4FCA0F10F9C1}"/>
                </c:ext>
              </c:extLst>
            </c:dLbl>
            <c:numFmt formatCode="0.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Sheet1!$B$2:$C$2</c:f>
              <c:strCache>
                <c:ptCount val="2"/>
                <c:pt idx="0">
                  <c:v>Target</c:v>
                </c:pt>
                <c:pt idx="1">
                  <c:v>Actual</c:v>
                </c:pt>
              </c:strCache>
            </c:strRef>
          </c:cat>
          <c:val>
            <c:numRef>
              <c:f>Sheet1!$B$5:$C$5</c:f>
              <c:numCache>
                <c:formatCode>0.0000%</c:formatCode>
                <c:ptCount val="2"/>
                <c:pt idx="0">
                  <c:v>1.2999999999999999E-4</c:v>
                </c:pt>
                <c:pt idx="1">
                  <c:v>2.0000000000000001E-4</c:v>
                </c:pt>
              </c:numCache>
            </c:numRef>
          </c:val>
          <c:smooth val="0"/>
          <c:extLst>
            <c:ext xmlns:c16="http://schemas.microsoft.com/office/drawing/2014/chart" uri="{C3380CC4-5D6E-409C-BE32-E72D297353CC}">
              <c16:uniqueId val="{00000004-2E21-46FC-8C01-4FCA0F10F9C1}"/>
            </c:ext>
          </c:extLst>
        </c:ser>
        <c:dLbls>
          <c:showLegendKey val="0"/>
          <c:showVal val="1"/>
          <c:showCatName val="0"/>
          <c:showSerName val="0"/>
          <c:showPercent val="0"/>
          <c:showBubbleSize val="0"/>
        </c:dLbls>
        <c:marker val="1"/>
        <c:smooth val="0"/>
        <c:axId val="224538048"/>
        <c:axId val="224542360"/>
      </c:lineChart>
      <c:catAx>
        <c:axId val="224541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24530992"/>
        <c:crosses val="autoZero"/>
        <c:auto val="1"/>
        <c:lblAlgn val="ctr"/>
        <c:lblOffset val="100"/>
        <c:noMultiLvlLbl val="0"/>
      </c:catAx>
      <c:valAx>
        <c:axId val="2245309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en-US"/>
          </a:p>
        </c:txPr>
        <c:crossAx val="224541184"/>
        <c:crosses val="autoZero"/>
        <c:crossBetween val="between"/>
        <c:majorUnit val="10"/>
      </c:valAx>
      <c:valAx>
        <c:axId val="224542360"/>
        <c:scaling>
          <c:orientation val="minMax"/>
        </c:scaling>
        <c:delete val="0"/>
        <c:axPos val="r"/>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300" b="0" i="0" u="none" strike="noStrike" kern="1200" baseline="0">
                <a:solidFill>
                  <a:schemeClr val="bg1"/>
                </a:solidFill>
                <a:latin typeface="+mn-lt"/>
                <a:ea typeface="+mn-ea"/>
                <a:cs typeface="+mn-cs"/>
              </a:defRPr>
            </a:pPr>
            <a:endParaRPr lang="en-US"/>
          </a:p>
        </c:txPr>
        <c:crossAx val="224538048"/>
        <c:crosses val="max"/>
        <c:crossBetween val="between"/>
        <c:majorUnit val="1.0000000000000003E-4"/>
      </c:valAx>
      <c:catAx>
        <c:axId val="224538048"/>
        <c:scaling>
          <c:orientation val="minMax"/>
        </c:scaling>
        <c:delete val="1"/>
        <c:axPos val="b"/>
        <c:numFmt formatCode="General" sourceLinked="1"/>
        <c:majorTickMark val="none"/>
        <c:minorTickMark val="none"/>
        <c:tickLblPos val="nextTo"/>
        <c:crossAx val="224542360"/>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Defect contents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39B-4190-9DC8-42470575B35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39B-4190-9DC8-42470575B35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39B-4190-9DC8-42470575B35F}"/>
              </c:ext>
            </c:extLst>
          </c:dPt>
          <c:dLbls>
            <c:dLbl>
              <c:idx val="0"/>
              <c:layout>
                <c:manualLayout>
                  <c:x val="-5.0819689448569058E-2"/>
                  <c:y val="-0.17848142585834298"/>
                </c:manualLayout>
              </c:layout>
              <c:spPr>
                <a:noFill/>
                <a:ln>
                  <a:noFill/>
                </a:ln>
                <a:effectLst/>
              </c:spPr>
              <c:txPr>
                <a:bodyPr rot="0" spcFirstLastPara="1" vertOverflow="ellipsis" vert="horz" wrap="square" lIns="38100" tIns="19050" rIns="38100" bIns="19050" anchor="ctr" anchorCtr="1">
                  <a:noAutofit/>
                </a:bodyPr>
                <a:lstStyle/>
                <a:p>
                  <a:pPr>
                    <a:defRPr lang="ja-JP" sz="700" b="1" i="0" u="none" strike="noStrike" kern="1200" baseline="0">
                      <a:solidFill>
                        <a:schemeClr val="tx1"/>
                      </a:solidFill>
                      <a:effectLst>
                        <a:glow rad="101600">
                          <a:schemeClr val="bg1">
                            <a:alpha val="85000"/>
                          </a:schemeClr>
                        </a:glow>
                      </a:effectLst>
                      <a:latin typeface="Meiryo UI" panose="020B0604030504040204" pitchFamily="50" charset="-128"/>
                      <a:ea typeface="Meiryo UI" panose="020B0604030504040204" pitchFamily="50" charset="-128"/>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57622545052712648"/>
                      <c:h val="0.43416236954594789"/>
                    </c:manualLayout>
                  </c15:layout>
                </c:ext>
                <c:ext xmlns:c16="http://schemas.microsoft.com/office/drawing/2014/chart" uri="{C3380CC4-5D6E-409C-BE32-E72D297353CC}">
                  <c16:uniqueId val="{00000001-139B-4190-9DC8-42470575B35F}"/>
                </c:ext>
              </c:extLst>
            </c:dLbl>
            <c:dLbl>
              <c:idx val="1"/>
              <c:delete val="1"/>
              <c:extLst>
                <c:ext xmlns:c15="http://schemas.microsoft.com/office/drawing/2012/chart" uri="{CE6537A1-D6FC-4f65-9D91-7224C49458BB}"/>
                <c:ext xmlns:c16="http://schemas.microsoft.com/office/drawing/2014/chart" uri="{C3380CC4-5D6E-409C-BE32-E72D297353CC}">
                  <c16:uniqueId val="{00000003-139B-4190-9DC8-42470575B35F}"/>
                </c:ext>
              </c:extLst>
            </c:dLbl>
            <c:dLbl>
              <c:idx val="2"/>
              <c:layout>
                <c:manualLayout>
                  <c:x val="0.12988027569146141"/>
                  <c:y val="3.194012631681156E-7"/>
                </c:manualLayout>
              </c:layout>
              <c:spPr>
                <a:noFill/>
                <a:ln>
                  <a:noFill/>
                </a:ln>
                <a:effectLst/>
              </c:spPr>
              <c:txPr>
                <a:bodyPr rot="0" spcFirstLastPara="1" vertOverflow="ellipsis" vert="horz" wrap="square" lIns="38100" tIns="19050" rIns="38100" bIns="19050" anchor="ctr" anchorCtr="1">
                  <a:noAutofit/>
                </a:bodyPr>
                <a:lstStyle/>
                <a:p>
                  <a:pPr>
                    <a:defRPr lang="ja-JP" sz="700" b="1" i="0" u="none" strike="noStrike" kern="1200" baseline="0">
                      <a:solidFill>
                        <a:schemeClr val="tx1"/>
                      </a:solidFill>
                      <a:effectLst>
                        <a:glow rad="101600">
                          <a:schemeClr val="bg1">
                            <a:alpha val="85000"/>
                          </a:schemeClr>
                        </a:glow>
                      </a:effectLst>
                      <a:latin typeface="Meiryo UI" panose="020B0604030504040204" pitchFamily="50" charset="-128"/>
                      <a:ea typeface="Meiryo UI" panose="020B0604030504040204" pitchFamily="50" charset="-128"/>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45019114963249041"/>
                      <c:h val="0.36717405603158371"/>
                    </c:manualLayout>
                  </c15:layout>
                </c:ext>
                <c:ext xmlns:c16="http://schemas.microsoft.com/office/drawing/2014/chart" uri="{C3380CC4-5D6E-409C-BE32-E72D297353CC}">
                  <c16:uniqueId val="{00000005-139B-4190-9DC8-42470575B35F}"/>
                </c:ext>
              </c:extLst>
            </c:dLbl>
            <c:spPr>
              <a:noFill/>
              <a:ln>
                <a:noFill/>
              </a:ln>
              <a:effectLst/>
            </c:spPr>
            <c:txPr>
              <a:bodyPr rot="0" spcFirstLastPara="1" vertOverflow="ellipsis" vert="horz" wrap="square" lIns="38100" tIns="19050" rIns="38100" bIns="19050" anchor="ctr" anchorCtr="1">
                <a:spAutoFit/>
              </a:bodyPr>
              <a:lstStyle/>
              <a:p>
                <a:pPr>
                  <a:defRPr lang="ja-JP" sz="700" b="1" i="0" u="none" strike="noStrike" kern="1200" baseline="0">
                    <a:solidFill>
                      <a:schemeClr val="tx1"/>
                    </a:solidFill>
                    <a:effectLst>
                      <a:glow rad="101600">
                        <a:schemeClr val="bg1">
                          <a:alpha val="85000"/>
                        </a:schemeClr>
                      </a:glow>
                    </a:effectLst>
                    <a:latin typeface="Meiryo UI" panose="020B0604030504040204" pitchFamily="50" charset="-128"/>
                    <a:ea typeface="Meiryo UI" panose="020B0604030504040204" pitchFamily="50" charset="-128"/>
                    <a:cs typeface="+mn-cs"/>
                  </a:defRPr>
                </a:pPr>
                <a:endParaRPr lang="en-US"/>
              </a:p>
            </c:txPr>
            <c:dLblPos val="bestFit"/>
            <c:showLegendKey val="0"/>
            <c:showVal val="0"/>
            <c:showCatName val="1"/>
            <c:showSerName val="0"/>
            <c:showPercent val="1"/>
            <c:showBubbleSize val="0"/>
            <c:showLeaderLines val="0"/>
            <c:extLst>
              <c:ext xmlns:c15="http://schemas.microsoft.com/office/drawing/2012/chart" uri="{CE6537A1-D6FC-4f65-9D91-7224C49458BB}"/>
            </c:extLst>
          </c:dLbls>
          <c:cat>
            <c:strRef>
              <c:f>Sheet1!$A$2:$A$4</c:f>
              <c:strCache>
                <c:ptCount val="3"/>
                <c:pt idx="0">
                  <c:v>Operation</c:v>
                </c:pt>
                <c:pt idx="1">
                  <c:v>Label printing</c:v>
                </c:pt>
                <c:pt idx="2">
                  <c:v>Others</c:v>
                </c:pt>
              </c:strCache>
            </c:strRef>
          </c:cat>
          <c:val>
            <c:numRef>
              <c:f>Sheet1!$B$2:$B$4</c:f>
              <c:numCache>
                <c:formatCode>General</c:formatCode>
                <c:ptCount val="3"/>
                <c:pt idx="0">
                  <c:v>4152.8189599999996</c:v>
                </c:pt>
                <c:pt idx="1">
                  <c:v>334</c:v>
                </c:pt>
                <c:pt idx="2">
                  <c:v>279</c:v>
                </c:pt>
              </c:numCache>
            </c:numRef>
          </c:val>
          <c:extLst>
            <c:ext xmlns:c16="http://schemas.microsoft.com/office/drawing/2014/chart" uri="{C3380CC4-5D6E-409C-BE32-E72D297353CC}">
              <c16:uniqueId val="{00000006-139B-4190-9DC8-42470575B35F}"/>
            </c:ext>
          </c:extLst>
        </c:ser>
        <c:dLbls>
          <c:dLblPos val="bestFit"/>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Defect contents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22A-4AB9-ADF0-FD9D510A2A3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22A-4AB9-ADF0-FD9D510A2A34}"/>
              </c:ext>
            </c:extLst>
          </c:dPt>
          <c:dLbls>
            <c:dLbl>
              <c:idx val="0"/>
              <c:layout>
                <c:manualLayout>
                  <c:x val="-0.179286896185577"/>
                  <c:y val="1.2026095510282498E-3"/>
                </c:manualLayout>
              </c:layout>
              <c:spPr>
                <a:noFill/>
                <a:ln>
                  <a:noFill/>
                </a:ln>
                <a:effectLst/>
              </c:spPr>
              <c:txPr>
                <a:bodyPr rot="0" spcFirstLastPara="1" vertOverflow="ellipsis" vert="horz" wrap="square" lIns="38100" tIns="19050" rIns="38100" bIns="19050" anchor="ctr" anchorCtr="1">
                  <a:noAutofit/>
                </a:bodyPr>
                <a:lstStyle/>
                <a:p>
                  <a:pPr>
                    <a:defRPr lang="ja-JP" sz="700" b="1" i="0" u="none" strike="noStrike" kern="1200" baseline="0">
                      <a:solidFill>
                        <a:schemeClr val="tx1"/>
                      </a:solidFill>
                      <a:effectLst>
                        <a:glow rad="101600">
                          <a:schemeClr val="bg1">
                            <a:alpha val="85000"/>
                          </a:schemeClr>
                        </a:glow>
                      </a:effectLst>
                      <a:latin typeface="Meiryo UI" panose="020B0604030504040204" pitchFamily="50" charset="-128"/>
                      <a:ea typeface="Meiryo UI" panose="020B0604030504040204" pitchFamily="50" charset="-128"/>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33486231501559327"/>
                      <c:h val="0.43416215346787174"/>
                    </c:manualLayout>
                  </c15:layout>
                </c:ext>
                <c:ext xmlns:c16="http://schemas.microsoft.com/office/drawing/2014/chart" uri="{C3380CC4-5D6E-409C-BE32-E72D297353CC}">
                  <c16:uniqueId val="{00000001-322A-4AB9-ADF0-FD9D510A2A34}"/>
                </c:ext>
              </c:extLst>
            </c:dLbl>
            <c:dLbl>
              <c:idx val="1"/>
              <c:layout>
                <c:manualLayout>
                  <c:x val="0.21819653729176514"/>
                  <c:y val="-1.1564412586667937E-3"/>
                </c:manualLayout>
              </c:layout>
              <c:showLegendKey val="0"/>
              <c:showVal val="0"/>
              <c:showCatName val="1"/>
              <c:showSerName val="0"/>
              <c:showPercent val="1"/>
              <c:showBubbleSize val="0"/>
              <c:extLst>
                <c:ext xmlns:c15="http://schemas.microsoft.com/office/drawing/2012/chart" uri="{CE6537A1-D6FC-4f65-9D91-7224C49458BB}">
                  <c15:layout>
                    <c:manualLayout>
                      <c:w val="0.30123697928640569"/>
                      <c:h val="0.35634177344325357"/>
                    </c:manualLayout>
                  </c15:layout>
                </c:ext>
                <c:ext xmlns:c16="http://schemas.microsoft.com/office/drawing/2014/chart" uri="{C3380CC4-5D6E-409C-BE32-E72D297353CC}">
                  <c16:uniqueId val="{00000003-322A-4AB9-ADF0-FD9D510A2A34}"/>
                </c:ext>
              </c:extLst>
            </c:dLbl>
            <c:spPr>
              <a:noFill/>
              <a:ln>
                <a:noFill/>
              </a:ln>
              <a:effectLst/>
            </c:spPr>
            <c:txPr>
              <a:bodyPr rot="0" spcFirstLastPara="1" vertOverflow="ellipsis" vert="horz" wrap="square" lIns="38100" tIns="19050" rIns="38100" bIns="19050" anchor="ctr" anchorCtr="1">
                <a:spAutoFit/>
              </a:bodyPr>
              <a:lstStyle/>
              <a:p>
                <a:pPr>
                  <a:defRPr lang="ja-JP" sz="700" b="1" i="0" u="none" strike="noStrike" kern="1200" baseline="0">
                    <a:solidFill>
                      <a:schemeClr val="tx1"/>
                    </a:solidFill>
                    <a:effectLst>
                      <a:glow rad="101600">
                        <a:schemeClr val="bg1">
                          <a:alpha val="85000"/>
                        </a:schemeClr>
                      </a:glow>
                    </a:effectLst>
                    <a:latin typeface="Meiryo UI" panose="020B0604030504040204" pitchFamily="50" charset="-128"/>
                    <a:ea typeface="Meiryo UI" panose="020B0604030504040204" pitchFamily="50" charset="-128"/>
                    <a:cs typeface="+mn-cs"/>
                  </a:defRPr>
                </a:pPr>
                <a:endParaRPr lang="en-US"/>
              </a:p>
            </c:txPr>
            <c:dLblPos val="bestFit"/>
            <c:showLegendKey val="0"/>
            <c:showVal val="1"/>
            <c:showCatName val="1"/>
            <c:showSerName val="0"/>
            <c:showPercent val="1"/>
            <c:showBubbleSize val="0"/>
            <c:showLeaderLines val="0"/>
            <c:extLst>
              <c:ext xmlns:c15="http://schemas.microsoft.com/office/drawing/2012/chart" uri="{CE6537A1-D6FC-4f65-9D91-7224C49458BB}"/>
            </c:extLst>
          </c:dLbls>
          <c:cat>
            <c:strRef>
              <c:f>Sheet1!$A$2:$A$3</c:f>
              <c:strCache>
                <c:ptCount val="2"/>
                <c:pt idx="0">
                  <c:v>Wrong QR label</c:v>
                </c:pt>
                <c:pt idx="1">
                  <c:v>Others</c:v>
                </c:pt>
              </c:strCache>
            </c:strRef>
          </c:cat>
          <c:val>
            <c:numRef>
              <c:f>Sheet1!$B$2:$B$3</c:f>
              <c:numCache>
                <c:formatCode>General</c:formatCode>
                <c:ptCount val="2"/>
                <c:pt idx="0">
                  <c:v>14039</c:v>
                </c:pt>
                <c:pt idx="1">
                  <c:v>13515</c:v>
                </c:pt>
              </c:numCache>
            </c:numRef>
          </c:val>
          <c:extLst>
            <c:ext xmlns:c16="http://schemas.microsoft.com/office/drawing/2014/chart" uri="{C3380CC4-5D6E-409C-BE32-E72D297353CC}">
              <c16:uniqueId val="{00000006-322A-4AB9-ADF0-FD9D510A2A34}"/>
            </c:ext>
          </c:extLst>
        </c:ser>
        <c:dLbls>
          <c:dLblPos val="bestFit"/>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642384350393701"/>
          <c:y val="8.4404522366847784E-2"/>
          <c:w val="0.62996493602362214"/>
          <c:h val="0.9155954776331521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662-48F9-9D5A-D5D0CD117BC9}"/>
              </c:ext>
            </c:extLst>
          </c:dPt>
          <c:dPt>
            <c:idx val="1"/>
            <c:bubble3D val="0"/>
            <c:spPr>
              <a:solidFill>
                <a:schemeClr val="accent3">
                  <a:lumMod val="40000"/>
                  <a:lumOff val="60000"/>
                </a:schemeClr>
              </a:solidFill>
              <a:ln w="19050">
                <a:solidFill>
                  <a:schemeClr val="lt1"/>
                </a:solidFill>
              </a:ln>
              <a:effectLst/>
            </c:spPr>
            <c:extLst>
              <c:ext xmlns:c16="http://schemas.microsoft.com/office/drawing/2014/chart" uri="{C3380CC4-5D6E-409C-BE32-E72D297353CC}">
                <c16:uniqueId val="{00000003-1662-48F9-9D5A-D5D0CD117BC9}"/>
              </c:ext>
            </c:extLst>
          </c:dPt>
          <c:dPt>
            <c:idx val="2"/>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5-1662-48F9-9D5A-D5D0CD117BC9}"/>
              </c:ext>
            </c:extLst>
          </c:dPt>
          <c:cat>
            <c:strRef>
              <c:f>Sheet1!$A$2:$A$4</c:f>
              <c:strCache>
                <c:ptCount val="3"/>
                <c:pt idx="0">
                  <c:v>Metal</c:v>
                </c:pt>
                <c:pt idx="1">
                  <c:v>Plastic</c:v>
                </c:pt>
                <c:pt idx="2">
                  <c:v>Other</c:v>
                </c:pt>
              </c:strCache>
            </c:strRef>
          </c:cat>
          <c:val>
            <c:numRef>
              <c:f>Sheet1!$B$2:$B$4</c:f>
              <c:numCache>
                <c:formatCode>0%</c:formatCode>
                <c:ptCount val="3"/>
                <c:pt idx="0">
                  <c:v>0.78</c:v>
                </c:pt>
                <c:pt idx="1">
                  <c:v>0.17</c:v>
                </c:pt>
                <c:pt idx="2">
                  <c:v>0.04</c:v>
                </c:pt>
              </c:numCache>
            </c:numRef>
          </c:val>
          <c:extLst>
            <c:ext xmlns:c16="http://schemas.microsoft.com/office/drawing/2014/chart" uri="{C3380CC4-5D6E-409C-BE32-E72D297353CC}">
              <c16:uniqueId val="{00000006-1662-48F9-9D5A-D5D0CD117BC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524517010423965"/>
          <c:w val="0.89382800522692896"/>
          <c:h val="0.67803917980665862"/>
        </c:manualLayout>
      </c:layout>
      <c:barChart>
        <c:barDir val="col"/>
        <c:grouping val="stacked"/>
        <c:varyColors val="0"/>
        <c:ser>
          <c:idx val="0"/>
          <c:order val="0"/>
          <c:tx>
            <c:strRef>
              <c:f>Sheet1!$B$1</c:f>
              <c:strCache>
                <c:ptCount val="1"/>
                <c:pt idx="0">
                  <c:v>Tool</c:v>
                </c:pt>
              </c:strCache>
            </c:strRef>
          </c:tx>
          <c:spPr>
            <a:solidFill>
              <a:schemeClr val="accent6">
                <a:lumMod val="60000"/>
                <a:lumOff val="40000"/>
              </a:schemeClr>
            </a:solidFill>
            <a:ln>
              <a:noFill/>
            </a:ln>
            <a:effectLst/>
          </c:spPr>
          <c:invertIfNegative val="0"/>
          <c:cat>
            <c:strRef>
              <c:f>Sheet1!$A$2</c:f>
              <c:strCache>
                <c:ptCount val="1"/>
                <c:pt idx="0">
                  <c:v>NG Cause</c:v>
                </c:pt>
              </c:strCache>
            </c:strRef>
          </c:cat>
          <c:val>
            <c:numRef>
              <c:f>Sheet1!$B$2</c:f>
              <c:numCache>
                <c:formatCode>0%</c:formatCode>
                <c:ptCount val="1"/>
                <c:pt idx="0">
                  <c:v>0.6</c:v>
                </c:pt>
              </c:numCache>
            </c:numRef>
          </c:val>
          <c:extLst>
            <c:ext xmlns:c16="http://schemas.microsoft.com/office/drawing/2014/chart" uri="{C3380CC4-5D6E-409C-BE32-E72D297353CC}">
              <c16:uniqueId val="{00000000-6B2F-4514-BA41-AC4E936C57CC}"/>
            </c:ext>
          </c:extLst>
        </c:ser>
        <c:ser>
          <c:idx val="1"/>
          <c:order val="1"/>
          <c:tx>
            <c:strRef>
              <c:f>Sheet1!$C$1</c:f>
              <c:strCache>
                <c:ptCount val="1"/>
                <c:pt idx="0">
                  <c:v>Maker's process</c:v>
                </c:pt>
              </c:strCache>
            </c:strRef>
          </c:tx>
          <c:spPr>
            <a:solidFill>
              <a:srgbClr val="FFCCCC"/>
            </a:solidFill>
            <a:ln>
              <a:noFill/>
            </a:ln>
            <a:effectLst/>
          </c:spPr>
          <c:invertIfNegative val="0"/>
          <c:dPt>
            <c:idx val="0"/>
            <c:invertIfNegative val="0"/>
            <c:bubble3D val="0"/>
            <c:spPr>
              <a:solidFill>
                <a:srgbClr val="FFCCCC"/>
              </a:solidFill>
              <a:ln>
                <a:noFill/>
              </a:ln>
              <a:effectLst/>
            </c:spPr>
            <c:extLst>
              <c:ext xmlns:c16="http://schemas.microsoft.com/office/drawing/2014/chart" uri="{C3380CC4-5D6E-409C-BE32-E72D297353CC}">
                <c16:uniqueId val="{00000002-6B2F-4514-BA41-AC4E936C57CC}"/>
              </c:ext>
            </c:extLst>
          </c:dPt>
          <c:cat>
            <c:strRef>
              <c:f>Sheet1!$A$2</c:f>
              <c:strCache>
                <c:ptCount val="1"/>
                <c:pt idx="0">
                  <c:v>NG Cause</c:v>
                </c:pt>
              </c:strCache>
            </c:strRef>
          </c:cat>
          <c:val>
            <c:numRef>
              <c:f>Sheet1!$C$2</c:f>
              <c:numCache>
                <c:formatCode>0%</c:formatCode>
                <c:ptCount val="1"/>
                <c:pt idx="0">
                  <c:v>0.28000000000000003</c:v>
                </c:pt>
              </c:numCache>
            </c:numRef>
          </c:val>
          <c:extLst>
            <c:ext xmlns:c16="http://schemas.microsoft.com/office/drawing/2014/chart" uri="{C3380CC4-5D6E-409C-BE32-E72D297353CC}">
              <c16:uniqueId val="{00000003-6B2F-4514-BA41-AC4E936C57CC}"/>
            </c:ext>
          </c:extLst>
        </c:ser>
        <c:ser>
          <c:idx val="2"/>
          <c:order val="2"/>
          <c:tx>
            <c:strRef>
              <c:f>Sheet1!$D$1</c:f>
              <c:strCache>
                <c:ptCount val="1"/>
                <c:pt idx="0">
                  <c:v>Other</c:v>
                </c:pt>
              </c:strCache>
            </c:strRef>
          </c:tx>
          <c:spPr>
            <a:solidFill>
              <a:schemeClr val="accent6">
                <a:lumMod val="20000"/>
                <a:lumOff val="80000"/>
              </a:schemeClr>
            </a:solidFill>
            <a:ln>
              <a:noFill/>
            </a:ln>
            <a:effectLst/>
          </c:spPr>
          <c:invertIfNegative val="0"/>
          <c:cat>
            <c:strRef>
              <c:f>Sheet1!$A$2</c:f>
              <c:strCache>
                <c:ptCount val="1"/>
                <c:pt idx="0">
                  <c:v>NG Cause</c:v>
                </c:pt>
              </c:strCache>
            </c:strRef>
          </c:cat>
          <c:val>
            <c:numRef>
              <c:f>Sheet1!$D$2</c:f>
              <c:numCache>
                <c:formatCode>0%</c:formatCode>
                <c:ptCount val="1"/>
                <c:pt idx="0">
                  <c:v>0.12</c:v>
                </c:pt>
              </c:numCache>
            </c:numRef>
          </c:val>
          <c:extLst>
            <c:ext xmlns:c16="http://schemas.microsoft.com/office/drawing/2014/chart" uri="{C3380CC4-5D6E-409C-BE32-E72D297353CC}">
              <c16:uniqueId val="{00000004-6B2F-4514-BA41-AC4E936C57CC}"/>
            </c:ext>
          </c:extLst>
        </c:ser>
        <c:dLbls>
          <c:showLegendKey val="0"/>
          <c:showVal val="0"/>
          <c:showCatName val="0"/>
          <c:showSerName val="0"/>
          <c:showPercent val="0"/>
          <c:showBubbleSize val="0"/>
        </c:dLbls>
        <c:gapWidth val="150"/>
        <c:overlap val="100"/>
        <c:axId val="522409080"/>
        <c:axId val="522412608"/>
      </c:barChart>
      <c:catAx>
        <c:axId val="522409080"/>
        <c:scaling>
          <c:orientation val="minMax"/>
        </c:scaling>
        <c:delete val="1"/>
        <c:axPos val="b"/>
        <c:numFmt formatCode="General" sourceLinked="1"/>
        <c:majorTickMark val="none"/>
        <c:minorTickMark val="none"/>
        <c:tickLblPos val="nextTo"/>
        <c:crossAx val="522412608"/>
        <c:crosses val="autoZero"/>
        <c:auto val="1"/>
        <c:lblAlgn val="ctr"/>
        <c:lblOffset val="100"/>
        <c:noMultiLvlLbl val="0"/>
      </c:catAx>
      <c:valAx>
        <c:axId val="522412608"/>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522409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501125427697364E-2"/>
          <c:y val="7.3345499830943087E-2"/>
          <c:w val="0.82299774914460522"/>
          <c:h val="0.7681830686875093"/>
        </c:manualLayout>
      </c:layout>
      <c:barChart>
        <c:barDir val="col"/>
        <c:grouping val="stacked"/>
        <c:varyColors val="0"/>
        <c:ser>
          <c:idx val="0"/>
          <c:order val="0"/>
          <c:tx>
            <c:strRef>
              <c:f>Sheet1!$B$1</c:f>
              <c:strCache>
                <c:ptCount val="1"/>
                <c:pt idx="0">
                  <c:v>Part damage by Electric after shipping</c:v>
                </c:pt>
              </c:strCache>
            </c:strRef>
          </c:tx>
          <c:spPr>
            <a:pattFill prst="pct50">
              <a:fgClr>
                <a:srgbClr val="FFC000"/>
              </a:fgClr>
              <a:bgClr>
                <a:schemeClr val="bg1"/>
              </a:bgClr>
            </a:pattFill>
            <a:ln>
              <a:noFill/>
            </a:ln>
            <a:effectLst/>
          </c:spPr>
          <c:invertIfNegative val="0"/>
          <c:cat>
            <c:strRef>
              <c:f>Sheet1!$A$2</c:f>
              <c:strCache>
                <c:ptCount val="1"/>
                <c:pt idx="0">
                  <c:v>Unclear</c:v>
                </c:pt>
              </c:strCache>
            </c:strRef>
          </c:cat>
          <c:val>
            <c:numRef>
              <c:f>Sheet1!$B$2</c:f>
              <c:numCache>
                <c:formatCode>0%</c:formatCode>
                <c:ptCount val="1"/>
                <c:pt idx="0">
                  <c:v>0.47712418300653597</c:v>
                </c:pt>
              </c:numCache>
            </c:numRef>
          </c:val>
          <c:extLst>
            <c:ext xmlns:c16="http://schemas.microsoft.com/office/drawing/2014/chart" uri="{C3380CC4-5D6E-409C-BE32-E72D297353CC}">
              <c16:uniqueId val="{00000000-2ED2-4822-97DA-62444DBE877B}"/>
            </c:ext>
          </c:extLst>
        </c:ser>
        <c:ser>
          <c:idx val="1"/>
          <c:order val="1"/>
          <c:tx>
            <c:strRef>
              <c:f>Sheet1!$C$1</c:f>
              <c:strCache>
                <c:ptCount val="1"/>
                <c:pt idx="0">
                  <c:v>Part broken after shipping</c:v>
                </c:pt>
              </c:strCache>
            </c:strRef>
          </c:tx>
          <c:spPr>
            <a:solidFill>
              <a:schemeClr val="accent5">
                <a:lumMod val="75000"/>
              </a:schemeClr>
            </a:solidFill>
            <a:ln>
              <a:noFill/>
            </a:ln>
            <a:effectLst/>
          </c:spPr>
          <c:invertIfNegative val="0"/>
          <c:dPt>
            <c:idx val="0"/>
            <c:invertIfNegative val="0"/>
            <c:bubble3D val="0"/>
            <c:spPr>
              <a:solidFill>
                <a:schemeClr val="accent5">
                  <a:lumMod val="75000"/>
                </a:schemeClr>
              </a:solidFill>
              <a:ln>
                <a:noFill/>
              </a:ln>
              <a:effectLst/>
            </c:spPr>
            <c:extLst>
              <c:ext xmlns:c16="http://schemas.microsoft.com/office/drawing/2014/chart" uri="{C3380CC4-5D6E-409C-BE32-E72D297353CC}">
                <c16:uniqueId val="{00000002-2ED2-4822-97DA-62444DBE877B}"/>
              </c:ext>
            </c:extLst>
          </c:dPt>
          <c:cat>
            <c:strRef>
              <c:f>Sheet1!$A$2</c:f>
              <c:strCache>
                <c:ptCount val="1"/>
                <c:pt idx="0">
                  <c:v>Unclear</c:v>
                </c:pt>
              </c:strCache>
            </c:strRef>
          </c:cat>
          <c:val>
            <c:numRef>
              <c:f>Sheet1!$C$2</c:f>
              <c:numCache>
                <c:formatCode>0%</c:formatCode>
                <c:ptCount val="1"/>
                <c:pt idx="0">
                  <c:v>0.31372549019607843</c:v>
                </c:pt>
              </c:numCache>
            </c:numRef>
          </c:val>
          <c:extLst>
            <c:ext xmlns:c16="http://schemas.microsoft.com/office/drawing/2014/chart" uri="{C3380CC4-5D6E-409C-BE32-E72D297353CC}">
              <c16:uniqueId val="{00000003-2ED2-4822-97DA-62444DBE877B}"/>
            </c:ext>
          </c:extLst>
        </c:ser>
        <c:ser>
          <c:idx val="2"/>
          <c:order val="2"/>
          <c:tx>
            <c:strRef>
              <c:f>Sheet1!$D$1</c:f>
              <c:strCache>
                <c:ptCount val="1"/>
                <c:pt idx="0">
                  <c:v>OK with cheker condition</c:v>
                </c:pt>
              </c:strCache>
            </c:strRef>
          </c:tx>
          <c:spPr>
            <a:solidFill>
              <a:schemeClr val="accent3"/>
            </a:solidFill>
            <a:ln>
              <a:noFill/>
            </a:ln>
            <a:effectLst/>
          </c:spPr>
          <c:invertIfNegative val="0"/>
          <c:cat>
            <c:strRef>
              <c:f>Sheet1!$A$2</c:f>
              <c:strCache>
                <c:ptCount val="1"/>
                <c:pt idx="0">
                  <c:v>Unclear</c:v>
                </c:pt>
              </c:strCache>
            </c:strRef>
          </c:cat>
          <c:val>
            <c:numRef>
              <c:f>Sheet1!$D$2</c:f>
              <c:numCache>
                <c:formatCode>0%</c:formatCode>
                <c:ptCount val="1"/>
                <c:pt idx="0">
                  <c:v>0.20915032679738563</c:v>
                </c:pt>
              </c:numCache>
            </c:numRef>
          </c:val>
          <c:extLst>
            <c:ext xmlns:c16="http://schemas.microsoft.com/office/drawing/2014/chart" uri="{C3380CC4-5D6E-409C-BE32-E72D297353CC}">
              <c16:uniqueId val="{00000004-2ED2-4822-97DA-62444DBE877B}"/>
            </c:ext>
          </c:extLst>
        </c:ser>
        <c:ser>
          <c:idx val="3"/>
          <c:order val="3"/>
          <c:tx>
            <c:strRef>
              <c:f>Sheet1!$E$1</c:f>
              <c:strCache>
                <c:ptCount val="1"/>
                <c:pt idx="0">
                  <c:v>Column2</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Unclear</c:v>
                </c:pt>
              </c:strCache>
            </c:strRef>
          </c:cat>
          <c:val>
            <c:numRef>
              <c:f>Sheet1!$E$2</c:f>
              <c:numCache>
                <c:formatCode>0%</c:formatCode>
                <c:ptCount val="1"/>
              </c:numCache>
            </c:numRef>
          </c:val>
          <c:extLst>
            <c:ext xmlns:c16="http://schemas.microsoft.com/office/drawing/2014/chart" uri="{C3380CC4-5D6E-409C-BE32-E72D297353CC}">
              <c16:uniqueId val="{00000005-2ED2-4822-97DA-62444DBE877B}"/>
            </c:ext>
          </c:extLst>
        </c:ser>
        <c:ser>
          <c:idx val="4"/>
          <c:order val="4"/>
          <c:tx>
            <c:strRef>
              <c:f>Sheet1!$F$1</c:f>
              <c:strCache>
                <c:ptCount val="1"/>
                <c:pt idx="0">
                  <c:v>Column1</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Unclear</c:v>
                </c:pt>
              </c:strCache>
            </c:strRef>
          </c:cat>
          <c:val>
            <c:numRef>
              <c:f>Sheet1!$F$2</c:f>
              <c:numCache>
                <c:formatCode>0%</c:formatCode>
                <c:ptCount val="1"/>
              </c:numCache>
            </c:numRef>
          </c:val>
          <c:extLst>
            <c:ext xmlns:c16="http://schemas.microsoft.com/office/drawing/2014/chart" uri="{C3380CC4-5D6E-409C-BE32-E72D297353CC}">
              <c16:uniqueId val="{00000006-2ED2-4822-97DA-62444DBE877B}"/>
            </c:ext>
          </c:extLst>
        </c:ser>
        <c:dLbls>
          <c:showLegendKey val="0"/>
          <c:showVal val="0"/>
          <c:showCatName val="0"/>
          <c:showSerName val="0"/>
          <c:showPercent val="0"/>
          <c:showBubbleSize val="0"/>
        </c:dLbls>
        <c:gapWidth val="0"/>
        <c:overlap val="100"/>
        <c:axId val="470478360"/>
        <c:axId val="470480320"/>
      </c:barChart>
      <c:catAx>
        <c:axId val="47047836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lang="ja-JP" sz="1200" b="1" i="0" u="none" strike="noStrike" kern="1200" baseline="0">
                <a:solidFill>
                  <a:schemeClr val="tx1">
                    <a:lumMod val="65000"/>
                    <a:lumOff val="35000"/>
                  </a:schemeClr>
                </a:solidFill>
                <a:latin typeface="+mn-lt"/>
                <a:ea typeface="+mn-ea"/>
                <a:cs typeface="+mn-cs"/>
              </a:defRPr>
            </a:pPr>
            <a:endParaRPr lang="en-US"/>
          </a:p>
        </c:txPr>
        <c:crossAx val="470480320"/>
        <c:crosses val="autoZero"/>
        <c:auto val="1"/>
        <c:lblAlgn val="ctr"/>
        <c:lblOffset val="100"/>
        <c:noMultiLvlLbl val="0"/>
      </c:catAx>
      <c:valAx>
        <c:axId val="470480320"/>
        <c:scaling>
          <c:orientation val="minMax"/>
          <c:max val="1"/>
          <c:min val="0"/>
        </c:scaling>
        <c:delete val="1"/>
        <c:axPos val="l"/>
        <c:majorGridlines>
          <c:spPr>
            <a:ln w="9525" cap="flat" cmpd="sng" algn="ctr">
              <a:noFill/>
              <a:round/>
            </a:ln>
            <a:effectLst/>
          </c:spPr>
        </c:majorGridlines>
        <c:numFmt formatCode="0%" sourceLinked="1"/>
        <c:majorTickMark val="none"/>
        <c:minorTickMark val="none"/>
        <c:tickLblPos val="nextTo"/>
        <c:crossAx val="470478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41769130251366"/>
          <c:y val="0.13356986270059901"/>
          <c:w val="0.70598524524380335"/>
          <c:h val="0.69808899647919476"/>
        </c:manualLayout>
      </c:layout>
      <c:barChart>
        <c:barDir val="col"/>
        <c:grouping val="stacked"/>
        <c:varyColors val="0"/>
        <c:ser>
          <c:idx val="0"/>
          <c:order val="0"/>
          <c:tx>
            <c:strRef>
              <c:f>Sheet1!$B$1</c:f>
              <c:strCache>
                <c:ptCount val="1"/>
                <c:pt idx="0">
                  <c:v>Skip process</c:v>
                </c:pt>
              </c:strCache>
            </c:strRef>
          </c:tx>
          <c:spPr>
            <a:pattFill prst="pct70">
              <a:fgClr>
                <a:schemeClr val="accent1"/>
              </a:fgClr>
              <a:bgClr>
                <a:schemeClr val="bg1"/>
              </a:bgClr>
            </a:pattFill>
            <a:ln>
              <a:noFill/>
            </a:ln>
            <a:effectLst/>
          </c:spPr>
          <c:invertIfNegative val="0"/>
          <c:cat>
            <c:strRef>
              <c:f>Sheet1!$A$2</c:f>
              <c:strCache>
                <c:ptCount val="1"/>
                <c:pt idx="0">
                  <c:v>Method</c:v>
                </c:pt>
              </c:strCache>
            </c:strRef>
          </c:cat>
          <c:val>
            <c:numRef>
              <c:f>Sheet1!$B$2</c:f>
              <c:numCache>
                <c:formatCode>0%</c:formatCode>
                <c:ptCount val="1"/>
                <c:pt idx="0">
                  <c:v>0.59362549800796816</c:v>
                </c:pt>
              </c:numCache>
            </c:numRef>
          </c:val>
          <c:extLst>
            <c:ext xmlns:c16="http://schemas.microsoft.com/office/drawing/2014/chart" uri="{C3380CC4-5D6E-409C-BE32-E72D297353CC}">
              <c16:uniqueId val="{00000000-49CD-4D0D-8321-55B5A0048A59}"/>
            </c:ext>
          </c:extLst>
        </c:ser>
        <c:ser>
          <c:idx val="1"/>
          <c:order val="1"/>
          <c:tx>
            <c:strRef>
              <c:f>Sheet1!$C$1</c:f>
              <c:strCache>
                <c:ptCount val="1"/>
                <c:pt idx="0">
                  <c:v>BOM list mistake</c:v>
                </c:pt>
              </c:strCache>
            </c:strRef>
          </c:tx>
          <c:spPr>
            <a:pattFill prst="ltUpDiag">
              <a:fgClr>
                <a:schemeClr val="accent1"/>
              </a:fgClr>
              <a:bgClr>
                <a:schemeClr val="bg1"/>
              </a:bgClr>
            </a:pattFill>
            <a:ln>
              <a:noFill/>
            </a:ln>
            <a:effectLst/>
          </c:spPr>
          <c:invertIfNegative val="0"/>
          <c:dPt>
            <c:idx val="0"/>
            <c:invertIfNegative val="0"/>
            <c:bubble3D val="0"/>
            <c:spPr>
              <a:pattFill prst="ltUpDiag">
                <a:fgClr>
                  <a:schemeClr val="accent1"/>
                </a:fgClr>
                <a:bgClr>
                  <a:schemeClr val="bg1"/>
                </a:bgClr>
              </a:pattFill>
              <a:ln>
                <a:noFill/>
              </a:ln>
              <a:effectLst/>
            </c:spPr>
            <c:extLst>
              <c:ext xmlns:c16="http://schemas.microsoft.com/office/drawing/2014/chart" uri="{C3380CC4-5D6E-409C-BE32-E72D297353CC}">
                <c16:uniqueId val="{00000002-49CD-4D0D-8321-55B5A0048A59}"/>
              </c:ext>
            </c:extLst>
          </c:dPt>
          <c:cat>
            <c:strRef>
              <c:f>Sheet1!$A$2</c:f>
              <c:strCache>
                <c:ptCount val="1"/>
                <c:pt idx="0">
                  <c:v>Method</c:v>
                </c:pt>
              </c:strCache>
            </c:strRef>
          </c:cat>
          <c:val>
            <c:numRef>
              <c:f>Sheet1!$C$2</c:f>
              <c:numCache>
                <c:formatCode>0%</c:formatCode>
                <c:ptCount val="1"/>
                <c:pt idx="0">
                  <c:v>0.34661354581673309</c:v>
                </c:pt>
              </c:numCache>
            </c:numRef>
          </c:val>
          <c:extLst>
            <c:ext xmlns:c16="http://schemas.microsoft.com/office/drawing/2014/chart" uri="{C3380CC4-5D6E-409C-BE32-E72D297353CC}">
              <c16:uniqueId val="{00000003-49CD-4D0D-8321-55B5A0048A59}"/>
            </c:ext>
          </c:extLst>
        </c:ser>
        <c:ser>
          <c:idx val="2"/>
          <c:order val="2"/>
          <c:tx>
            <c:strRef>
              <c:f>Sheet1!$D$1</c:f>
              <c:strCache>
                <c:ptCount val="1"/>
                <c:pt idx="0">
                  <c:v>Handling inline</c:v>
                </c:pt>
              </c:strCache>
            </c:strRef>
          </c:tx>
          <c:spPr>
            <a:pattFill prst="dkDnDiag">
              <a:fgClr>
                <a:schemeClr val="tx2">
                  <a:lumMod val="60000"/>
                  <a:lumOff val="40000"/>
                </a:schemeClr>
              </a:fgClr>
              <a:bgClr>
                <a:schemeClr val="bg1"/>
              </a:bgClr>
            </a:pattFill>
            <a:ln>
              <a:noFill/>
            </a:ln>
            <a:effectLst/>
          </c:spPr>
          <c:invertIfNegative val="0"/>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9CD-4D0D-8321-55B5A0048A5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c:f>
              <c:strCache>
                <c:ptCount val="1"/>
                <c:pt idx="0">
                  <c:v>Method</c:v>
                </c:pt>
              </c:strCache>
            </c:strRef>
          </c:cat>
          <c:val>
            <c:numRef>
              <c:f>Sheet1!$D$2</c:f>
              <c:numCache>
                <c:formatCode>0%</c:formatCode>
                <c:ptCount val="1"/>
                <c:pt idx="0">
                  <c:v>5.9760956175298807E-2</c:v>
                </c:pt>
              </c:numCache>
            </c:numRef>
          </c:val>
          <c:extLst>
            <c:ext xmlns:c16="http://schemas.microsoft.com/office/drawing/2014/chart" uri="{C3380CC4-5D6E-409C-BE32-E72D297353CC}">
              <c16:uniqueId val="{00000005-49CD-4D0D-8321-55B5A0048A59}"/>
            </c:ext>
          </c:extLst>
        </c:ser>
        <c:dLbls>
          <c:showLegendKey val="0"/>
          <c:showVal val="0"/>
          <c:showCatName val="0"/>
          <c:showSerName val="0"/>
          <c:showPercent val="0"/>
          <c:showBubbleSize val="0"/>
        </c:dLbls>
        <c:gapWidth val="0"/>
        <c:overlap val="100"/>
        <c:axId val="470477184"/>
        <c:axId val="943040040"/>
      </c:barChart>
      <c:catAx>
        <c:axId val="470477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1" i="0" u="none" strike="noStrike" kern="1200" baseline="0">
                <a:solidFill>
                  <a:schemeClr val="tx1">
                    <a:lumMod val="65000"/>
                    <a:lumOff val="35000"/>
                  </a:schemeClr>
                </a:solidFill>
                <a:latin typeface="+mn-lt"/>
                <a:ea typeface="+mn-ea"/>
                <a:cs typeface="+mn-cs"/>
              </a:defRPr>
            </a:pPr>
            <a:endParaRPr lang="en-US"/>
          </a:p>
        </c:txPr>
        <c:crossAx val="943040040"/>
        <c:crosses val="autoZero"/>
        <c:auto val="1"/>
        <c:lblAlgn val="ctr"/>
        <c:lblOffset val="100"/>
        <c:noMultiLvlLbl val="0"/>
      </c:catAx>
      <c:valAx>
        <c:axId val="943040040"/>
        <c:scaling>
          <c:orientation val="minMax"/>
          <c:max val="1"/>
        </c:scaling>
        <c:delete val="1"/>
        <c:axPos val="l"/>
        <c:majorGridlines>
          <c:spPr>
            <a:ln w="9525" cap="flat" cmpd="sng" algn="ctr">
              <a:noFill/>
              <a:round/>
            </a:ln>
            <a:effectLst/>
          </c:spPr>
        </c:majorGridlines>
        <c:numFmt formatCode="0%" sourceLinked="1"/>
        <c:majorTickMark val="none"/>
        <c:minorTickMark val="none"/>
        <c:tickLblPos val="nextTo"/>
        <c:crossAx val="4704771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gradFill rotWithShape="1">
                <a:gsLst>
                  <a:gs pos="0">
                    <a:srgbClr val="A5D028">
                      <a:tint val="50000"/>
                      <a:satMod val="300000"/>
                    </a:srgbClr>
                  </a:gs>
                  <a:gs pos="35000">
                    <a:srgbClr val="A5D028">
                      <a:tint val="37000"/>
                      <a:satMod val="300000"/>
                    </a:srgbClr>
                  </a:gs>
                  <a:gs pos="100000">
                    <a:srgbClr val="A5D028">
                      <a:tint val="15000"/>
                      <a:satMod val="350000"/>
                    </a:srgbClr>
                  </a:gs>
                </a:gsLst>
                <a:lin ang="16200000" scaled="1"/>
              </a:gradFill>
              <a:ln w="9525" cap="flat" cmpd="sng" algn="ctr">
                <a:solidFill>
                  <a:srgbClr val="A5D028">
                    <a:shade val="95000"/>
                    <a:satMod val="105000"/>
                  </a:srgbClr>
                </a:solidFill>
                <a:prstDash val="solid"/>
              </a:ln>
              <a:effectLst>
                <a:outerShdw blurRad="40000" dist="20000" dir="5400000" rotWithShape="0">
                  <a:srgbClr val="000000">
                    <a:alpha val="38000"/>
                  </a:srgbClr>
                </a:outerShdw>
              </a:effectLst>
            </c:spPr>
            <c:extLst>
              <c:ext xmlns:c16="http://schemas.microsoft.com/office/drawing/2014/chart" uri="{C3380CC4-5D6E-409C-BE32-E72D297353CC}">
                <c16:uniqueId val="{00000001-D590-4115-8CD3-03A1B2EC8079}"/>
              </c:ext>
            </c:extLst>
          </c:dPt>
          <c:dPt>
            <c:idx val="1"/>
            <c:bubble3D val="0"/>
            <c:spPr>
              <a:solidFill>
                <a:srgbClr val="4584D3"/>
              </a:solidFill>
              <a:ln w="9525" cap="flat" cmpd="sng" algn="ctr">
                <a:solidFill>
                  <a:srgbClr val="F5C040">
                    <a:shade val="95000"/>
                    <a:satMod val="105000"/>
                  </a:srgbClr>
                </a:solidFill>
                <a:prstDash val="solid"/>
              </a:ln>
              <a:effectLst>
                <a:outerShdw blurRad="40000" dist="23000" dir="5400000" rotWithShape="0">
                  <a:srgbClr val="000000">
                    <a:alpha val="35000"/>
                  </a:srgbClr>
                </a:outerShdw>
              </a:effectLst>
            </c:spPr>
            <c:extLst>
              <c:ext xmlns:c16="http://schemas.microsoft.com/office/drawing/2014/chart" uri="{C3380CC4-5D6E-409C-BE32-E72D297353CC}">
                <c16:uniqueId val="{00000003-D590-4115-8CD3-03A1B2EC80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590-4115-8CD3-03A1B2EC8079}"/>
              </c:ext>
            </c:extLst>
          </c:dPt>
          <c:dPt>
            <c:idx val="3"/>
            <c:bubble3D val="0"/>
            <c:spPr>
              <a:gradFill rotWithShape="1">
                <a:gsLst>
                  <a:gs pos="0">
                    <a:srgbClr val="4584D3">
                      <a:tint val="50000"/>
                      <a:satMod val="300000"/>
                    </a:srgbClr>
                  </a:gs>
                  <a:gs pos="35000">
                    <a:srgbClr val="4584D3">
                      <a:tint val="37000"/>
                      <a:satMod val="300000"/>
                    </a:srgbClr>
                  </a:gs>
                  <a:gs pos="100000">
                    <a:srgbClr val="4584D3">
                      <a:tint val="15000"/>
                      <a:satMod val="350000"/>
                    </a:srgbClr>
                  </a:gs>
                </a:gsLst>
                <a:lin ang="16200000" scaled="1"/>
              </a:gradFill>
              <a:ln w="9525" cap="flat" cmpd="sng" algn="ctr">
                <a:solidFill>
                  <a:srgbClr val="4584D3">
                    <a:shade val="95000"/>
                    <a:satMod val="105000"/>
                  </a:srgbClr>
                </a:solidFill>
                <a:prstDash val="solid"/>
              </a:ln>
              <a:effectLst>
                <a:outerShdw blurRad="40000" dist="20000" dir="5400000" rotWithShape="0">
                  <a:srgbClr val="000000">
                    <a:alpha val="38000"/>
                  </a:srgbClr>
                </a:outerShdw>
              </a:effectLst>
            </c:spPr>
            <c:extLst>
              <c:ext xmlns:c16="http://schemas.microsoft.com/office/drawing/2014/chart" uri="{C3380CC4-5D6E-409C-BE32-E72D297353CC}">
                <c16:uniqueId val="{00000007-D590-4115-8CD3-03A1B2EC8079}"/>
              </c:ext>
            </c:extLst>
          </c:dPt>
          <c:dPt>
            <c:idx val="4"/>
            <c:bubble3D val="0"/>
            <c:spPr>
              <a:gradFill rotWithShape="1">
                <a:gsLst>
                  <a:gs pos="0">
                    <a:srgbClr val="5BD078">
                      <a:shade val="51000"/>
                      <a:satMod val="130000"/>
                    </a:srgbClr>
                  </a:gs>
                  <a:gs pos="80000">
                    <a:srgbClr val="5BD078">
                      <a:shade val="93000"/>
                      <a:satMod val="130000"/>
                    </a:srgbClr>
                  </a:gs>
                  <a:gs pos="100000">
                    <a:srgbClr val="5BD078">
                      <a:shade val="94000"/>
                      <a:satMod val="135000"/>
                    </a:srgbClr>
                  </a:gs>
                </a:gsLst>
                <a:lin ang="16200000" scaled="0"/>
              </a:gradFill>
              <a:ln w="9525" cap="flat" cmpd="sng" algn="ctr">
                <a:solidFill>
                  <a:srgbClr val="5BD078">
                    <a:shade val="95000"/>
                    <a:satMod val="105000"/>
                  </a:srgbClr>
                </a:solidFill>
                <a:prstDash val="solid"/>
              </a:ln>
              <a:effectLst>
                <a:outerShdw blurRad="40000" dist="23000" dir="5400000" rotWithShape="0">
                  <a:srgbClr val="000000">
                    <a:alpha val="35000"/>
                  </a:srgbClr>
                </a:outerShdw>
              </a:effectLst>
            </c:spPr>
            <c:extLst>
              <c:ext xmlns:c16="http://schemas.microsoft.com/office/drawing/2014/chart" uri="{C3380CC4-5D6E-409C-BE32-E72D297353CC}">
                <c16:uniqueId val="{00000009-D590-4115-8CD3-03A1B2EC80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D590-4115-8CD3-03A1B2EC8079}"/>
              </c:ext>
            </c:extLst>
          </c:dPt>
          <c:dLbls>
            <c:dLbl>
              <c:idx val="0"/>
              <c:layout>
                <c:manualLayout>
                  <c:x val="-4.683959078190073E-3"/>
                  <c:y val="-2.624013769369074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590-4115-8CD3-03A1B2EC8079}"/>
                </c:ext>
              </c:extLst>
            </c:dLbl>
            <c:dLbl>
              <c:idx val="1"/>
              <c:layout>
                <c:manualLayout>
                  <c:x val="-6.7988958517510925E-3"/>
                  <c:y val="-4.452693748656681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590-4115-8CD3-03A1B2EC8079}"/>
                </c:ext>
              </c:extLst>
            </c:dLbl>
            <c:dLbl>
              <c:idx val="2"/>
              <c:delete val="1"/>
              <c:extLst>
                <c:ext xmlns:c15="http://schemas.microsoft.com/office/drawing/2012/chart" uri="{CE6537A1-D6FC-4f65-9D91-7224C49458BB}"/>
                <c:ext xmlns:c16="http://schemas.microsoft.com/office/drawing/2014/chart" uri="{C3380CC4-5D6E-409C-BE32-E72D297353CC}">
                  <c16:uniqueId val="{00000005-D590-4115-8CD3-03A1B2EC8079}"/>
                </c:ext>
              </c:extLst>
            </c:dLbl>
            <c:dLbl>
              <c:idx val="3"/>
              <c:layout>
                <c:manualLayout>
                  <c:x val="0.12903233167215603"/>
                  <c:y val="0.12719248759422574"/>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D590-4115-8CD3-03A1B2EC8079}"/>
                </c:ext>
              </c:extLst>
            </c:dLbl>
            <c:dLbl>
              <c:idx val="4"/>
              <c:layout>
                <c:manualLayout>
                  <c:x val="3.246467064619004E-2"/>
                  <c:y val="0.1484231249552224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D590-4115-8CD3-03A1B2EC8079}"/>
                </c:ext>
              </c:extLst>
            </c:dLbl>
            <c:dLbl>
              <c:idx val="5"/>
              <c:layout>
                <c:manualLayout>
                  <c:x val="-2.4577572964669794E-2"/>
                  <c:y val="0.15831784176630354"/>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D590-4115-8CD3-03A1B2EC807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Sum!$F$72:$K$72</c:f>
              <c:strCache>
                <c:ptCount val="6"/>
                <c:pt idx="0">
                  <c:v>Unclear</c:v>
                </c:pt>
                <c:pt idx="1">
                  <c:v>Method</c:v>
                </c:pt>
                <c:pt idx="2">
                  <c:v>Design</c:v>
                </c:pt>
                <c:pt idx="3">
                  <c:v>Operator</c:v>
                </c:pt>
                <c:pt idx="4">
                  <c:v>Part</c:v>
                </c:pt>
                <c:pt idx="5">
                  <c:v>Machine</c:v>
                </c:pt>
              </c:strCache>
            </c:strRef>
          </c:cat>
          <c:val>
            <c:numRef>
              <c:f>Sum!$F$73:$K$73</c:f>
              <c:numCache>
                <c:formatCode>General</c:formatCode>
                <c:ptCount val="6"/>
                <c:pt idx="0">
                  <c:v>376</c:v>
                </c:pt>
                <c:pt idx="1">
                  <c:v>182</c:v>
                </c:pt>
                <c:pt idx="2">
                  <c:v>0</c:v>
                </c:pt>
                <c:pt idx="3">
                  <c:v>43</c:v>
                </c:pt>
                <c:pt idx="4">
                  <c:v>40</c:v>
                </c:pt>
                <c:pt idx="5">
                  <c:v>18</c:v>
                </c:pt>
              </c:numCache>
            </c:numRef>
          </c:val>
          <c:extLst>
            <c:ext xmlns:c16="http://schemas.microsoft.com/office/drawing/2014/chart" uri="{C3380CC4-5D6E-409C-BE32-E72D297353CC}">
              <c16:uniqueId val="{0000000C-D590-4115-8CD3-03A1B2EC8079}"/>
            </c:ext>
          </c:extLst>
        </c:ser>
        <c:dLbls>
          <c:showLegendKey val="0"/>
          <c:showVal val="0"/>
          <c:showCatName val="0"/>
          <c:showSerName val="0"/>
          <c:showPercent val="0"/>
          <c:showBubbleSize val="0"/>
          <c:showLeaderLines val="1"/>
        </c:dLbls>
        <c:firstSliceAng val="193"/>
        <c:holeSize val="4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0"/>
    <c:plotArea>
      <c:layout>
        <c:manualLayout>
          <c:layoutTarget val="inner"/>
          <c:xMode val="edge"/>
          <c:yMode val="edge"/>
          <c:x val="0.25320860075091128"/>
          <c:y val="0.21327476596085163"/>
          <c:w val="0.71566276262069684"/>
          <c:h val="0.60909396428594509"/>
        </c:manualLayout>
      </c:layout>
      <c:barChart>
        <c:barDir val="col"/>
        <c:grouping val="percentStacked"/>
        <c:varyColors val="0"/>
        <c:ser>
          <c:idx val="0"/>
          <c:order val="0"/>
          <c:tx>
            <c:strRef>
              <c:f>Sheet1!$B$1</c:f>
              <c:strCache>
                <c:ptCount val="1"/>
                <c:pt idx="0">
                  <c:v>Local</c:v>
                </c:pt>
              </c:strCache>
            </c:strRef>
          </c:tx>
          <c:spPr>
            <a:solidFill>
              <a:srgbClr val="92D050"/>
            </a:solidFill>
          </c:spPr>
          <c:invertIfNegative val="0"/>
          <c:cat>
            <c:strRef>
              <c:f>Sheet1!$A$2:$A$3</c:f>
              <c:strCache>
                <c:ptCount val="2"/>
                <c:pt idx="0">
                  <c:v>NG Q'ty</c:v>
                </c:pt>
                <c:pt idx="1">
                  <c:v>Stop line </c:v>
                </c:pt>
              </c:strCache>
            </c:strRef>
          </c:cat>
          <c:val>
            <c:numRef>
              <c:f>Sheet1!$B$2:$B$3</c:f>
              <c:numCache>
                <c:formatCode>0%</c:formatCode>
                <c:ptCount val="2"/>
                <c:pt idx="0">
                  <c:v>0.75</c:v>
                </c:pt>
                <c:pt idx="1">
                  <c:v>0.28000000000000003</c:v>
                </c:pt>
              </c:numCache>
            </c:numRef>
          </c:val>
          <c:extLst>
            <c:ext xmlns:c16="http://schemas.microsoft.com/office/drawing/2014/chart" uri="{C3380CC4-5D6E-409C-BE32-E72D297353CC}">
              <c16:uniqueId val="{00000000-EEE4-4B0A-B1B5-821DC0C70339}"/>
            </c:ext>
          </c:extLst>
        </c:ser>
        <c:ser>
          <c:idx val="1"/>
          <c:order val="1"/>
          <c:tx>
            <c:strRef>
              <c:f>Sheet1!$C$1</c:f>
              <c:strCache>
                <c:ptCount val="1"/>
                <c:pt idx="0">
                  <c:v>Oversea</c:v>
                </c:pt>
              </c:strCache>
            </c:strRef>
          </c:tx>
          <c:spPr>
            <a:solidFill>
              <a:srgbClr val="75DBFF"/>
            </a:solidFill>
          </c:spPr>
          <c:invertIfNegative val="0"/>
          <c:cat>
            <c:strRef>
              <c:f>Sheet1!$A$2:$A$3</c:f>
              <c:strCache>
                <c:ptCount val="2"/>
                <c:pt idx="0">
                  <c:v>NG Q'ty</c:v>
                </c:pt>
                <c:pt idx="1">
                  <c:v>Stop line </c:v>
                </c:pt>
              </c:strCache>
            </c:strRef>
          </c:cat>
          <c:val>
            <c:numRef>
              <c:f>Sheet1!$C$2:$C$3</c:f>
              <c:numCache>
                <c:formatCode>0%</c:formatCode>
                <c:ptCount val="2"/>
                <c:pt idx="0">
                  <c:v>0.25</c:v>
                </c:pt>
                <c:pt idx="1">
                  <c:v>0.72</c:v>
                </c:pt>
              </c:numCache>
            </c:numRef>
          </c:val>
          <c:extLst>
            <c:ext xmlns:c16="http://schemas.microsoft.com/office/drawing/2014/chart" uri="{C3380CC4-5D6E-409C-BE32-E72D297353CC}">
              <c16:uniqueId val="{00000001-EEE4-4B0A-B1B5-821DC0C70339}"/>
            </c:ext>
          </c:extLst>
        </c:ser>
        <c:dLbls>
          <c:showLegendKey val="0"/>
          <c:showVal val="0"/>
          <c:showCatName val="0"/>
          <c:showSerName val="0"/>
          <c:showPercent val="0"/>
          <c:showBubbleSize val="0"/>
        </c:dLbls>
        <c:gapWidth val="70"/>
        <c:overlap val="100"/>
        <c:axId val="41835136"/>
        <c:axId val="41841024"/>
      </c:barChart>
      <c:catAx>
        <c:axId val="41835136"/>
        <c:scaling>
          <c:orientation val="minMax"/>
        </c:scaling>
        <c:delete val="0"/>
        <c:axPos val="b"/>
        <c:numFmt formatCode="General" sourceLinked="0"/>
        <c:majorTickMark val="out"/>
        <c:minorTickMark val="none"/>
        <c:tickLblPos val="nextTo"/>
        <c:txPr>
          <a:bodyPr rot="0"/>
          <a:lstStyle/>
          <a:p>
            <a:pPr>
              <a:defRPr lang="ja-JP" sz="800"/>
            </a:pPr>
            <a:endParaRPr lang="en-US"/>
          </a:p>
        </c:txPr>
        <c:crossAx val="41841024"/>
        <c:crosses val="autoZero"/>
        <c:auto val="1"/>
        <c:lblAlgn val="ctr"/>
        <c:lblOffset val="100"/>
        <c:noMultiLvlLbl val="0"/>
      </c:catAx>
      <c:valAx>
        <c:axId val="41841024"/>
        <c:scaling>
          <c:orientation val="minMax"/>
          <c:max val="1"/>
        </c:scaling>
        <c:delete val="0"/>
        <c:axPos val="l"/>
        <c:numFmt formatCode="0%" sourceLinked="1"/>
        <c:majorTickMark val="out"/>
        <c:minorTickMark val="none"/>
        <c:tickLblPos val="nextTo"/>
        <c:txPr>
          <a:bodyPr/>
          <a:lstStyle/>
          <a:p>
            <a:pPr>
              <a:defRPr lang="ja-JP" sz="800"/>
            </a:pPr>
            <a:endParaRPr lang="en-US"/>
          </a:p>
        </c:txPr>
        <c:crossAx val="41835136"/>
        <c:crosses val="autoZero"/>
        <c:crossBetween val="between"/>
        <c:majorUnit val="0.5"/>
      </c:valAx>
    </c:plotArea>
    <c:plotVisOnly val="1"/>
    <c:dispBlanksAs val="gap"/>
    <c:showDLblsOverMax val="0"/>
  </c:chart>
  <c:spPr>
    <a:ln w="9525">
      <a:noFill/>
    </a:ln>
  </c:spPr>
  <c:txPr>
    <a:bodyPr/>
    <a:lstStyle/>
    <a:p>
      <a:pPr>
        <a:defRPr sz="1000">
          <a:latin typeface="Meiryo UI" panose="020B0604030504040204" pitchFamily="34" charset="-128"/>
          <a:ea typeface="Meiryo UI" panose="020B0604030504040204" pitchFamily="34" charset="-128"/>
          <a:cs typeface="Meiryo UI" panose="020B0604030504040204" pitchFamily="34" charset="-128"/>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Process Defect contents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F42-4814-A821-263A646FE44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F42-4814-A821-263A646FE44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F42-4814-A821-263A646FE44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F42-4814-A821-263A646FE447}"/>
              </c:ext>
            </c:extLst>
          </c:dPt>
          <c:dLbls>
            <c:dLbl>
              <c:idx val="0"/>
              <c:layout>
                <c:manualLayout>
                  <c:x val="-0.13967898595744635"/>
                  <c:y val="-0.12448286911387835"/>
                </c:manualLayout>
              </c:layout>
              <c:spPr>
                <a:noFill/>
                <a:ln>
                  <a:noFill/>
                </a:ln>
                <a:effectLst/>
              </c:spPr>
              <c:txPr>
                <a:bodyPr rot="0" spcFirstLastPara="1" vertOverflow="ellipsis" vert="horz" wrap="square" lIns="38100" tIns="19050" rIns="38100" bIns="19050" anchor="ctr" anchorCtr="1">
                  <a:spAutoFit/>
                </a:bodyPr>
                <a:lstStyle/>
                <a:p>
                  <a:pPr>
                    <a:lnSpc>
                      <a:spcPts val="900"/>
                    </a:lnSpc>
                    <a:defRPr lang="ja-JP" sz="1000" b="1" i="0" u="none" strike="noStrike" kern="1200" baseline="0">
                      <a:solidFill>
                        <a:schemeClr val="tx1"/>
                      </a:solidFill>
                      <a:effectLst>
                        <a:glow rad="101600">
                          <a:schemeClr val="bg1">
                            <a:alpha val="85000"/>
                          </a:schemeClr>
                        </a:glow>
                      </a:effectLst>
                      <a:latin typeface="Meiryo UI" panose="020B0604030504040204" pitchFamily="50" charset="-128"/>
                      <a:ea typeface="Meiryo UI" panose="020B0604030504040204" pitchFamily="50" charset="-128"/>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4344674922085705"/>
                      <c:h val="0.38702157944186377"/>
                    </c:manualLayout>
                  </c15:layout>
                </c:ext>
                <c:ext xmlns:c16="http://schemas.microsoft.com/office/drawing/2014/chart" uri="{C3380CC4-5D6E-409C-BE32-E72D297353CC}">
                  <c16:uniqueId val="{00000001-EF42-4814-A821-263A646FE447}"/>
                </c:ext>
              </c:extLst>
            </c:dLbl>
            <c:dLbl>
              <c:idx val="1"/>
              <c:layout>
                <c:manualLayout>
                  <c:x val="0.13627323480905154"/>
                  <c:y val="2.4806225338824574E-2"/>
                </c:manualLayout>
              </c:layout>
              <c:spPr>
                <a:noFill/>
                <a:ln>
                  <a:noFill/>
                </a:ln>
                <a:effectLst/>
              </c:spPr>
              <c:txPr>
                <a:bodyPr rot="0" spcFirstLastPara="1" vertOverflow="ellipsis" vert="horz" wrap="square" lIns="38100" tIns="19050" rIns="38100" bIns="19050" anchor="ctr" anchorCtr="1">
                  <a:noAutofit/>
                </a:bodyPr>
                <a:lstStyle/>
                <a:p>
                  <a:pPr>
                    <a:lnSpc>
                      <a:spcPts val="900"/>
                    </a:lnSpc>
                    <a:defRPr lang="ja-JP" sz="1000" b="1" i="0" u="none" strike="noStrike" kern="1200" baseline="0">
                      <a:solidFill>
                        <a:schemeClr val="tx1"/>
                      </a:solidFill>
                      <a:effectLst>
                        <a:glow rad="101600">
                          <a:schemeClr val="bg1">
                            <a:alpha val="85000"/>
                          </a:schemeClr>
                        </a:glow>
                      </a:effectLst>
                      <a:latin typeface="Meiryo UI" panose="020B0604030504040204" pitchFamily="50" charset="-128"/>
                      <a:ea typeface="Meiryo UI" panose="020B0604030504040204" pitchFamily="50" charset="-128"/>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39348797981873557"/>
                      <c:h val="0.36717431895766561"/>
                    </c:manualLayout>
                  </c15:layout>
                </c:ext>
                <c:ext xmlns:c16="http://schemas.microsoft.com/office/drawing/2014/chart" uri="{C3380CC4-5D6E-409C-BE32-E72D297353CC}">
                  <c16:uniqueId val="{00000003-EF42-4814-A821-263A646FE447}"/>
                </c:ext>
              </c:extLst>
            </c:dLbl>
            <c:dLbl>
              <c:idx val="2"/>
              <c:layout>
                <c:manualLayout>
                  <c:x val="0.14677698338864728"/>
                  <c:y val="6.3444118463561947E-2"/>
                </c:manualLayout>
              </c:layout>
              <c:spPr>
                <a:noFill/>
                <a:ln>
                  <a:noFill/>
                </a:ln>
                <a:effectLst/>
              </c:spPr>
              <c:txPr>
                <a:bodyPr rot="0" spcFirstLastPara="1" vertOverflow="ellipsis" vert="horz" wrap="square" lIns="38100" tIns="19050" rIns="38100" bIns="19050" anchor="ctr" anchorCtr="1">
                  <a:spAutoFit/>
                </a:bodyPr>
                <a:lstStyle/>
                <a:p>
                  <a:pPr>
                    <a:defRPr lang="ja-JP" sz="700" b="1" i="0" u="none" strike="noStrike" kern="1200" baseline="0">
                      <a:solidFill>
                        <a:schemeClr val="tx1"/>
                      </a:solidFill>
                      <a:effectLst>
                        <a:glow rad="101600">
                          <a:schemeClr val="bg1">
                            <a:alpha val="85000"/>
                          </a:schemeClr>
                        </a:glow>
                      </a:effectLst>
                      <a:latin typeface="Meiryo UI" panose="020B0604030504040204" pitchFamily="50" charset="-128"/>
                      <a:ea typeface="Meiryo UI" panose="020B0604030504040204" pitchFamily="50" charset="-128"/>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3796900811038319"/>
                      <c:h val="0.40024016747962293"/>
                    </c:manualLayout>
                  </c15:layout>
                </c:ext>
                <c:ext xmlns:c16="http://schemas.microsoft.com/office/drawing/2014/chart" uri="{C3380CC4-5D6E-409C-BE32-E72D297353CC}">
                  <c16:uniqueId val="{00000005-EF42-4814-A821-263A646FE447}"/>
                </c:ext>
              </c:extLst>
            </c:dLbl>
            <c:dLbl>
              <c:idx val="3"/>
              <c:delete val="1"/>
              <c:extLst>
                <c:ext xmlns:c15="http://schemas.microsoft.com/office/drawing/2012/chart" uri="{CE6537A1-D6FC-4f65-9D91-7224C49458BB}"/>
                <c:ext xmlns:c16="http://schemas.microsoft.com/office/drawing/2014/chart" uri="{C3380CC4-5D6E-409C-BE32-E72D297353CC}">
                  <c16:uniqueId val="{00000007-EF42-4814-A821-263A646FE447}"/>
                </c:ext>
              </c:extLst>
            </c:dLbl>
            <c:spPr>
              <a:noFill/>
              <a:ln>
                <a:noFill/>
              </a:ln>
              <a:effectLst/>
            </c:spPr>
            <c:txPr>
              <a:bodyPr rot="0" spcFirstLastPara="1" vertOverflow="ellipsis" vert="horz" wrap="square" lIns="38100" tIns="19050" rIns="38100" bIns="19050" anchor="ctr" anchorCtr="1">
                <a:spAutoFit/>
              </a:bodyPr>
              <a:lstStyle/>
              <a:p>
                <a:pPr>
                  <a:defRPr lang="ja-JP" sz="1000" b="1" i="0" u="none" strike="noStrike" kern="1200" baseline="0">
                    <a:solidFill>
                      <a:schemeClr val="tx1"/>
                    </a:solidFill>
                    <a:effectLst>
                      <a:glow rad="101600">
                        <a:schemeClr val="bg1">
                          <a:alpha val="85000"/>
                        </a:schemeClr>
                      </a:glow>
                    </a:effectLst>
                    <a:latin typeface="Meiryo UI" panose="020B0604030504040204" pitchFamily="50" charset="-128"/>
                    <a:ea typeface="Meiryo UI" panose="020B0604030504040204" pitchFamily="50" charset="-128"/>
                    <a:cs typeface="+mn-cs"/>
                  </a:defRPr>
                </a:pPr>
                <a:endParaRPr lang="en-US"/>
              </a:p>
            </c:txPr>
            <c:dLblPos val="bestFit"/>
            <c:showLegendKey val="0"/>
            <c:showVal val="0"/>
            <c:showCatName val="1"/>
            <c:showSerName val="0"/>
            <c:showPercent val="1"/>
            <c:showBubbleSize val="0"/>
            <c:showLeaderLines val="0"/>
            <c:extLst>
              <c:ext xmlns:c15="http://schemas.microsoft.com/office/drawing/2012/chart" uri="{CE6537A1-D6FC-4f65-9D91-7224C49458BB}"/>
            </c:extLst>
          </c:dLbls>
          <c:cat>
            <c:strRef>
              <c:f>Sheet1!$A$2:$A$5</c:f>
              <c:strCache>
                <c:ptCount val="4"/>
                <c:pt idx="0">
                  <c:v>Camera</c:v>
                </c:pt>
                <c:pt idx="1">
                  <c:v>LCD</c:v>
                </c:pt>
                <c:pt idx="2">
                  <c:v>IC</c:v>
                </c:pt>
                <c:pt idx="3">
                  <c:v>Others</c:v>
                </c:pt>
              </c:strCache>
            </c:strRef>
          </c:cat>
          <c:val>
            <c:numRef>
              <c:f>Sheet1!$B$2:$B$5</c:f>
              <c:numCache>
                <c:formatCode>0%</c:formatCode>
                <c:ptCount val="4"/>
                <c:pt idx="0">
                  <c:v>0.64</c:v>
                </c:pt>
                <c:pt idx="1">
                  <c:v>0.2</c:v>
                </c:pt>
                <c:pt idx="2">
                  <c:v>0.08</c:v>
                </c:pt>
                <c:pt idx="3">
                  <c:v>0.08</c:v>
                </c:pt>
              </c:numCache>
            </c:numRef>
          </c:val>
          <c:extLst>
            <c:ext xmlns:c16="http://schemas.microsoft.com/office/drawing/2014/chart" uri="{C3380CC4-5D6E-409C-BE32-E72D297353CC}">
              <c16:uniqueId val="{00000008-EF42-4814-A821-263A646FE447}"/>
            </c:ext>
          </c:extLst>
        </c:ser>
        <c:dLbls>
          <c:dLblPos val="bestFit"/>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9.6714693556426302E-3"/>
          <c:w val="1"/>
          <c:h val="0.9287139041540089"/>
        </c:manualLayout>
      </c:layout>
      <c:barChart>
        <c:barDir val="col"/>
        <c:grouping val="percentStacked"/>
        <c:varyColors val="0"/>
        <c:ser>
          <c:idx val="0"/>
          <c:order val="0"/>
          <c:tx>
            <c:strRef>
              <c:f>Sheet1!$B$1</c:f>
              <c:strCache>
                <c:ptCount val="1"/>
                <c:pt idx="0">
                  <c:v>Part</c:v>
                </c:pt>
              </c:strCache>
            </c:strRef>
          </c:tx>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a:scene3d>
              <a:camera prst="orthographicFront"/>
              <a:lightRig rig="threePt" dir="t"/>
            </a:scene3d>
            <a:sp3d>
              <a:bevelT/>
            </a:sp3d>
          </c:spPr>
          <c:invertIfNegative val="0"/>
          <c:dLbls>
            <c:dLbl>
              <c:idx val="0"/>
              <c:tx>
                <c:rich>
                  <a:bodyPr/>
                  <a:lstStyle/>
                  <a:p>
                    <a:r>
                      <a:rPr lang="en-US" dirty="0"/>
                      <a:t>Part</a:t>
                    </a:r>
                  </a:p>
                  <a:p>
                    <a:fld id="{4F9CE167-57A4-45E1-B187-4F189CCEE48C}"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layout>
                    <c:manualLayout>
                      <c:w val="0.28591693315607297"/>
                      <c:h val="0.28446495456069931"/>
                    </c:manualLayout>
                  </c15:layout>
                  <c15:dlblFieldTable/>
                  <c15:showDataLabelsRange val="0"/>
                </c:ext>
                <c:ext xmlns:c16="http://schemas.microsoft.com/office/drawing/2014/chart" uri="{C3380CC4-5D6E-409C-BE32-E72D297353CC}">
                  <c16:uniqueId val="{00000000-3457-4AC4-B9C0-009E5EAEABE9}"/>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Sheet1!$B$2</c:f>
              <c:numCache>
                <c:formatCode>General</c:formatCode>
                <c:ptCount val="1"/>
                <c:pt idx="0">
                  <c:v>2</c:v>
                </c:pt>
              </c:numCache>
            </c:numRef>
          </c:val>
          <c:extLst>
            <c:ext xmlns:c16="http://schemas.microsoft.com/office/drawing/2014/chart" uri="{C3380CC4-5D6E-409C-BE32-E72D297353CC}">
              <c16:uniqueId val="{00000001-3457-4AC4-B9C0-009E5EAEABE9}"/>
            </c:ext>
          </c:extLst>
        </c:ser>
        <c:ser>
          <c:idx val="1"/>
          <c:order val="1"/>
          <c:tx>
            <c:strRef>
              <c:f>Sheet1!$C$1</c:f>
              <c:strCache>
                <c:ptCount val="1"/>
                <c:pt idx="0">
                  <c:v>Method</c:v>
                </c:pt>
              </c:strCache>
            </c:strRef>
          </c:tx>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chemeClr>
              </a:solidFill>
              <a:round/>
            </a:ln>
            <a:effectLst>
              <a:outerShdw blurRad="40000" dist="20000" dir="5400000" rotWithShape="0">
                <a:srgbClr val="000000">
                  <a:alpha val="38000"/>
                </a:srgbClr>
              </a:outerShdw>
            </a:effectLst>
            <a:scene3d>
              <a:camera prst="orthographicFront"/>
              <a:lightRig rig="threePt" dir="t"/>
            </a:scene3d>
            <a:sp3d>
              <a:bevelT/>
            </a:sp3d>
          </c:spPr>
          <c:invertIfNegative val="0"/>
          <c:dLbls>
            <c:dLbl>
              <c:idx val="0"/>
              <c:tx>
                <c:rich>
                  <a:bodyPr/>
                  <a:lstStyle/>
                  <a:p>
                    <a:r>
                      <a:rPr lang="en-US" dirty="0">
                        <a:solidFill>
                          <a:schemeClr val="tx1"/>
                        </a:solidFill>
                      </a:rPr>
                      <a:t>Method</a:t>
                    </a:r>
                  </a:p>
                  <a:p>
                    <a:fld id="{DF0FE578-83E3-4781-B034-C6219DC4C07A}" type="VALUE">
                      <a:rPr lang="en-US">
                        <a:solidFill>
                          <a:schemeClr val="tx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layout>
                    <c:manualLayout>
                      <c:w val="0.42675957864731173"/>
                      <c:h val="0.46199047465928272"/>
                    </c:manualLayout>
                  </c15:layout>
                  <c15:dlblFieldTable/>
                  <c15:showDataLabelsRange val="0"/>
                </c:ext>
                <c:ext xmlns:c16="http://schemas.microsoft.com/office/drawing/2014/chart" uri="{C3380CC4-5D6E-409C-BE32-E72D297353CC}">
                  <c16:uniqueId val="{00000002-3457-4AC4-B9C0-009E5EAEABE9}"/>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Sheet1!$C$2</c:f>
              <c:numCache>
                <c:formatCode>General</c:formatCode>
                <c:ptCount val="1"/>
                <c:pt idx="0">
                  <c:v>2</c:v>
                </c:pt>
              </c:numCache>
            </c:numRef>
          </c:val>
          <c:extLst>
            <c:ext xmlns:c16="http://schemas.microsoft.com/office/drawing/2014/chart" uri="{C3380CC4-5D6E-409C-BE32-E72D297353CC}">
              <c16:uniqueId val="{00000003-3457-4AC4-B9C0-009E5EAEABE9}"/>
            </c:ext>
          </c:extLst>
        </c:ser>
        <c:ser>
          <c:idx val="2"/>
          <c:order val="2"/>
          <c:tx>
            <c:strRef>
              <c:f>Sheet1!$D$1</c:f>
              <c:strCache>
                <c:ptCount val="1"/>
                <c:pt idx="0">
                  <c:v>Man</c:v>
                </c:pt>
              </c:strCache>
            </c:strRef>
          </c:tx>
          <c:spPr>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chemeClr>
              </a:solidFill>
              <a:round/>
            </a:ln>
            <a:effectLst>
              <a:outerShdw blurRad="40000" dist="20000" dir="5400000" rotWithShape="0">
                <a:srgbClr val="000000">
                  <a:alpha val="38000"/>
                </a:srgbClr>
              </a:outerShdw>
            </a:effectLst>
            <a:scene3d>
              <a:camera prst="orthographicFront"/>
              <a:lightRig rig="threePt" dir="t"/>
            </a:scene3d>
            <a:sp3d>
              <a:bevelT/>
            </a:sp3d>
          </c:spPr>
          <c:invertIfNegative val="0"/>
          <c:dLbls>
            <c:dLbl>
              <c:idx val="0"/>
              <c:layout>
                <c:manualLayout>
                  <c:x val="-1.9013834626340015E-2"/>
                  <c:y val="-2.7264740629998022E-2"/>
                </c:manualLayout>
              </c:layout>
              <c:tx>
                <c:rich>
                  <a:bodyPr/>
                  <a:lstStyle/>
                  <a:p>
                    <a:r>
                      <a:rPr lang="en-US"/>
                      <a:t>Man</a:t>
                    </a:r>
                  </a:p>
                  <a:p>
                    <a:fld id="{8378EB18-25B5-40C1-9F85-6A5475C2A588}" type="VALUE">
                      <a:rPr lang="en-US"/>
                      <a:pPr/>
                      <a:t>[VALUE]</a:t>
                    </a:fld>
                    <a:endParaRPr lang="en-US"/>
                  </a:p>
                </c:rich>
              </c:tx>
              <c:showLegendKey val="0"/>
              <c:showVal val="1"/>
              <c:showCatName val="0"/>
              <c:showSerName val="0"/>
              <c:showPercent val="0"/>
              <c:showBubbleSize val="0"/>
              <c:extLst>
                <c:ext xmlns:c15="http://schemas.microsoft.com/office/drawing/2012/chart" uri="{CE6537A1-D6FC-4f65-9D91-7224C49458BB}">
                  <c15:layout>
                    <c:manualLayout>
                      <c:w val="0.57889358988178652"/>
                      <c:h val="0.20449331208109561"/>
                    </c:manualLayout>
                  </c15:layout>
                  <c15:dlblFieldTable/>
                  <c15:showDataLabelsRange val="0"/>
                </c:ext>
                <c:ext xmlns:c16="http://schemas.microsoft.com/office/drawing/2014/chart" uri="{C3380CC4-5D6E-409C-BE32-E72D297353CC}">
                  <c16:uniqueId val="{00000004-3457-4AC4-B9C0-009E5EAEABE9}"/>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Sheet1!$D$2</c:f>
              <c:numCache>
                <c:formatCode>General</c:formatCode>
                <c:ptCount val="1"/>
                <c:pt idx="0">
                  <c:v>1</c:v>
                </c:pt>
              </c:numCache>
            </c:numRef>
          </c:val>
          <c:extLst>
            <c:ext xmlns:c16="http://schemas.microsoft.com/office/drawing/2014/chart" uri="{C3380CC4-5D6E-409C-BE32-E72D297353CC}">
              <c16:uniqueId val="{00000005-3457-4AC4-B9C0-009E5EAEABE9}"/>
            </c:ext>
          </c:extLst>
        </c:ser>
        <c:ser>
          <c:idx val="3"/>
          <c:order val="3"/>
          <c:tx>
            <c:strRef>
              <c:f>Sheet1!$E$1</c:f>
              <c:strCache>
                <c:ptCount val="1"/>
                <c:pt idx="0">
                  <c:v>Machine</c:v>
                </c:pt>
              </c:strCache>
            </c:strRef>
          </c:tx>
          <c:spPr>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chemeClr>
              </a:solidFill>
              <a:round/>
            </a:ln>
            <a:effectLst>
              <a:outerShdw blurRad="40000" dist="20000" dir="5400000" rotWithShape="0">
                <a:srgbClr val="000000">
                  <a:alpha val="38000"/>
                </a:srgbClr>
              </a:outerShdw>
            </a:effectLst>
            <a:scene3d>
              <a:camera prst="orthographicFront"/>
              <a:lightRig rig="threePt" dir="t"/>
            </a:scene3d>
            <a:sp3d>
              <a:bevelT/>
            </a:sp3d>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Sheet1!$E$2</c:f>
              <c:numCache>
                <c:formatCode>General</c:formatCode>
                <c:ptCount val="1"/>
              </c:numCache>
            </c:numRef>
          </c:val>
          <c:extLst>
            <c:ext xmlns:c16="http://schemas.microsoft.com/office/drawing/2014/chart" uri="{C3380CC4-5D6E-409C-BE32-E72D297353CC}">
              <c16:uniqueId val="{00000006-3457-4AC4-B9C0-009E5EAEABE9}"/>
            </c:ext>
          </c:extLst>
        </c:ser>
        <c:ser>
          <c:idx val="4"/>
          <c:order val="4"/>
          <c:tx>
            <c:strRef>
              <c:f>Sheet1!$F$1</c:f>
              <c:strCache>
                <c:ptCount val="1"/>
                <c:pt idx="0">
                  <c:v>Other</c:v>
                </c:pt>
              </c:strCache>
            </c:strRef>
          </c:tx>
          <c:spPr>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chemeClr>
              </a:solidFill>
              <a:round/>
            </a:ln>
            <a:effectLst>
              <a:outerShdw blurRad="40000" dist="20000" dir="5400000" rotWithShape="0">
                <a:srgbClr val="000000">
                  <a:alpha val="38000"/>
                </a:srgbClr>
              </a:outerShdw>
            </a:effectLst>
            <a:scene3d>
              <a:camera prst="orthographicFront"/>
              <a:lightRig rig="threePt" dir="t"/>
            </a:scene3d>
            <a:sp3d>
              <a:bevelT/>
            </a:sp3d>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Sheet1!$F$2</c:f>
              <c:numCache>
                <c:formatCode>General</c:formatCode>
                <c:ptCount val="1"/>
              </c:numCache>
            </c:numRef>
          </c:val>
          <c:extLst>
            <c:ext xmlns:c16="http://schemas.microsoft.com/office/drawing/2014/chart" uri="{C3380CC4-5D6E-409C-BE32-E72D297353CC}">
              <c16:uniqueId val="{00000007-3457-4AC4-B9C0-009E5EAEABE9}"/>
            </c:ext>
          </c:extLst>
        </c:ser>
        <c:dLbls>
          <c:showLegendKey val="0"/>
          <c:showVal val="0"/>
          <c:showCatName val="0"/>
          <c:showSerName val="0"/>
          <c:showPercent val="0"/>
          <c:showBubbleSize val="0"/>
        </c:dLbls>
        <c:gapWidth val="150"/>
        <c:overlap val="100"/>
        <c:axId val="353079496"/>
        <c:axId val="353079104"/>
      </c:barChart>
      <c:catAx>
        <c:axId val="353079496"/>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00" b="0" i="0" u="none" strike="noStrike" kern="1200" baseline="0">
                <a:solidFill>
                  <a:schemeClr val="tx1">
                    <a:lumMod val="50000"/>
                    <a:lumOff val="50000"/>
                  </a:schemeClr>
                </a:solidFill>
                <a:latin typeface="+mn-lt"/>
                <a:ea typeface="+mn-ea"/>
                <a:cs typeface="+mn-cs"/>
              </a:defRPr>
            </a:pPr>
            <a:endParaRPr lang="en-US"/>
          </a:p>
        </c:txPr>
        <c:crossAx val="353079104"/>
        <c:crosses val="autoZero"/>
        <c:auto val="1"/>
        <c:lblAlgn val="ctr"/>
        <c:lblOffset val="100"/>
        <c:noMultiLvlLbl val="0"/>
      </c:catAx>
      <c:valAx>
        <c:axId val="353079104"/>
        <c:scaling>
          <c:orientation val="minMax"/>
        </c:scaling>
        <c:delete val="1"/>
        <c:axPos val="l"/>
        <c:numFmt formatCode="0%" sourceLinked="1"/>
        <c:majorTickMark val="none"/>
        <c:minorTickMark val="none"/>
        <c:tickLblPos val="nextTo"/>
        <c:crossAx val="353079496"/>
        <c:crosses val="autoZero"/>
        <c:crossBetween val="between"/>
      </c:valAx>
      <c:spPr>
        <a:noFill/>
        <a:ln>
          <a:noFill/>
        </a:ln>
        <a:effectLst/>
      </c:spPr>
    </c:plotArea>
    <c:plotVisOnly val="1"/>
    <c:dispBlanksAs val="gap"/>
    <c:showDLblsOverMax val="0"/>
  </c:chart>
  <c:spPr>
    <a:noFill/>
    <a:ln>
      <a:noFill/>
    </a:ln>
    <a:effectLst/>
  </c:spPr>
  <c:txPr>
    <a:bodyPr/>
    <a:lstStyle/>
    <a:p>
      <a:pPr>
        <a:defRPr sz="1100"/>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434007591109931"/>
          <c:y val="9.2257240945669103E-2"/>
          <c:w val="0.67314364555994821"/>
          <c:h val="0.60747979693226128"/>
        </c:manualLayout>
      </c:layout>
      <c:barChart>
        <c:barDir val="col"/>
        <c:grouping val="clustered"/>
        <c:varyColors val="0"/>
        <c:ser>
          <c:idx val="0"/>
          <c:order val="0"/>
          <c:tx>
            <c:strRef>
              <c:f>Sheet1!$B$1</c:f>
              <c:strCache>
                <c:ptCount val="1"/>
                <c:pt idx="0">
                  <c:v>2021</c:v>
                </c:pt>
              </c:strCache>
            </c:strRef>
          </c:tx>
          <c:spPr>
            <a:solidFill>
              <a:srgbClr val="FFFFCC"/>
            </a:solidFill>
            <a:ln>
              <a:solidFill>
                <a:schemeClr val="accent5">
                  <a:lumMod val="75000"/>
                </a:schemeClr>
              </a:solidFill>
            </a:ln>
            <a:effectLst/>
          </c:spPr>
          <c:invertIfNegative val="0"/>
          <c:cat>
            <c:strRef>
              <c:f>Sheet1!$A$2:$A$3</c:f>
              <c:strCache>
                <c:ptCount val="2"/>
                <c:pt idx="0">
                  <c:v>DP</c:v>
                </c:pt>
                <c:pt idx="1">
                  <c:v>DECT</c:v>
                </c:pt>
              </c:strCache>
            </c:strRef>
          </c:cat>
          <c:val>
            <c:numRef>
              <c:f>Sheet1!$B$2:$B$3</c:f>
              <c:numCache>
                <c:formatCode>0.000</c:formatCode>
                <c:ptCount val="2"/>
                <c:pt idx="0">
                  <c:v>0.13200000000000001</c:v>
                </c:pt>
                <c:pt idx="1">
                  <c:v>0.153</c:v>
                </c:pt>
              </c:numCache>
            </c:numRef>
          </c:val>
          <c:extLst>
            <c:ext xmlns:c16="http://schemas.microsoft.com/office/drawing/2014/chart" uri="{C3380CC4-5D6E-409C-BE32-E72D297353CC}">
              <c16:uniqueId val="{00000000-2D1B-4B1F-8FBF-450AFD159FF2}"/>
            </c:ext>
          </c:extLst>
        </c:ser>
        <c:ser>
          <c:idx val="1"/>
          <c:order val="1"/>
          <c:tx>
            <c:strRef>
              <c:f>Sheet1!$C$1</c:f>
              <c:strCache>
                <c:ptCount val="1"/>
                <c:pt idx="0">
                  <c:v>2022</c:v>
                </c:pt>
              </c:strCache>
            </c:strRef>
          </c:tx>
          <c:spPr>
            <a:solidFill>
              <a:schemeClr val="accent1">
                <a:lumMod val="40000"/>
                <a:lumOff val="60000"/>
              </a:schemeClr>
            </a:solidFill>
            <a:ln>
              <a:solidFill>
                <a:schemeClr val="accent2">
                  <a:lumMod val="75000"/>
                </a:schemeClr>
              </a:solidFill>
            </a:ln>
            <a:effectLst/>
          </c:spPr>
          <c:invertIfNegative val="0"/>
          <c:cat>
            <c:strRef>
              <c:f>Sheet1!$A$2:$A$3</c:f>
              <c:strCache>
                <c:ptCount val="2"/>
                <c:pt idx="0">
                  <c:v>DP</c:v>
                </c:pt>
                <c:pt idx="1">
                  <c:v>DECT</c:v>
                </c:pt>
              </c:strCache>
            </c:strRef>
          </c:cat>
          <c:val>
            <c:numRef>
              <c:f>Sheet1!$C$2:$C$3</c:f>
              <c:numCache>
                <c:formatCode>0.000</c:formatCode>
                <c:ptCount val="2"/>
                <c:pt idx="0">
                  <c:v>0.17199999999999999</c:v>
                </c:pt>
                <c:pt idx="1">
                  <c:v>0.13800000000000001</c:v>
                </c:pt>
              </c:numCache>
            </c:numRef>
          </c:val>
          <c:extLst>
            <c:ext xmlns:c16="http://schemas.microsoft.com/office/drawing/2014/chart" uri="{C3380CC4-5D6E-409C-BE32-E72D297353CC}">
              <c16:uniqueId val="{00000001-2D1B-4B1F-8FBF-450AFD159FF2}"/>
            </c:ext>
          </c:extLst>
        </c:ser>
        <c:dLbls>
          <c:showLegendKey val="0"/>
          <c:showVal val="0"/>
          <c:showCatName val="0"/>
          <c:showSerName val="0"/>
          <c:showPercent val="0"/>
          <c:showBubbleSize val="0"/>
        </c:dLbls>
        <c:gapWidth val="91"/>
        <c:axId val="943037296"/>
        <c:axId val="943038080"/>
      </c:barChart>
      <c:catAx>
        <c:axId val="94303729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ja-JP" sz="800" b="1" i="0" u="none" strike="noStrike" kern="1200" cap="none" spc="0" normalizeH="0" baseline="0">
                <a:solidFill>
                  <a:schemeClr val="dk1">
                    <a:lumMod val="65000"/>
                    <a:lumOff val="35000"/>
                  </a:schemeClr>
                </a:solidFill>
                <a:latin typeface="+mn-lt"/>
                <a:ea typeface="+mn-ea"/>
                <a:cs typeface="+mn-cs"/>
              </a:defRPr>
            </a:pPr>
            <a:endParaRPr lang="en-US"/>
          </a:p>
        </c:txPr>
        <c:crossAx val="943038080"/>
        <c:crosses val="autoZero"/>
        <c:auto val="1"/>
        <c:lblAlgn val="ctr"/>
        <c:lblOffset val="100"/>
        <c:noMultiLvlLbl val="0"/>
      </c:catAx>
      <c:valAx>
        <c:axId val="943038080"/>
        <c:scaling>
          <c:orientation val="minMax"/>
        </c:scaling>
        <c:delete val="0"/>
        <c:axPos val="l"/>
        <c:majorGridlines>
          <c:spPr>
            <a:ln w="9525" cap="flat" cmpd="sng" algn="ctr">
              <a:solidFill>
                <a:schemeClr val="dk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lang="ja-JP" sz="1000" b="0" i="0" u="none" strike="noStrike" kern="1200" baseline="0">
                <a:solidFill>
                  <a:schemeClr val="tx1"/>
                </a:solidFill>
                <a:latin typeface="+mn-lt"/>
                <a:ea typeface="+mn-ea"/>
                <a:cs typeface="+mn-cs"/>
              </a:defRPr>
            </a:pPr>
            <a:endParaRPr lang="en-US"/>
          </a:p>
        </c:txPr>
        <c:crossAx val="943037296"/>
        <c:crosses val="autoZero"/>
        <c:crossBetween val="between"/>
      </c:valAx>
      <c:spPr>
        <a:noFill/>
        <a:ln>
          <a:noFill/>
        </a:ln>
        <a:effectLst/>
      </c:spPr>
    </c:plotArea>
    <c:legend>
      <c:legendPos val="b"/>
      <c:layout>
        <c:manualLayout>
          <c:xMode val="edge"/>
          <c:yMode val="edge"/>
          <c:x val="0.31730206222384638"/>
          <c:y val="0.84142906402103701"/>
          <c:w val="0.48405887678150228"/>
          <c:h val="0.15026135909345786"/>
        </c:manualLayout>
      </c:layout>
      <c:overlay val="0"/>
      <c:spPr>
        <a:noFill/>
        <a:ln>
          <a:noFill/>
        </a:ln>
        <a:effectLst/>
      </c:spPr>
      <c:txPr>
        <a:bodyPr rot="0" spcFirstLastPara="1" vertOverflow="ellipsis" vert="horz" wrap="square" anchor="ctr" anchorCtr="1"/>
        <a:lstStyle/>
        <a:p>
          <a:pPr>
            <a:defRPr lang="ja-JP" sz="1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633929954015657"/>
          <c:y val="0.11237087256714222"/>
          <c:w val="0.65721533487164163"/>
          <c:h val="0.52624319694908683"/>
        </c:manualLayout>
      </c:layout>
      <c:barChart>
        <c:barDir val="col"/>
        <c:grouping val="stacked"/>
        <c:varyColors val="0"/>
        <c:ser>
          <c:idx val="1"/>
          <c:order val="0"/>
          <c:tx>
            <c:strRef>
              <c:f>Sheet1!$A$4</c:f>
              <c:strCache>
                <c:ptCount val="1"/>
                <c:pt idx="0">
                  <c:v>Internal loss</c:v>
                </c:pt>
              </c:strCache>
            </c:strRef>
          </c:tx>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Sheet1!$B$2:$C$2</c:f>
              <c:strCache>
                <c:ptCount val="2"/>
                <c:pt idx="0">
                  <c:v>Target</c:v>
                </c:pt>
                <c:pt idx="1">
                  <c:v>Actual</c:v>
                </c:pt>
              </c:strCache>
            </c:strRef>
          </c:cat>
          <c:val>
            <c:numRef>
              <c:f>Sheet1!$B$4:$C$4</c:f>
              <c:numCache>
                <c:formatCode>General</c:formatCode>
                <c:ptCount val="2"/>
                <c:pt idx="0">
                  <c:v>8.8010000000000002</c:v>
                </c:pt>
                <c:pt idx="1">
                  <c:v>13.76</c:v>
                </c:pt>
              </c:numCache>
            </c:numRef>
          </c:val>
          <c:extLst>
            <c:ext xmlns:c16="http://schemas.microsoft.com/office/drawing/2014/chart" uri="{C3380CC4-5D6E-409C-BE32-E72D297353CC}">
              <c16:uniqueId val="{00000000-DB54-4C08-A7D7-CE1FACED64EC}"/>
            </c:ext>
          </c:extLst>
        </c:ser>
        <c:ser>
          <c:idx val="0"/>
          <c:order val="1"/>
          <c:tx>
            <c:strRef>
              <c:f>Sheet1!$A$3</c:f>
              <c:strCache>
                <c:ptCount val="1"/>
                <c:pt idx="0">
                  <c:v>Market loss</c:v>
                </c:pt>
              </c:strCache>
            </c:strRef>
          </c:tx>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invertIfNegative val="0"/>
          <c:dLbls>
            <c:delete val="1"/>
          </c:dLbls>
          <c:cat>
            <c:strRef>
              <c:f>Sheet1!$B$2:$C$2</c:f>
              <c:strCache>
                <c:ptCount val="2"/>
                <c:pt idx="0">
                  <c:v>Target</c:v>
                </c:pt>
                <c:pt idx="1">
                  <c:v>Actual</c:v>
                </c:pt>
              </c:strCache>
            </c:strRef>
          </c:cat>
          <c:val>
            <c:numRef>
              <c:f>Sheet1!$B$3:$C$3</c:f>
              <c:numCache>
                <c:formatCode>General</c:formatCode>
                <c:ptCount val="2"/>
                <c:pt idx="0">
                  <c:v>0</c:v>
                </c:pt>
                <c:pt idx="1">
                  <c:v>0</c:v>
                </c:pt>
              </c:numCache>
            </c:numRef>
          </c:val>
          <c:extLst>
            <c:ext xmlns:c16="http://schemas.microsoft.com/office/drawing/2014/chart" uri="{C3380CC4-5D6E-409C-BE32-E72D297353CC}">
              <c16:uniqueId val="{00000001-DB54-4C08-A7D7-CE1FACED64EC}"/>
            </c:ext>
          </c:extLst>
        </c:ser>
        <c:dLbls>
          <c:showLegendKey val="0"/>
          <c:showVal val="1"/>
          <c:showCatName val="0"/>
          <c:showSerName val="0"/>
          <c:showPercent val="0"/>
          <c:showBubbleSize val="0"/>
        </c:dLbls>
        <c:gapWidth val="75"/>
        <c:overlap val="100"/>
        <c:axId val="224541184"/>
        <c:axId val="224530992"/>
      </c:barChart>
      <c:lineChart>
        <c:grouping val="standard"/>
        <c:varyColors val="0"/>
        <c:ser>
          <c:idx val="2"/>
          <c:order val="2"/>
          <c:tx>
            <c:strRef>
              <c:f>Sheet1!$A$5</c:f>
              <c:strCache>
                <c:ptCount val="1"/>
                <c:pt idx="0">
                  <c:v>Loss ratio</c:v>
                </c:pt>
              </c:strCache>
            </c:strRef>
          </c:tx>
          <c:spPr>
            <a:ln w="15875" cap="rnd">
              <a:solidFill>
                <a:schemeClr val="accent3"/>
              </a:solidFill>
              <a:round/>
            </a:ln>
            <a:effectLst>
              <a:outerShdw blurRad="40000" dist="20000" dir="5400000" rotWithShape="0">
                <a:srgbClr val="000000">
                  <a:alpha val="38000"/>
                </a:srgbClr>
              </a:outerShdw>
            </a:effectLst>
          </c:spPr>
          <c:marker>
            <c:symbol val="circle"/>
            <c:size val="5"/>
            <c:spPr>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chemeClr>
                </a:solidFill>
                <a:round/>
              </a:ln>
              <a:effectLst>
                <a:outerShdw blurRad="40000" dist="20000" dir="5400000" rotWithShape="0">
                  <a:srgbClr val="000000">
                    <a:alpha val="38000"/>
                  </a:srgbClr>
                </a:outerShdw>
              </a:effectLst>
            </c:spPr>
          </c:marker>
          <c:dLbls>
            <c:dLbl>
              <c:idx val="0"/>
              <c:layout>
                <c:manualLayout>
                  <c:x val="-0.12147178858705032"/>
                  <c:y val="-0.11348702724475256"/>
                </c:manualLayout>
              </c:layout>
              <c:numFmt formatCode="0.000%" sourceLinked="0"/>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2618360515163008"/>
                      <c:h val="0.23441553774108195"/>
                    </c:manualLayout>
                  </c15:layout>
                </c:ext>
                <c:ext xmlns:c16="http://schemas.microsoft.com/office/drawing/2014/chart" uri="{C3380CC4-5D6E-409C-BE32-E72D297353CC}">
                  <c16:uniqueId val="{00000002-DB54-4C08-A7D7-CE1FACED64EC}"/>
                </c:ext>
              </c:extLst>
            </c:dLbl>
            <c:dLbl>
              <c:idx val="1"/>
              <c:layout>
                <c:manualLayout>
                  <c:x val="-8.8394272409273125E-2"/>
                  <c:y val="-0.10971407182177328"/>
                </c:manualLayout>
              </c:layout>
              <c:showLegendKey val="0"/>
              <c:showVal val="1"/>
              <c:showCatName val="0"/>
              <c:showSerName val="0"/>
              <c:showPercent val="0"/>
              <c:showBubbleSize val="0"/>
              <c:extLst>
                <c:ext xmlns:c15="http://schemas.microsoft.com/office/drawing/2012/chart" uri="{CE6537A1-D6FC-4f65-9D91-7224C49458BB}">
                  <c15:layout>
                    <c:manualLayout>
                      <c:w val="0.2363996668115953"/>
                      <c:h val="0.27747496789190523"/>
                    </c:manualLayout>
                  </c15:layout>
                </c:ext>
                <c:ext xmlns:c16="http://schemas.microsoft.com/office/drawing/2014/chart" uri="{C3380CC4-5D6E-409C-BE32-E72D297353CC}">
                  <c16:uniqueId val="{00000003-DB54-4C08-A7D7-CE1FACED64EC}"/>
                </c:ext>
              </c:extLst>
            </c:dLbl>
            <c:numFmt formatCode="0.00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Sheet1!$B$2:$C$2</c:f>
              <c:strCache>
                <c:ptCount val="2"/>
                <c:pt idx="0">
                  <c:v>Target</c:v>
                </c:pt>
                <c:pt idx="1">
                  <c:v>Actual</c:v>
                </c:pt>
              </c:strCache>
            </c:strRef>
          </c:cat>
          <c:val>
            <c:numRef>
              <c:f>Sheet1!$B$5:$C$5</c:f>
              <c:numCache>
                <c:formatCode>0.0000%</c:formatCode>
                <c:ptCount val="2"/>
                <c:pt idx="0">
                  <c:v>1.4999999999999999E-4</c:v>
                </c:pt>
                <c:pt idx="1">
                  <c:v>2.5000000000000001E-4</c:v>
                </c:pt>
              </c:numCache>
            </c:numRef>
          </c:val>
          <c:smooth val="0"/>
          <c:extLst>
            <c:ext xmlns:c16="http://schemas.microsoft.com/office/drawing/2014/chart" uri="{C3380CC4-5D6E-409C-BE32-E72D297353CC}">
              <c16:uniqueId val="{00000006-DB54-4C08-A7D7-CE1FACED64EC}"/>
            </c:ext>
          </c:extLst>
        </c:ser>
        <c:dLbls>
          <c:showLegendKey val="0"/>
          <c:showVal val="1"/>
          <c:showCatName val="0"/>
          <c:showSerName val="0"/>
          <c:showPercent val="0"/>
          <c:showBubbleSize val="0"/>
        </c:dLbls>
        <c:marker val="1"/>
        <c:smooth val="0"/>
        <c:axId val="224538048"/>
        <c:axId val="224542360"/>
      </c:lineChart>
      <c:catAx>
        <c:axId val="224541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224530992"/>
        <c:crosses val="autoZero"/>
        <c:auto val="1"/>
        <c:lblAlgn val="ctr"/>
        <c:lblOffset val="100"/>
        <c:noMultiLvlLbl val="0"/>
      </c:catAx>
      <c:valAx>
        <c:axId val="22453099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24541184"/>
        <c:crosses val="autoZero"/>
        <c:crossBetween val="between"/>
        <c:majorUnit val="10"/>
      </c:valAx>
      <c:valAx>
        <c:axId val="224542360"/>
        <c:scaling>
          <c:orientation val="minMax"/>
        </c:scaling>
        <c:delete val="0"/>
        <c:axPos val="r"/>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24538048"/>
        <c:crosses val="max"/>
        <c:crossBetween val="between"/>
        <c:majorUnit val="1.0000000000000003E-4"/>
      </c:valAx>
      <c:catAx>
        <c:axId val="224538048"/>
        <c:scaling>
          <c:orientation val="minMax"/>
        </c:scaling>
        <c:delete val="1"/>
        <c:axPos val="b"/>
        <c:numFmt formatCode="General" sourceLinked="1"/>
        <c:majorTickMark val="none"/>
        <c:minorTickMark val="none"/>
        <c:tickLblPos val="nextTo"/>
        <c:crossAx val="224542360"/>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Defect contents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4FB-46AC-A9C1-60F0EAAE6B9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4FB-46AC-A9C1-60F0EAAE6B93}"/>
              </c:ext>
            </c:extLst>
          </c:dPt>
          <c:dLbls>
            <c:dLbl>
              <c:idx val="0"/>
              <c:layout>
                <c:manualLayout>
                  <c:x val="-2.0346663203696666E-3"/>
                  <c:y val="7.6302614688883941E-2"/>
                </c:manualLayout>
              </c:layout>
              <c:spPr>
                <a:noFill/>
                <a:ln>
                  <a:noFill/>
                </a:ln>
                <a:effectLst/>
              </c:spPr>
              <c:txPr>
                <a:bodyPr rot="0" spcFirstLastPara="1" vertOverflow="ellipsis" vert="horz" wrap="square" lIns="38100" tIns="19050" rIns="38100" bIns="19050" anchor="ctr" anchorCtr="1">
                  <a:noAutofit/>
                </a:bodyPr>
                <a:lstStyle/>
                <a:p>
                  <a:pPr>
                    <a:defRPr lang="ja-JP" sz="1000" b="1" i="0" u="none" strike="noStrike" kern="1200" baseline="0">
                      <a:solidFill>
                        <a:schemeClr val="tx1"/>
                      </a:solidFill>
                      <a:effectLst>
                        <a:glow rad="101600">
                          <a:schemeClr val="bg1">
                            <a:alpha val="85000"/>
                          </a:schemeClr>
                        </a:glow>
                      </a:effectLst>
                      <a:latin typeface="Meiryo UI" panose="020B0604030504040204" pitchFamily="50" charset="-128"/>
                      <a:ea typeface="Meiryo UI" panose="020B0604030504040204" pitchFamily="50" charset="-128"/>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57622545052712648"/>
                      <c:h val="0.43416236954594789"/>
                    </c:manualLayout>
                  </c15:layout>
                </c:ext>
                <c:ext xmlns:c16="http://schemas.microsoft.com/office/drawing/2014/chart" uri="{C3380CC4-5D6E-409C-BE32-E72D297353CC}">
                  <c16:uniqueId val="{00000001-64FB-46AC-A9C1-60F0EAAE6B93}"/>
                </c:ext>
              </c:extLst>
            </c:dLbl>
            <c:dLbl>
              <c:idx val="1"/>
              <c:layout>
                <c:manualLayout>
                  <c:x val="5.6703073462850001E-2"/>
                  <c:y val="-0.13942937998227206"/>
                </c:manualLayout>
              </c:layout>
              <c:spPr>
                <a:noFill/>
                <a:ln>
                  <a:noFill/>
                </a:ln>
                <a:effectLst/>
              </c:spPr>
              <c:txPr>
                <a:bodyPr rot="0" spcFirstLastPara="1" vertOverflow="ellipsis" vert="horz" wrap="square" lIns="38100" tIns="19050" rIns="38100" bIns="19050" anchor="ctr" anchorCtr="1">
                  <a:noAutofit/>
                </a:bodyPr>
                <a:lstStyle/>
                <a:p>
                  <a:pPr>
                    <a:defRPr lang="ja-JP" sz="1000" b="1" i="0" u="none" strike="noStrike" kern="1200" baseline="0">
                      <a:solidFill>
                        <a:schemeClr val="tx1"/>
                      </a:solidFill>
                      <a:effectLst>
                        <a:glow rad="101600">
                          <a:schemeClr val="bg1">
                            <a:alpha val="85000"/>
                          </a:schemeClr>
                        </a:glow>
                      </a:effectLst>
                      <a:latin typeface="Meiryo UI" panose="020B0604030504040204" pitchFamily="50" charset="-128"/>
                      <a:ea typeface="Meiryo UI" panose="020B0604030504040204" pitchFamily="50" charset="-128"/>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45019114963249041"/>
                      <c:h val="0.36717405603158371"/>
                    </c:manualLayout>
                  </c15:layout>
                </c:ext>
                <c:ext xmlns:c16="http://schemas.microsoft.com/office/drawing/2014/chart" uri="{C3380CC4-5D6E-409C-BE32-E72D297353CC}">
                  <c16:uniqueId val="{00000003-64FB-46AC-A9C1-60F0EAAE6B93}"/>
                </c:ext>
              </c:extLst>
            </c:dLbl>
            <c:spPr>
              <a:noFill/>
              <a:ln>
                <a:noFill/>
              </a:ln>
              <a:effectLst/>
            </c:spPr>
            <c:txPr>
              <a:bodyPr rot="0" spcFirstLastPara="1" vertOverflow="ellipsis" vert="horz" wrap="square" lIns="38100" tIns="19050" rIns="38100" bIns="19050" anchor="ctr" anchorCtr="1">
                <a:spAutoFit/>
              </a:bodyPr>
              <a:lstStyle/>
              <a:p>
                <a:pPr>
                  <a:defRPr lang="ja-JP" sz="1000" b="1" i="0" u="none" strike="noStrike" kern="1200" baseline="0">
                    <a:solidFill>
                      <a:schemeClr val="tx1"/>
                    </a:solidFill>
                    <a:effectLst>
                      <a:glow rad="101600">
                        <a:schemeClr val="bg1">
                          <a:alpha val="85000"/>
                        </a:schemeClr>
                      </a:glow>
                    </a:effectLst>
                    <a:latin typeface="Meiryo UI" panose="020B0604030504040204" pitchFamily="50" charset="-128"/>
                    <a:ea typeface="Meiryo UI" panose="020B0604030504040204" pitchFamily="50" charset="-128"/>
                    <a:cs typeface="+mn-cs"/>
                  </a:defRPr>
                </a:pPr>
                <a:endParaRPr lang="en-US"/>
              </a:p>
            </c:txPr>
            <c:dLblPos val="bestFit"/>
            <c:showLegendKey val="0"/>
            <c:showVal val="0"/>
            <c:showCatName val="1"/>
            <c:showSerName val="0"/>
            <c:showPercent val="1"/>
            <c:showBubbleSize val="0"/>
            <c:showLeaderLines val="0"/>
            <c:extLst>
              <c:ext xmlns:c15="http://schemas.microsoft.com/office/drawing/2012/chart" uri="{CE6537A1-D6FC-4f65-9D91-7224C49458BB}"/>
            </c:extLst>
          </c:dLbls>
          <c:cat>
            <c:strRef>
              <c:f>Sheet1!$A$2:$A$3</c:f>
              <c:strCache>
                <c:ptCount val="2"/>
                <c:pt idx="0">
                  <c:v>PCB cracked</c:v>
                </c:pt>
                <c:pt idx="1">
                  <c:v>Others</c:v>
                </c:pt>
              </c:strCache>
            </c:strRef>
          </c:cat>
          <c:val>
            <c:numRef>
              <c:f>Sheet1!$B$2:$B$3</c:f>
              <c:numCache>
                <c:formatCode>General</c:formatCode>
                <c:ptCount val="2"/>
                <c:pt idx="0">
                  <c:v>4800</c:v>
                </c:pt>
                <c:pt idx="1">
                  <c:v>8960</c:v>
                </c:pt>
              </c:numCache>
            </c:numRef>
          </c:val>
          <c:extLst>
            <c:ext xmlns:c16="http://schemas.microsoft.com/office/drawing/2014/chart" uri="{C3380CC4-5D6E-409C-BE32-E72D297353CC}">
              <c16:uniqueId val="{00000008-64FB-46AC-A9C1-60F0EAAE6B93}"/>
            </c:ext>
          </c:extLst>
        </c:ser>
        <c:dLbls>
          <c:dLblPos val="bestFit"/>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9287139041540089"/>
        </c:manualLayout>
      </c:layout>
      <c:barChart>
        <c:barDir val="col"/>
        <c:grouping val="percentStacked"/>
        <c:varyColors val="0"/>
        <c:ser>
          <c:idx val="0"/>
          <c:order val="0"/>
          <c:tx>
            <c:strRef>
              <c:f>Sheet1!$B$1</c:f>
              <c:strCache>
                <c:ptCount val="1"/>
                <c:pt idx="0">
                  <c:v>Part</c:v>
                </c:pt>
              </c:strCache>
            </c:strRef>
          </c:tx>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invertIfNegative val="0"/>
          <c:dLbls>
            <c:dLbl>
              <c:idx val="0"/>
              <c:tx>
                <c:rich>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r>
                      <a:rPr lang="en-US" sz="1000">
                        <a:solidFill>
                          <a:schemeClr val="tx1"/>
                        </a:solidFill>
                      </a:rPr>
                      <a:t>Part</a:t>
                    </a:r>
                  </a:p>
                  <a:p>
                    <a:pPr>
                      <a:defRPr sz="1000" b="0" i="0" u="none" strike="noStrike" kern="1200" baseline="0">
                        <a:solidFill>
                          <a:schemeClr val="tx1"/>
                        </a:solidFill>
                        <a:latin typeface="+mn-lt"/>
                        <a:ea typeface="+mn-ea"/>
                        <a:cs typeface="+mn-cs"/>
                      </a:defRPr>
                    </a:pPr>
                    <a:fld id="{4086F8FD-6A93-4624-8E49-B4520D64B02B}" type="VALUE">
                      <a:rPr lang="en-US" sz="1000">
                        <a:solidFill>
                          <a:schemeClr val="tx1"/>
                        </a:solidFill>
                      </a:rPr>
                      <a:pPr>
                        <a:defRPr sz="1000" b="0" i="0" u="none" strike="noStrike" kern="1200" baseline="0">
                          <a:solidFill>
                            <a:schemeClr val="tx1"/>
                          </a:solidFill>
                          <a:latin typeface="+mn-lt"/>
                          <a:ea typeface="+mn-ea"/>
                          <a:cs typeface="+mn-cs"/>
                        </a:defRPr>
                      </a:pPr>
                      <a:t>[VALUE]</a:t>
                    </a:fld>
                    <a:endParaRPr lang="en-US"/>
                  </a:p>
                </c:rich>
              </c:tx>
              <c:spPr>
                <a:noFill/>
                <a:ln>
                  <a:noFill/>
                </a:ln>
                <a:effectLst/>
              </c:sp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40111446936701389"/>
                      <c:h val="0.33428771808582286"/>
                    </c:manualLayout>
                  </c15:layout>
                  <c15:dlblFieldTable/>
                  <c15:showDataLabelsRange val="0"/>
                </c:ext>
                <c:ext xmlns:c16="http://schemas.microsoft.com/office/drawing/2014/chart" uri="{C3380CC4-5D6E-409C-BE32-E72D297353CC}">
                  <c16:uniqueId val="{00000000-0B6C-42C2-BA71-7AB09264F36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Sheet1!$B$2</c:f>
              <c:numCache>
                <c:formatCode>General</c:formatCode>
                <c:ptCount val="1"/>
                <c:pt idx="0">
                  <c:v>1</c:v>
                </c:pt>
              </c:numCache>
            </c:numRef>
          </c:val>
          <c:extLst>
            <c:ext xmlns:c16="http://schemas.microsoft.com/office/drawing/2014/chart" uri="{C3380CC4-5D6E-409C-BE32-E72D297353CC}">
              <c16:uniqueId val="{00000001-0B6C-42C2-BA71-7AB09264F36D}"/>
            </c:ext>
          </c:extLst>
        </c:ser>
        <c:ser>
          <c:idx val="1"/>
          <c:order val="1"/>
          <c:tx>
            <c:strRef>
              <c:f>Sheet1!$C$1</c:f>
              <c:strCache>
                <c:ptCount val="1"/>
                <c:pt idx="0">
                  <c:v>Method</c:v>
                </c:pt>
              </c:strCache>
            </c:strRef>
          </c:tx>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chemeClr>
              </a:solidFill>
              <a:round/>
            </a:ln>
            <a:effectLst>
              <a:outerShdw blurRad="40000" dist="20000" dir="5400000" rotWithShape="0">
                <a:srgbClr val="000000">
                  <a:alpha val="38000"/>
                </a:srgbClr>
              </a:outerShdw>
            </a:effectLst>
          </c:spPr>
          <c:invertIfNegative val="0"/>
          <c:dLbls>
            <c:dLbl>
              <c:idx val="0"/>
              <c:layout>
                <c:manualLayout>
                  <c:x val="-1.3145437532604826E-2"/>
                  <c:y val="-1.8594763011941667E-2"/>
                </c:manualLayout>
              </c:layout>
              <c:tx>
                <c:rich>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r>
                      <a:rPr lang="en-US" sz="900" dirty="0">
                        <a:solidFill>
                          <a:schemeClr val="tx1"/>
                        </a:solidFill>
                      </a:rPr>
                      <a:t>Method</a:t>
                    </a:r>
                  </a:p>
                  <a:p>
                    <a:pPr>
                      <a:defRPr sz="900" b="0" i="0" u="none" strike="noStrike" kern="1200" baseline="0">
                        <a:solidFill>
                          <a:schemeClr val="tx1"/>
                        </a:solidFill>
                        <a:latin typeface="+mn-lt"/>
                        <a:ea typeface="+mn-ea"/>
                        <a:cs typeface="+mn-cs"/>
                      </a:defRPr>
                    </a:pPr>
                    <a:fld id="{A74EB431-7B26-4B6C-80E6-CBA30F792DCB}" type="VALUE">
                      <a:rPr lang="en-US" sz="900" smtClean="0">
                        <a:solidFill>
                          <a:schemeClr val="tx1"/>
                        </a:solidFill>
                      </a:rPr>
                      <a:pPr>
                        <a:defRPr sz="900" b="0" i="0" u="none" strike="noStrike" kern="1200" baseline="0">
                          <a:solidFill>
                            <a:schemeClr val="tx1"/>
                          </a:solidFill>
                          <a:latin typeface="+mn-lt"/>
                          <a:ea typeface="+mn-ea"/>
                          <a:cs typeface="+mn-cs"/>
                        </a:defRPr>
                      </a:pPr>
                      <a:t>[VALUE]</a:t>
                    </a:fld>
                    <a:endParaRPr lang="en-US"/>
                  </a:p>
                </c:rich>
              </c:tx>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40544876660603441"/>
                      <c:h val="0.40248364539347692"/>
                    </c:manualLayout>
                  </c15:layout>
                  <c15:dlblFieldTable/>
                  <c15:showDataLabelsRange val="0"/>
                </c:ext>
                <c:ext xmlns:c16="http://schemas.microsoft.com/office/drawing/2014/chart" uri="{C3380CC4-5D6E-409C-BE32-E72D297353CC}">
                  <c16:uniqueId val="{00000002-0B6C-42C2-BA71-7AB09264F36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Sheet1!$C$2</c:f>
              <c:numCache>
                <c:formatCode>General</c:formatCode>
                <c:ptCount val="1"/>
                <c:pt idx="0">
                  <c:v>2</c:v>
                </c:pt>
              </c:numCache>
            </c:numRef>
          </c:val>
          <c:extLst>
            <c:ext xmlns:c16="http://schemas.microsoft.com/office/drawing/2014/chart" uri="{C3380CC4-5D6E-409C-BE32-E72D297353CC}">
              <c16:uniqueId val="{00000003-0B6C-42C2-BA71-7AB09264F36D}"/>
            </c:ext>
          </c:extLst>
        </c:ser>
        <c:ser>
          <c:idx val="2"/>
          <c:order val="2"/>
          <c:tx>
            <c:strRef>
              <c:f>Sheet1!$D$1</c:f>
              <c:strCache>
                <c:ptCount val="1"/>
                <c:pt idx="0">
                  <c:v>Man</c:v>
                </c:pt>
              </c:strCache>
            </c:strRef>
          </c:tx>
          <c:spPr>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Sheet1!$D$2</c:f>
              <c:numCache>
                <c:formatCode>General</c:formatCode>
                <c:ptCount val="1"/>
              </c:numCache>
            </c:numRef>
          </c:val>
          <c:extLst>
            <c:ext xmlns:c16="http://schemas.microsoft.com/office/drawing/2014/chart" uri="{C3380CC4-5D6E-409C-BE32-E72D297353CC}">
              <c16:uniqueId val="{00000004-0B6C-42C2-BA71-7AB09264F36D}"/>
            </c:ext>
          </c:extLst>
        </c:ser>
        <c:ser>
          <c:idx val="3"/>
          <c:order val="3"/>
          <c:tx>
            <c:strRef>
              <c:f>Sheet1!$E$1</c:f>
              <c:strCache>
                <c:ptCount val="1"/>
                <c:pt idx="0">
                  <c:v>Machine</c:v>
                </c:pt>
              </c:strCache>
            </c:strRef>
          </c:tx>
          <c:spPr>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Sheet1!$E$2</c:f>
              <c:numCache>
                <c:formatCode>General</c:formatCode>
                <c:ptCount val="1"/>
              </c:numCache>
            </c:numRef>
          </c:val>
          <c:extLst>
            <c:ext xmlns:c16="http://schemas.microsoft.com/office/drawing/2014/chart" uri="{C3380CC4-5D6E-409C-BE32-E72D297353CC}">
              <c16:uniqueId val="{00000005-0B6C-42C2-BA71-7AB09264F36D}"/>
            </c:ext>
          </c:extLst>
        </c:ser>
        <c:ser>
          <c:idx val="4"/>
          <c:order val="4"/>
          <c:tx>
            <c:strRef>
              <c:f>Sheet1!$F$1</c:f>
              <c:strCache>
                <c:ptCount val="1"/>
                <c:pt idx="0">
                  <c:v>Other</c:v>
                </c:pt>
              </c:strCache>
            </c:strRef>
          </c:tx>
          <c:spPr>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Sheet1!$F$2</c:f>
              <c:numCache>
                <c:formatCode>General</c:formatCode>
                <c:ptCount val="1"/>
              </c:numCache>
            </c:numRef>
          </c:val>
          <c:extLst>
            <c:ext xmlns:c16="http://schemas.microsoft.com/office/drawing/2014/chart" uri="{C3380CC4-5D6E-409C-BE32-E72D297353CC}">
              <c16:uniqueId val="{00000006-0B6C-42C2-BA71-7AB09264F36D}"/>
            </c:ext>
          </c:extLst>
        </c:ser>
        <c:dLbls>
          <c:showLegendKey val="0"/>
          <c:showVal val="0"/>
          <c:showCatName val="0"/>
          <c:showSerName val="0"/>
          <c:showPercent val="0"/>
          <c:showBubbleSize val="0"/>
        </c:dLbls>
        <c:gapWidth val="150"/>
        <c:overlap val="100"/>
        <c:axId val="353079496"/>
        <c:axId val="353079104"/>
      </c:barChart>
      <c:catAx>
        <c:axId val="353079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353079104"/>
        <c:crosses val="autoZero"/>
        <c:auto val="1"/>
        <c:lblAlgn val="ctr"/>
        <c:lblOffset val="100"/>
        <c:noMultiLvlLbl val="0"/>
      </c:catAx>
      <c:valAx>
        <c:axId val="353079104"/>
        <c:scaling>
          <c:orientation val="minMax"/>
        </c:scaling>
        <c:delete val="1"/>
        <c:axPos val="l"/>
        <c:numFmt formatCode="0%" sourceLinked="1"/>
        <c:majorTickMark val="none"/>
        <c:minorTickMark val="none"/>
        <c:tickLblPos val="nextTo"/>
        <c:crossAx val="353079496"/>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Direct rate</c:v>
                </c:pt>
              </c:strCache>
            </c:strRef>
          </c:tx>
          <c:spPr>
            <a:solidFill>
              <a:schemeClr val="tx2">
                <a:lumMod val="40000"/>
                <a:lumOff val="60000"/>
              </a:schemeClr>
            </a:solidFill>
            <a:ln>
              <a:noFill/>
            </a:ln>
            <a:effectLst/>
          </c:spPr>
          <c:invertIfNegative val="0"/>
          <c:dPt>
            <c:idx val="1"/>
            <c:invertIfNegative val="0"/>
            <c:bubble3D val="0"/>
            <c:spPr>
              <a:solidFill>
                <a:srgbClr val="FFC000"/>
              </a:solidFill>
              <a:ln>
                <a:noFill/>
              </a:ln>
              <a:effectLst/>
            </c:spPr>
            <c:extLst>
              <c:ext xmlns:c16="http://schemas.microsoft.com/office/drawing/2014/chart" uri="{C3380CC4-5D6E-409C-BE32-E72D297353CC}">
                <c16:uniqueId val="{00000001-9607-4018-B4A0-718C1C291DD4}"/>
              </c:ext>
            </c:extLst>
          </c:dPt>
          <c:cat>
            <c:strRef>
              <c:f>Sheet1!$A$2:$A$3</c:f>
              <c:strCache>
                <c:ptCount val="2"/>
                <c:pt idx="0">
                  <c:v>DLP</c:v>
                </c:pt>
                <c:pt idx="1">
                  <c:v>LCD</c:v>
                </c:pt>
              </c:strCache>
            </c:strRef>
          </c:cat>
          <c:val>
            <c:numRef>
              <c:f>Sheet1!$B$2:$B$3</c:f>
              <c:numCache>
                <c:formatCode>General</c:formatCode>
                <c:ptCount val="2"/>
                <c:pt idx="0">
                  <c:v>95.3</c:v>
                </c:pt>
                <c:pt idx="1">
                  <c:v>93</c:v>
                </c:pt>
              </c:numCache>
            </c:numRef>
          </c:val>
          <c:extLst>
            <c:ext xmlns:c16="http://schemas.microsoft.com/office/drawing/2014/chart" uri="{C3380CC4-5D6E-409C-BE32-E72D297353CC}">
              <c16:uniqueId val="{00000002-9607-4018-B4A0-718C1C291DD4}"/>
            </c:ext>
          </c:extLst>
        </c:ser>
        <c:dLbls>
          <c:showLegendKey val="0"/>
          <c:showVal val="0"/>
          <c:showCatName val="0"/>
          <c:showSerName val="0"/>
          <c:showPercent val="0"/>
          <c:showBubbleSize val="0"/>
        </c:dLbls>
        <c:gapWidth val="38"/>
        <c:overlap val="-27"/>
        <c:axId val="270058015"/>
        <c:axId val="270063423"/>
      </c:barChart>
      <c:catAx>
        <c:axId val="2700580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050" b="1" i="0" u="none" strike="noStrike" kern="1200" baseline="0">
                <a:solidFill>
                  <a:schemeClr val="tx1">
                    <a:lumMod val="65000"/>
                    <a:lumOff val="35000"/>
                  </a:schemeClr>
                </a:solidFill>
                <a:latin typeface="+mn-lt"/>
                <a:ea typeface="+mn-ea"/>
                <a:cs typeface="+mn-cs"/>
              </a:defRPr>
            </a:pPr>
            <a:endParaRPr lang="en-US"/>
          </a:p>
        </c:txPr>
        <c:crossAx val="270063423"/>
        <c:crosses val="autoZero"/>
        <c:auto val="1"/>
        <c:lblAlgn val="ctr"/>
        <c:lblOffset val="100"/>
        <c:noMultiLvlLbl val="0"/>
      </c:catAx>
      <c:valAx>
        <c:axId val="270063423"/>
        <c:scaling>
          <c:orientation val="minMax"/>
          <c:max val="100"/>
          <c:min val="0"/>
        </c:scaling>
        <c:delete val="1"/>
        <c:axPos val="l"/>
        <c:majorGridlines>
          <c:spPr>
            <a:ln w="9525" cap="flat" cmpd="sng" algn="ctr">
              <a:noFill/>
              <a:prstDash val="sysDash"/>
              <a:round/>
            </a:ln>
            <a:effectLst/>
          </c:spPr>
        </c:majorGridlines>
        <c:numFmt formatCode="General" sourceLinked="1"/>
        <c:majorTickMark val="none"/>
        <c:minorTickMark val="none"/>
        <c:tickLblPos val="nextTo"/>
        <c:crossAx val="27005801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Defect contents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0B4-4540-A895-03F33531E71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0B4-4540-A895-03F33531E71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0B4-4540-A895-03F33531E71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0B4-4540-A895-03F33531E713}"/>
              </c:ext>
            </c:extLst>
          </c:dPt>
          <c:dLbls>
            <c:dLbl>
              <c:idx val="0"/>
              <c:layout>
                <c:manualLayout>
                  <c:x val="-2.0348366717081799E-3"/>
                  <c:y val="0.14519764280719152"/>
                </c:manualLayout>
              </c:layout>
              <c:spPr>
                <a:noFill/>
                <a:ln>
                  <a:noFill/>
                </a:ln>
                <a:effectLst/>
              </c:spPr>
              <c:txPr>
                <a:bodyPr rot="0" spcFirstLastPara="1" vertOverflow="ellipsis" vert="horz" wrap="square" lIns="38100" tIns="19050" rIns="38100" bIns="19050" anchor="ctr" anchorCtr="1">
                  <a:noAutofit/>
                </a:bodyPr>
                <a:lstStyle/>
                <a:p>
                  <a:pPr>
                    <a:defRPr lang="ja-JP" sz="800" b="1" i="0" u="none" strike="noStrike" kern="1200" baseline="0">
                      <a:solidFill>
                        <a:schemeClr val="tx1"/>
                      </a:solidFill>
                      <a:effectLst>
                        <a:glow rad="101600">
                          <a:schemeClr val="bg1">
                            <a:alpha val="85000"/>
                          </a:schemeClr>
                        </a:glow>
                      </a:effectLst>
                      <a:latin typeface="Meiryo UI" panose="020B0604030504040204" pitchFamily="50" charset="-128"/>
                      <a:ea typeface="Meiryo UI" panose="020B0604030504040204" pitchFamily="50" charset="-128"/>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57622545052712648"/>
                      <c:h val="0.43416236954594789"/>
                    </c:manualLayout>
                  </c15:layout>
                </c:ext>
                <c:ext xmlns:c16="http://schemas.microsoft.com/office/drawing/2014/chart" uri="{C3380CC4-5D6E-409C-BE32-E72D297353CC}">
                  <c16:uniqueId val="{00000001-20B4-4540-A895-03F33531E713}"/>
                </c:ext>
              </c:extLst>
            </c:dLbl>
            <c:dLbl>
              <c:idx val="1"/>
              <c:layout>
                <c:manualLayout>
                  <c:x val="-4.3094039794354985E-2"/>
                  <c:y val="-0.11114479017455048"/>
                </c:manualLayout>
              </c:layout>
              <c:spPr>
                <a:noFill/>
                <a:ln>
                  <a:noFill/>
                </a:ln>
                <a:effectLst/>
              </c:spPr>
              <c:txPr>
                <a:bodyPr rot="0" spcFirstLastPara="1" vertOverflow="ellipsis" vert="horz" wrap="square" lIns="38100" tIns="19050" rIns="38100" bIns="19050" anchor="ctr" anchorCtr="1">
                  <a:noAutofit/>
                </a:bodyPr>
                <a:lstStyle/>
                <a:p>
                  <a:pPr>
                    <a:defRPr lang="ja-JP" sz="800" b="1" i="0" u="none" strike="noStrike" kern="1200" baseline="0">
                      <a:solidFill>
                        <a:schemeClr val="tx1"/>
                      </a:solidFill>
                      <a:effectLst>
                        <a:glow rad="101600">
                          <a:schemeClr val="bg1">
                            <a:alpha val="85000"/>
                          </a:schemeClr>
                        </a:glow>
                      </a:effectLst>
                      <a:latin typeface="Meiryo UI" panose="020B0604030504040204" pitchFamily="50" charset="-128"/>
                      <a:ea typeface="Meiryo UI" panose="020B0604030504040204" pitchFamily="50" charset="-128"/>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45019114963249041"/>
                      <c:h val="0.36717405603158371"/>
                    </c:manualLayout>
                  </c15:layout>
                </c:ext>
                <c:ext xmlns:c16="http://schemas.microsoft.com/office/drawing/2014/chart" uri="{C3380CC4-5D6E-409C-BE32-E72D297353CC}">
                  <c16:uniqueId val="{00000003-20B4-4540-A895-03F33531E713}"/>
                </c:ext>
              </c:extLst>
            </c:dLbl>
            <c:dLbl>
              <c:idx val="2"/>
              <c:layout>
                <c:manualLayout>
                  <c:x val="-0.29965425635816695"/>
                  <c:y val="0"/>
                </c:manualLayout>
              </c:layout>
              <c:spPr>
                <a:noFill/>
                <a:ln>
                  <a:noFill/>
                </a:ln>
                <a:effectLst/>
              </c:spPr>
              <c:txPr>
                <a:bodyPr rot="0" spcFirstLastPara="1" vertOverflow="ellipsis" vert="horz" wrap="square" lIns="38100" tIns="19050" rIns="38100" bIns="19050" anchor="ctr" anchorCtr="1">
                  <a:spAutoFit/>
                </a:bodyPr>
                <a:lstStyle/>
                <a:p>
                  <a:pPr>
                    <a:defRPr lang="ja-JP" sz="800" b="0" i="0" u="none" strike="noStrike" kern="1200" baseline="0">
                      <a:solidFill>
                        <a:schemeClr val="tx1"/>
                      </a:solidFill>
                      <a:effectLst>
                        <a:glow rad="101600">
                          <a:schemeClr val="bg1">
                            <a:alpha val="85000"/>
                          </a:schemeClr>
                        </a:glow>
                      </a:effectLst>
                      <a:latin typeface="Meiryo UI" panose="020B0604030504040204" pitchFamily="50" charset="-128"/>
                      <a:ea typeface="Meiryo UI" panose="020B0604030504040204" pitchFamily="50" charset="-128"/>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54271147846566836"/>
                      <c:h val="0.40024023292794647"/>
                    </c:manualLayout>
                  </c15:layout>
                </c:ext>
                <c:ext xmlns:c16="http://schemas.microsoft.com/office/drawing/2014/chart" uri="{C3380CC4-5D6E-409C-BE32-E72D297353CC}">
                  <c16:uniqueId val="{00000005-20B4-4540-A895-03F33531E713}"/>
                </c:ext>
              </c:extLst>
            </c:dLbl>
            <c:dLbl>
              <c:idx val="3"/>
              <c:layout>
                <c:manualLayout>
                  <c:x val="0.11583193342969879"/>
                  <c:y val="-2.4819491234764585E-2"/>
                </c:manualLayout>
              </c:layout>
              <c:spPr>
                <a:noFill/>
                <a:ln>
                  <a:noFill/>
                </a:ln>
                <a:effectLst/>
              </c:spPr>
              <c:txPr>
                <a:bodyPr rot="0" spcFirstLastPara="1" vertOverflow="ellipsis" vert="horz" wrap="square" lIns="38100" tIns="19050" rIns="38100" bIns="19050" anchor="ctr" anchorCtr="1">
                  <a:noAutofit/>
                </a:bodyPr>
                <a:lstStyle/>
                <a:p>
                  <a:pPr>
                    <a:defRPr lang="ja-JP" sz="800" b="0" i="0" u="none" strike="noStrike" kern="1200" baseline="0">
                      <a:solidFill>
                        <a:schemeClr val="tx1"/>
                      </a:solidFill>
                      <a:effectLst>
                        <a:glow rad="101600">
                          <a:schemeClr val="bg1">
                            <a:alpha val="85000"/>
                          </a:schemeClr>
                        </a:glow>
                      </a:effectLst>
                      <a:latin typeface="Meiryo UI" panose="020B0604030504040204" pitchFamily="50" charset="-128"/>
                      <a:ea typeface="Meiryo UI" panose="020B0604030504040204" pitchFamily="50" charset="-128"/>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44799713719622275"/>
                      <c:h val="0.35496403426356038"/>
                    </c:manualLayout>
                  </c15:layout>
                </c:ext>
                <c:ext xmlns:c16="http://schemas.microsoft.com/office/drawing/2014/chart" uri="{C3380CC4-5D6E-409C-BE32-E72D297353CC}">
                  <c16:uniqueId val="{00000007-20B4-4540-A895-03F33531E713}"/>
                </c:ext>
              </c:extLst>
            </c:dLbl>
            <c:spPr>
              <a:noFill/>
              <a:ln>
                <a:noFill/>
              </a:ln>
              <a:effectLst/>
            </c:spPr>
            <c:txPr>
              <a:bodyPr rot="0" spcFirstLastPara="1" vertOverflow="ellipsis" vert="horz" wrap="square" lIns="38100" tIns="19050" rIns="38100" bIns="19050" anchor="ctr" anchorCtr="1">
                <a:spAutoFit/>
              </a:bodyPr>
              <a:lstStyle/>
              <a:p>
                <a:pPr>
                  <a:defRPr lang="ja-JP" sz="800" b="1" i="0" u="none" strike="noStrike" kern="1200" baseline="0">
                    <a:solidFill>
                      <a:schemeClr val="tx1"/>
                    </a:solidFill>
                    <a:effectLst>
                      <a:glow rad="101600">
                        <a:schemeClr val="bg1">
                          <a:alpha val="85000"/>
                        </a:schemeClr>
                      </a:glow>
                    </a:effectLst>
                    <a:latin typeface="Meiryo UI" panose="020B0604030504040204" pitchFamily="50" charset="-128"/>
                    <a:ea typeface="Meiryo UI" panose="020B0604030504040204" pitchFamily="50" charset="-128"/>
                    <a:cs typeface="+mn-cs"/>
                  </a:defRPr>
                </a:pPr>
                <a:endParaRPr lang="en-US"/>
              </a:p>
            </c:txPr>
            <c:dLblPos val="bestFit"/>
            <c:showLegendKey val="0"/>
            <c:showVal val="0"/>
            <c:showCatName val="1"/>
            <c:showSerName val="0"/>
            <c:showPercent val="1"/>
            <c:showBubbleSize val="0"/>
            <c:showLeaderLines val="0"/>
            <c:extLst>
              <c:ext xmlns:c15="http://schemas.microsoft.com/office/drawing/2012/chart" uri="{CE6537A1-D6FC-4f65-9D91-7224C49458BB}"/>
            </c:extLst>
          </c:dLbls>
          <c:cat>
            <c:strRef>
              <c:f>Sheet1!$A$2:$A$5</c:f>
              <c:strCache>
                <c:ptCount val="4"/>
                <c:pt idx="0">
                  <c:v>WB (Re-adjust)</c:v>
                </c:pt>
                <c:pt idx="1">
                  <c:v>Dust</c:v>
                </c:pt>
                <c:pt idx="2">
                  <c:v>WB (Change optical)</c:v>
                </c:pt>
                <c:pt idx="3">
                  <c:v>Others</c:v>
                </c:pt>
              </c:strCache>
            </c:strRef>
          </c:cat>
          <c:val>
            <c:numRef>
              <c:f>Sheet1!$B$2:$B$5</c:f>
              <c:numCache>
                <c:formatCode>General</c:formatCode>
                <c:ptCount val="4"/>
                <c:pt idx="0">
                  <c:v>331</c:v>
                </c:pt>
                <c:pt idx="1">
                  <c:v>170</c:v>
                </c:pt>
                <c:pt idx="2">
                  <c:v>143</c:v>
                </c:pt>
                <c:pt idx="3">
                  <c:v>619</c:v>
                </c:pt>
              </c:numCache>
            </c:numRef>
          </c:val>
          <c:extLst>
            <c:ext xmlns:c16="http://schemas.microsoft.com/office/drawing/2014/chart" uri="{C3380CC4-5D6E-409C-BE32-E72D297353CC}">
              <c16:uniqueId val="{00000008-20B4-4540-A895-03F33531E713}"/>
            </c:ext>
          </c:extLst>
        </c:ser>
        <c:dLbls>
          <c:dLblPos val="bestFit"/>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01">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xml><?xml version="1.0" encoding="utf-8"?>
<cs:chartStyle xmlns:cs="http://schemas.microsoft.com/office/drawing/2012/chartStyle" xmlns:a="http://schemas.openxmlformats.org/drawingml/2006/main" id="325">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75000"/>
            <a:lumOff val="25000"/>
          </a:schemeClr>
        </a:solidFill>
      </a:ln>
    </cs:spPr>
  </cs:downBar>
  <cs:dropLine>
    <cs:lnRef idx="0"/>
    <cs:fillRef idx="0"/>
    <cs:effectRef idx="0"/>
    <cs:fontRef idx="minor">
      <a:schemeClr val="dk1"/>
    </cs:fontRef>
    <cs:spPr>
      <a:ln w="9525">
        <a:solidFill>
          <a:schemeClr val="tx1">
            <a:lumMod val="75000"/>
            <a:lumOff val="25000"/>
          </a:schemeClr>
        </a:solidFill>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75000"/>
            <a:lumOff val="2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67AFCC-E2B3-4D14-ABC8-5382A1F7DD3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2EDC148B-70A2-4624-9DCE-E083A8400D0D}">
      <dgm:prSet phldrT="[Text]" custT="1"/>
      <dgm:spPr>
        <a:solidFill>
          <a:schemeClr val="accent2">
            <a:lumMod val="75000"/>
          </a:schemeClr>
        </a:solidFill>
      </dgm:spPr>
      <dgm:t>
        <a:bodyPr/>
        <a:lstStyle/>
        <a:p>
          <a:r>
            <a:rPr lang="en-US" sz="800" b="1" dirty="0"/>
            <a:t>MIC</a:t>
          </a:r>
        </a:p>
      </dgm:t>
    </dgm:pt>
    <dgm:pt modelId="{7FCE0521-76EC-4029-BE1F-2C9D3758C6F2}" type="parTrans" cxnId="{9ACB834A-B8D3-49C0-944D-16414FC7DB9B}">
      <dgm:prSet/>
      <dgm:spPr/>
      <dgm:t>
        <a:bodyPr/>
        <a:lstStyle/>
        <a:p>
          <a:endParaRPr lang="en-US" sz="800" b="1"/>
        </a:p>
      </dgm:t>
    </dgm:pt>
    <dgm:pt modelId="{E895607D-D6BE-4F09-93AA-C31A040785F9}" type="sibTrans" cxnId="{9ACB834A-B8D3-49C0-944D-16414FC7DB9B}">
      <dgm:prSet/>
      <dgm:spPr/>
      <dgm:t>
        <a:bodyPr/>
        <a:lstStyle/>
        <a:p>
          <a:endParaRPr lang="en-US" sz="800" b="1"/>
        </a:p>
      </dgm:t>
    </dgm:pt>
    <dgm:pt modelId="{C36BF758-4336-4E83-9CB9-00E2DDA4817C}">
      <dgm:prSet phldrT="[Text]" custT="1"/>
      <dgm:spPr>
        <a:solidFill>
          <a:schemeClr val="accent2">
            <a:lumMod val="75000"/>
          </a:schemeClr>
        </a:solidFill>
      </dgm:spPr>
      <dgm:t>
        <a:bodyPr/>
        <a:lstStyle/>
        <a:p>
          <a:r>
            <a:rPr lang="en-US" sz="800" b="1" dirty="0"/>
            <a:t>VSBU</a:t>
          </a:r>
        </a:p>
      </dgm:t>
    </dgm:pt>
    <dgm:pt modelId="{2BE1D979-DAFD-4A37-991B-8B5EBA5EBDC4}" type="parTrans" cxnId="{05D7E906-C1DE-4F19-976F-322042B352EF}">
      <dgm:prSet/>
      <dgm:spPr/>
      <dgm:t>
        <a:bodyPr/>
        <a:lstStyle/>
        <a:p>
          <a:endParaRPr lang="en-US" sz="800" b="1"/>
        </a:p>
      </dgm:t>
    </dgm:pt>
    <dgm:pt modelId="{D8715B23-2FC3-418B-9490-79B5D4223807}" type="sibTrans" cxnId="{05D7E906-C1DE-4F19-976F-322042B352EF}">
      <dgm:prSet/>
      <dgm:spPr/>
      <dgm:t>
        <a:bodyPr/>
        <a:lstStyle/>
        <a:p>
          <a:endParaRPr lang="en-US" sz="800" b="1"/>
        </a:p>
      </dgm:t>
    </dgm:pt>
    <dgm:pt modelId="{A15BA44B-A7DF-4137-9741-139489B0366B}">
      <dgm:prSet phldrT="[Text]" custT="1"/>
      <dgm:spPr>
        <a:solidFill>
          <a:schemeClr val="accent2">
            <a:lumMod val="75000"/>
          </a:schemeClr>
        </a:solidFill>
      </dgm:spPr>
      <dgm:t>
        <a:bodyPr/>
        <a:lstStyle/>
        <a:p>
          <a:r>
            <a:rPr lang="en-US" sz="800" b="1" dirty="0"/>
            <a:t>LG</a:t>
          </a:r>
        </a:p>
      </dgm:t>
    </dgm:pt>
    <dgm:pt modelId="{280EFE1A-3D34-4450-8B1F-9A7E0A26C5B9}" type="parTrans" cxnId="{E8569C56-0A52-4E65-9AF2-333D9D4A8122}">
      <dgm:prSet/>
      <dgm:spPr/>
      <dgm:t>
        <a:bodyPr/>
        <a:lstStyle/>
        <a:p>
          <a:endParaRPr lang="en-US" sz="800" b="1"/>
        </a:p>
      </dgm:t>
    </dgm:pt>
    <dgm:pt modelId="{052E8081-5987-440F-AE3D-13CE4A86F24A}" type="sibTrans" cxnId="{E8569C56-0A52-4E65-9AF2-333D9D4A8122}">
      <dgm:prSet/>
      <dgm:spPr/>
      <dgm:t>
        <a:bodyPr/>
        <a:lstStyle/>
        <a:p>
          <a:endParaRPr lang="en-US" sz="800" b="1"/>
        </a:p>
      </dgm:t>
    </dgm:pt>
    <dgm:pt modelId="{42DB77CA-1F88-4517-9B1B-7B7792FB142A}">
      <dgm:prSet phldrT="[Text]" custT="1"/>
      <dgm:spPr>
        <a:solidFill>
          <a:schemeClr val="accent2">
            <a:lumMod val="75000"/>
          </a:schemeClr>
        </a:solidFill>
      </dgm:spPr>
      <dgm:t>
        <a:bodyPr/>
        <a:lstStyle/>
        <a:p>
          <a:r>
            <a:rPr lang="en-US" sz="800" b="1" dirty="0"/>
            <a:t>PSNV</a:t>
          </a:r>
        </a:p>
      </dgm:t>
    </dgm:pt>
    <dgm:pt modelId="{3EA73850-785C-4747-B687-ADFDCE39708F}" type="parTrans" cxnId="{3305D614-7988-4938-B478-896F3D9E9E6A}">
      <dgm:prSet/>
      <dgm:spPr/>
      <dgm:t>
        <a:bodyPr/>
        <a:lstStyle/>
        <a:p>
          <a:endParaRPr lang="en-US" sz="800" b="1"/>
        </a:p>
      </dgm:t>
    </dgm:pt>
    <dgm:pt modelId="{2F7AD42B-F1CD-45DA-8637-DB0ADA381921}" type="sibTrans" cxnId="{3305D614-7988-4938-B478-896F3D9E9E6A}">
      <dgm:prSet/>
      <dgm:spPr/>
      <dgm:t>
        <a:bodyPr/>
        <a:lstStyle/>
        <a:p>
          <a:endParaRPr lang="en-US" sz="800" b="1"/>
        </a:p>
      </dgm:t>
    </dgm:pt>
    <dgm:pt modelId="{91733DEA-F597-405D-8DD3-3414E507E01C}">
      <dgm:prSet phldrT="[Text]" custT="1"/>
      <dgm:spPr>
        <a:solidFill>
          <a:schemeClr val="accent2">
            <a:lumMod val="75000"/>
          </a:schemeClr>
        </a:solidFill>
      </dgm:spPr>
      <dgm:t>
        <a:bodyPr/>
        <a:lstStyle/>
        <a:p>
          <a:r>
            <a:rPr lang="en-US" sz="800" b="1" dirty="0"/>
            <a:t>KM</a:t>
          </a:r>
        </a:p>
      </dgm:t>
    </dgm:pt>
    <dgm:pt modelId="{61370CEF-19C9-4C11-8017-BDB444A0108B}" type="sibTrans" cxnId="{F513E106-14CF-43B3-8945-38B3FCA79EC8}">
      <dgm:prSet/>
      <dgm:spPr/>
      <dgm:t>
        <a:bodyPr/>
        <a:lstStyle/>
        <a:p>
          <a:endParaRPr lang="en-US" sz="800" b="1"/>
        </a:p>
      </dgm:t>
    </dgm:pt>
    <dgm:pt modelId="{2F1BF362-23BB-42FA-88EA-227141E5A55A}" type="parTrans" cxnId="{F513E106-14CF-43B3-8945-38B3FCA79EC8}">
      <dgm:prSet/>
      <dgm:spPr/>
      <dgm:t>
        <a:bodyPr/>
        <a:lstStyle/>
        <a:p>
          <a:endParaRPr lang="en-US" sz="800" b="1"/>
        </a:p>
      </dgm:t>
    </dgm:pt>
    <dgm:pt modelId="{882A4B2B-63F9-40C5-8239-36C4A167D337}" type="pres">
      <dgm:prSet presAssocID="{DC67AFCC-E2B3-4D14-ABC8-5382A1F7DD32}" presName="cycle" presStyleCnt="0">
        <dgm:presLayoutVars>
          <dgm:dir/>
          <dgm:resizeHandles val="exact"/>
        </dgm:presLayoutVars>
      </dgm:prSet>
      <dgm:spPr/>
    </dgm:pt>
    <dgm:pt modelId="{EC02B720-78B7-44EB-A789-3595C904CB97}" type="pres">
      <dgm:prSet presAssocID="{91733DEA-F597-405D-8DD3-3414E507E01C}" presName="node" presStyleLbl="node1" presStyleIdx="0" presStyleCnt="5">
        <dgm:presLayoutVars>
          <dgm:bulletEnabled val="1"/>
        </dgm:presLayoutVars>
      </dgm:prSet>
      <dgm:spPr/>
    </dgm:pt>
    <dgm:pt modelId="{C43E0FA1-6B37-4660-864E-284FBBC55C25}" type="pres">
      <dgm:prSet presAssocID="{91733DEA-F597-405D-8DD3-3414E507E01C}" presName="spNode" presStyleCnt="0"/>
      <dgm:spPr/>
    </dgm:pt>
    <dgm:pt modelId="{AD5E2471-98D8-4C65-973C-04C2644F2FC0}" type="pres">
      <dgm:prSet presAssocID="{61370CEF-19C9-4C11-8017-BDB444A0108B}" presName="sibTrans" presStyleLbl="sibTrans1D1" presStyleIdx="0" presStyleCnt="5"/>
      <dgm:spPr/>
    </dgm:pt>
    <dgm:pt modelId="{12171936-5B20-457D-96F9-D9382B745275}" type="pres">
      <dgm:prSet presAssocID="{2EDC148B-70A2-4624-9DCE-E083A8400D0D}" presName="node" presStyleLbl="node1" presStyleIdx="1" presStyleCnt="5">
        <dgm:presLayoutVars>
          <dgm:bulletEnabled val="1"/>
        </dgm:presLayoutVars>
      </dgm:prSet>
      <dgm:spPr/>
    </dgm:pt>
    <dgm:pt modelId="{3E92E366-0C38-4899-8110-54CEDBCE3C43}" type="pres">
      <dgm:prSet presAssocID="{2EDC148B-70A2-4624-9DCE-E083A8400D0D}" presName="spNode" presStyleCnt="0"/>
      <dgm:spPr/>
    </dgm:pt>
    <dgm:pt modelId="{F9D8D15E-A93E-48AC-98C3-9801A3EDB092}" type="pres">
      <dgm:prSet presAssocID="{E895607D-D6BE-4F09-93AA-C31A040785F9}" presName="sibTrans" presStyleLbl="sibTrans1D1" presStyleIdx="1" presStyleCnt="5"/>
      <dgm:spPr/>
    </dgm:pt>
    <dgm:pt modelId="{B03C4155-3184-44C6-BE66-A63CF2A3A561}" type="pres">
      <dgm:prSet presAssocID="{C36BF758-4336-4E83-9CB9-00E2DDA4817C}" presName="node" presStyleLbl="node1" presStyleIdx="2" presStyleCnt="5">
        <dgm:presLayoutVars>
          <dgm:bulletEnabled val="1"/>
        </dgm:presLayoutVars>
      </dgm:prSet>
      <dgm:spPr/>
    </dgm:pt>
    <dgm:pt modelId="{80D4FD13-475C-4CBA-BD44-0C1D0543A14C}" type="pres">
      <dgm:prSet presAssocID="{C36BF758-4336-4E83-9CB9-00E2DDA4817C}" presName="spNode" presStyleCnt="0"/>
      <dgm:spPr/>
    </dgm:pt>
    <dgm:pt modelId="{90A64E79-7ECB-4257-87E7-AA87C394A288}" type="pres">
      <dgm:prSet presAssocID="{D8715B23-2FC3-418B-9490-79B5D4223807}" presName="sibTrans" presStyleLbl="sibTrans1D1" presStyleIdx="2" presStyleCnt="5"/>
      <dgm:spPr/>
    </dgm:pt>
    <dgm:pt modelId="{B2C5106A-DBB2-4D35-B6F3-F1B52A15CFC8}" type="pres">
      <dgm:prSet presAssocID="{A15BA44B-A7DF-4137-9741-139489B0366B}" presName="node" presStyleLbl="node1" presStyleIdx="3" presStyleCnt="5">
        <dgm:presLayoutVars>
          <dgm:bulletEnabled val="1"/>
        </dgm:presLayoutVars>
      </dgm:prSet>
      <dgm:spPr/>
    </dgm:pt>
    <dgm:pt modelId="{8C7D03EA-1709-4E54-BCCC-00138A418957}" type="pres">
      <dgm:prSet presAssocID="{A15BA44B-A7DF-4137-9741-139489B0366B}" presName="spNode" presStyleCnt="0"/>
      <dgm:spPr/>
    </dgm:pt>
    <dgm:pt modelId="{3CECA0D4-AC15-4B24-A7D0-6A8DE9BF75D5}" type="pres">
      <dgm:prSet presAssocID="{052E8081-5987-440F-AE3D-13CE4A86F24A}" presName="sibTrans" presStyleLbl="sibTrans1D1" presStyleIdx="3" presStyleCnt="5"/>
      <dgm:spPr/>
    </dgm:pt>
    <dgm:pt modelId="{5A4027A8-5004-46EC-A951-6E8C519409D8}" type="pres">
      <dgm:prSet presAssocID="{42DB77CA-1F88-4517-9B1B-7B7792FB142A}" presName="node" presStyleLbl="node1" presStyleIdx="4" presStyleCnt="5">
        <dgm:presLayoutVars>
          <dgm:bulletEnabled val="1"/>
        </dgm:presLayoutVars>
      </dgm:prSet>
      <dgm:spPr/>
    </dgm:pt>
    <dgm:pt modelId="{4C6989C6-5F2A-42B6-8853-3AD37FC2E5EA}" type="pres">
      <dgm:prSet presAssocID="{42DB77CA-1F88-4517-9B1B-7B7792FB142A}" presName="spNode" presStyleCnt="0"/>
      <dgm:spPr/>
    </dgm:pt>
    <dgm:pt modelId="{20EC68BA-84E0-492C-843A-613E2886E409}" type="pres">
      <dgm:prSet presAssocID="{2F7AD42B-F1CD-45DA-8637-DB0ADA381921}" presName="sibTrans" presStyleLbl="sibTrans1D1" presStyleIdx="4" presStyleCnt="5"/>
      <dgm:spPr/>
    </dgm:pt>
  </dgm:ptLst>
  <dgm:cxnLst>
    <dgm:cxn modelId="{F513E106-14CF-43B3-8945-38B3FCA79EC8}" srcId="{DC67AFCC-E2B3-4D14-ABC8-5382A1F7DD32}" destId="{91733DEA-F597-405D-8DD3-3414E507E01C}" srcOrd="0" destOrd="0" parTransId="{2F1BF362-23BB-42FA-88EA-227141E5A55A}" sibTransId="{61370CEF-19C9-4C11-8017-BDB444A0108B}"/>
    <dgm:cxn modelId="{05D7E906-C1DE-4F19-976F-322042B352EF}" srcId="{DC67AFCC-E2B3-4D14-ABC8-5382A1F7DD32}" destId="{C36BF758-4336-4E83-9CB9-00E2DDA4817C}" srcOrd="2" destOrd="0" parTransId="{2BE1D979-DAFD-4A37-991B-8B5EBA5EBDC4}" sibTransId="{D8715B23-2FC3-418B-9490-79B5D4223807}"/>
    <dgm:cxn modelId="{3305D614-7988-4938-B478-896F3D9E9E6A}" srcId="{DC67AFCC-E2B3-4D14-ABC8-5382A1F7DD32}" destId="{42DB77CA-1F88-4517-9B1B-7B7792FB142A}" srcOrd="4" destOrd="0" parTransId="{3EA73850-785C-4747-B687-ADFDCE39708F}" sibTransId="{2F7AD42B-F1CD-45DA-8637-DB0ADA381921}"/>
    <dgm:cxn modelId="{BF5FA124-9875-407D-9D11-4E23DAA55DA1}" type="presOf" srcId="{A15BA44B-A7DF-4137-9741-139489B0366B}" destId="{B2C5106A-DBB2-4D35-B6F3-F1B52A15CFC8}" srcOrd="0" destOrd="0" presId="urn:microsoft.com/office/officeart/2005/8/layout/cycle5"/>
    <dgm:cxn modelId="{1DAD595F-034F-4689-ACA1-60D977E06626}" type="presOf" srcId="{2F7AD42B-F1CD-45DA-8637-DB0ADA381921}" destId="{20EC68BA-84E0-492C-843A-613E2886E409}" srcOrd="0" destOrd="0" presId="urn:microsoft.com/office/officeart/2005/8/layout/cycle5"/>
    <dgm:cxn modelId="{9ACB834A-B8D3-49C0-944D-16414FC7DB9B}" srcId="{DC67AFCC-E2B3-4D14-ABC8-5382A1F7DD32}" destId="{2EDC148B-70A2-4624-9DCE-E083A8400D0D}" srcOrd="1" destOrd="0" parTransId="{7FCE0521-76EC-4029-BE1F-2C9D3758C6F2}" sibTransId="{E895607D-D6BE-4F09-93AA-C31A040785F9}"/>
    <dgm:cxn modelId="{E8569C56-0A52-4E65-9AF2-333D9D4A8122}" srcId="{DC67AFCC-E2B3-4D14-ABC8-5382A1F7DD32}" destId="{A15BA44B-A7DF-4137-9741-139489B0366B}" srcOrd="3" destOrd="0" parTransId="{280EFE1A-3D34-4450-8B1F-9A7E0A26C5B9}" sibTransId="{052E8081-5987-440F-AE3D-13CE4A86F24A}"/>
    <dgm:cxn modelId="{70E7207B-9DFD-4237-8CC1-4539FB569C0F}" type="presOf" srcId="{91733DEA-F597-405D-8DD3-3414E507E01C}" destId="{EC02B720-78B7-44EB-A789-3595C904CB97}" srcOrd="0" destOrd="0" presId="urn:microsoft.com/office/officeart/2005/8/layout/cycle5"/>
    <dgm:cxn modelId="{06198D81-25BF-4864-AC44-D6D0F313F69C}" type="presOf" srcId="{2EDC148B-70A2-4624-9DCE-E083A8400D0D}" destId="{12171936-5B20-457D-96F9-D9382B745275}" srcOrd="0" destOrd="0" presId="urn:microsoft.com/office/officeart/2005/8/layout/cycle5"/>
    <dgm:cxn modelId="{12B50085-4F88-468E-BC10-AEE0C3A67B99}" type="presOf" srcId="{DC67AFCC-E2B3-4D14-ABC8-5382A1F7DD32}" destId="{882A4B2B-63F9-40C5-8239-36C4A167D337}" srcOrd="0" destOrd="0" presId="urn:microsoft.com/office/officeart/2005/8/layout/cycle5"/>
    <dgm:cxn modelId="{807F4A98-10D0-4CD5-8371-31F1C667ED8C}" type="presOf" srcId="{D8715B23-2FC3-418B-9490-79B5D4223807}" destId="{90A64E79-7ECB-4257-87E7-AA87C394A288}" srcOrd="0" destOrd="0" presId="urn:microsoft.com/office/officeart/2005/8/layout/cycle5"/>
    <dgm:cxn modelId="{7FFDD098-30EB-4C0F-AF4D-31E5854BF76D}" type="presOf" srcId="{61370CEF-19C9-4C11-8017-BDB444A0108B}" destId="{AD5E2471-98D8-4C65-973C-04C2644F2FC0}" srcOrd="0" destOrd="0" presId="urn:microsoft.com/office/officeart/2005/8/layout/cycle5"/>
    <dgm:cxn modelId="{DDD29AAC-A5E8-4DF8-8C19-C67BD737118C}" type="presOf" srcId="{052E8081-5987-440F-AE3D-13CE4A86F24A}" destId="{3CECA0D4-AC15-4B24-A7D0-6A8DE9BF75D5}" srcOrd="0" destOrd="0" presId="urn:microsoft.com/office/officeart/2005/8/layout/cycle5"/>
    <dgm:cxn modelId="{D0520EB5-ECF3-43AC-B838-BBDCDBAAE5AE}" type="presOf" srcId="{C36BF758-4336-4E83-9CB9-00E2DDA4817C}" destId="{B03C4155-3184-44C6-BE66-A63CF2A3A561}" srcOrd="0" destOrd="0" presId="urn:microsoft.com/office/officeart/2005/8/layout/cycle5"/>
    <dgm:cxn modelId="{FC3E0CDC-4ADD-4AB9-95C4-1580C69CFDFB}" type="presOf" srcId="{E895607D-D6BE-4F09-93AA-C31A040785F9}" destId="{F9D8D15E-A93E-48AC-98C3-9801A3EDB092}" srcOrd="0" destOrd="0" presId="urn:microsoft.com/office/officeart/2005/8/layout/cycle5"/>
    <dgm:cxn modelId="{494FCCE1-CABA-4A28-8AF4-E6F21C044117}" type="presOf" srcId="{42DB77CA-1F88-4517-9B1B-7B7792FB142A}" destId="{5A4027A8-5004-46EC-A951-6E8C519409D8}" srcOrd="0" destOrd="0" presId="urn:microsoft.com/office/officeart/2005/8/layout/cycle5"/>
    <dgm:cxn modelId="{851AE5D0-7262-4230-AA97-AC341A98AC6D}" type="presParOf" srcId="{882A4B2B-63F9-40C5-8239-36C4A167D337}" destId="{EC02B720-78B7-44EB-A789-3595C904CB97}" srcOrd="0" destOrd="0" presId="urn:microsoft.com/office/officeart/2005/8/layout/cycle5"/>
    <dgm:cxn modelId="{DDFFA9DE-C41E-4305-A041-BD29ED7F11D5}" type="presParOf" srcId="{882A4B2B-63F9-40C5-8239-36C4A167D337}" destId="{C43E0FA1-6B37-4660-864E-284FBBC55C25}" srcOrd="1" destOrd="0" presId="urn:microsoft.com/office/officeart/2005/8/layout/cycle5"/>
    <dgm:cxn modelId="{38A82234-87E6-4125-BE76-A5946EB8F1FE}" type="presParOf" srcId="{882A4B2B-63F9-40C5-8239-36C4A167D337}" destId="{AD5E2471-98D8-4C65-973C-04C2644F2FC0}" srcOrd="2" destOrd="0" presId="urn:microsoft.com/office/officeart/2005/8/layout/cycle5"/>
    <dgm:cxn modelId="{0DD71111-26D5-494D-AE56-DAEF6DE59452}" type="presParOf" srcId="{882A4B2B-63F9-40C5-8239-36C4A167D337}" destId="{12171936-5B20-457D-96F9-D9382B745275}" srcOrd="3" destOrd="0" presId="urn:microsoft.com/office/officeart/2005/8/layout/cycle5"/>
    <dgm:cxn modelId="{46C21C54-BDFC-4AB1-90FB-86763B139940}" type="presParOf" srcId="{882A4B2B-63F9-40C5-8239-36C4A167D337}" destId="{3E92E366-0C38-4899-8110-54CEDBCE3C43}" srcOrd="4" destOrd="0" presId="urn:microsoft.com/office/officeart/2005/8/layout/cycle5"/>
    <dgm:cxn modelId="{52AD82F5-85FC-42C2-84B3-568211E7A7E4}" type="presParOf" srcId="{882A4B2B-63F9-40C5-8239-36C4A167D337}" destId="{F9D8D15E-A93E-48AC-98C3-9801A3EDB092}" srcOrd="5" destOrd="0" presId="urn:microsoft.com/office/officeart/2005/8/layout/cycle5"/>
    <dgm:cxn modelId="{1ED19DC2-520A-49F7-AC3A-46FF06A3170D}" type="presParOf" srcId="{882A4B2B-63F9-40C5-8239-36C4A167D337}" destId="{B03C4155-3184-44C6-BE66-A63CF2A3A561}" srcOrd="6" destOrd="0" presId="urn:microsoft.com/office/officeart/2005/8/layout/cycle5"/>
    <dgm:cxn modelId="{EE3CC0A1-0DC5-4478-9491-C4D7F296387B}" type="presParOf" srcId="{882A4B2B-63F9-40C5-8239-36C4A167D337}" destId="{80D4FD13-475C-4CBA-BD44-0C1D0543A14C}" srcOrd="7" destOrd="0" presId="urn:microsoft.com/office/officeart/2005/8/layout/cycle5"/>
    <dgm:cxn modelId="{01858287-6104-4281-8752-9E52B210D55C}" type="presParOf" srcId="{882A4B2B-63F9-40C5-8239-36C4A167D337}" destId="{90A64E79-7ECB-4257-87E7-AA87C394A288}" srcOrd="8" destOrd="0" presId="urn:microsoft.com/office/officeart/2005/8/layout/cycle5"/>
    <dgm:cxn modelId="{8FD37974-F089-4541-BDE6-38A8961756F9}" type="presParOf" srcId="{882A4B2B-63F9-40C5-8239-36C4A167D337}" destId="{B2C5106A-DBB2-4D35-B6F3-F1B52A15CFC8}" srcOrd="9" destOrd="0" presId="urn:microsoft.com/office/officeart/2005/8/layout/cycle5"/>
    <dgm:cxn modelId="{EC8F3BDA-D53A-4640-90D5-12CB7DDB4B02}" type="presParOf" srcId="{882A4B2B-63F9-40C5-8239-36C4A167D337}" destId="{8C7D03EA-1709-4E54-BCCC-00138A418957}" srcOrd="10" destOrd="0" presId="urn:microsoft.com/office/officeart/2005/8/layout/cycle5"/>
    <dgm:cxn modelId="{FF841DD9-B6CE-45B8-BAE7-0C17D6B36047}" type="presParOf" srcId="{882A4B2B-63F9-40C5-8239-36C4A167D337}" destId="{3CECA0D4-AC15-4B24-A7D0-6A8DE9BF75D5}" srcOrd="11" destOrd="0" presId="urn:microsoft.com/office/officeart/2005/8/layout/cycle5"/>
    <dgm:cxn modelId="{C42F5DAF-A466-4A77-969B-B8DB8F80E09A}" type="presParOf" srcId="{882A4B2B-63F9-40C5-8239-36C4A167D337}" destId="{5A4027A8-5004-46EC-A951-6E8C519409D8}" srcOrd="12" destOrd="0" presId="urn:microsoft.com/office/officeart/2005/8/layout/cycle5"/>
    <dgm:cxn modelId="{43E44EAC-95F4-4CC8-AA99-DC6792FF9183}" type="presParOf" srcId="{882A4B2B-63F9-40C5-8239-36C4A167D337}" destId="{4C6989C6-5F2A-42B6-8853-3AD37FC2E5EA}" srcOrd="13" destOrd="0" presId="urn:microsoft.com/office/officeart/2005/8/layout/cycle5"/>
    <dgm:cxn modelId="{AE6C0653-829F-4E08-9F40-ED5CF1938E9D}" type="presParOf" srcId="{882A4B2B-63F9-40C5-8239-36C4A167D337}" destId="{20EC68BA-84E0-492C-843A-613E2886E409}" srcOrd="14" destOrd="0" presId="urn:microsoft.com/office/officeart/2005/8/layout/cycle5"/>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02B720-78B7-44EB-A789-3595C904CB97}">
      <dsp:nvSpPr>
        <dsp:cNvPr id="0" name=""/>
        <dsp:cNvSpPr/>
      </dsp:nvSpPr>
      <dsp:spPr>
        <a:xfrm>
          <a:off x="1498252" y="355"/>
          <a:ext cx="343272" cy="223127"/>
        </a:xfrm>
        <a:prstGeom prst="round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t>KM</a:t>
          </a:r>
        </a:p>
      </dsp:txBody>
      <dsp:txXfrm>
        <a:off x="1509144" y="11247"/>
        <a:ext cx="321488" cy="201343"/>
      </dsp:txXfrm>
    </dsp:sp>
    <dsp:sp modelId="{AD5E2471-98D8-4C65-973C-04C2644F2FC0}">
      <dsp:nvSpPr>
        <dsp:cNvPr id="0" name=""/>
        <dsp:cNvSpPr/>
      </dsp:nvSpPr>
      <dsp:spPr>
        <a:xfrm>
          <a:off x="1224425" y="111919"/>
          <a:ext cx="890926" cy="890926"/>
        </a:xfrm>
        <a:custGeom>
          <a:avLst/>
          <a:gdLst/>
          <a:ahLst/>
          <a:cxnLst/>
          <a:rect l="0" t="0" r="0" b="0"/>
          <a:pathLst>
            <a:path>
              <a:moveTo>
                <a:pt x="663008" y="56732"/>
              </a:moveTo>
              <a:arcTo wR="445463" hR="445463" stAng="17953958" swAng="121071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12171936-5B20-457D-96F9-D9382B745275}">
      <dsp:nvSpPr>
        <dsp:cNvPr id="0" name=""/>
        <dsp:cNvSpPr/>
      </dsp:nvSpPr>
      <dsp:spPr>
        <a:xfrm>
          <a:off x="1921912" y="308163"/>
          <a:ext cx="343272" cy="223127"/>
        </a:xfrm>
        <a:prstGeom prst="round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t>MIC</a:t>
          </a:r>
        </a:p>
      </dsp:txBody>
      <dsp:txXfrm>
        <a:off x="1932804" y="319055"/>
        <a:ext cx="321488" cy="201343"/>
      </dsp:txXfrm>
    </dsp:sp>
    <dsp:sp modelId="{F9D8D15E-A93E-48AC-98C3-9801A3EDB092}">
      <dsp:nvSpPr>
        <dsp:cNvPr id="0" name=""/>
        <dsp:cNvSpPr/>
      </dsp:nvSpPr>
      <dsp:spPr>
        <a:xfrm>
          <a:off x="1224425" y="111919"/>
          <a:ext cx="890926" cy="890926"/>
        </a:xfrm>
        <a:custGeom>
          <a:avLst/>
          <a:gdLst/>
          <a:ahLst/>
          <a:cxnLst/>
          <a:rect l="0" t="0" r="0" b="0"/>
          <a:pathLst>
            <a:path>
              <a:moveTo>
                <a:pt x="889855" y="476334"/>
              </a:moveTo>
              <a:arcTo wR="445463" hR="445463" stAng="21838435" swAng="135908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03C4155-3184-44C6-BE66-A63CF2A3A561}">
      <dsp:nvSpPr>
        <dsp:cNvPr id="0" name=""/>
        <dsp:cNvSpPr/>
      </dsp:nvSpPr>
      <dsp:spPr>
        <a:xfrm>
          <a:off x="1760088" y="806206"/>
          <a:ext cx="343272" cy="223127"/>
        </a:xfrm>
        <a:prstGeom prst="round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t>VSBU</a:t>
          </a:r>
        </a:p>
      </dsp:txBody>
      <dsp:txXfrm>
        <a:off x="1770980" y="817098"/>
        <a:ext cx="321488" cy="201343"/>
      </dsp:txXfrm>
    </dsp:sp>
    <dsp:sp modelId="{90A64E79-7ECB-4257-87E7-AA87C394A288}">
      <dsp:nvSpPr>
        <dsp:cNvPr id="0" name=""/>
        <dsp:cNvSpPr/>
      </dsp:nvSpPr>
      <dsp:spPr>
        <a:xfrm>
          <a:off x="1224425" y="111919"/>
          <a:ext cx="890926" cy="890926"/>
        </a:xfrm>
        <a:custGeom>
          <a:avLst/>
          <a:gdLst/>
          <a:ahLst/>
          <a:cxnLst/>
          <a:rect l="0" t="0" r="0" b="0"/>
          <a:pathLst>
            <a:path>
              <a:moveTo>
                <a:pt x="500073" y="887566"/>
              </a:moveTo>
              <a:arcTo wR="445463" hR="445463" stAng="4977495" swAng="84501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2C5106A-DBB2-4D35-B6F3-F1B52A15CFC8}">
      <dsp:nvSpPr>
        <dsp:cNvPr id="0" name=""/>
        <dsp:cNvSpPr/>
      </dsp:nvSpPr>
      <dsp:spPr>
        <a:xfrm>
          <a:off x="1236415" y="806206"/>
          <a:ext cx="343272" cy="223127"/>
        </a:xfrm>
        <a:prstGeom prst="round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t>LG</a:t>
          </a:r>
        </a:p>
      </dsp:txBody>
      <dsp:txXfrm>
        <a:off x="1247307" y="817098"/>
        <a:ext cx="321488" cy="201343"/>
      </dsp:txXfrm>
    </dsp:sp>
    <dsp:sp modelId="{3CECA0D4-AC15-4B24-A7D0-6A8DE9BF75D5}">
      <dsp:nvSpPr>
        <dsp:cNvPr id="0" name=""/>
        <dsp:cNvSpPr/>
      </dsp:nvSpPr>
      <dsp:spPr>
        <a:xfrm>
          <a:off x="1224425" y="111919"/>
          <a:ext cx="890926" cy="890926"/>
        </a:xfrm>
        <a:custGeom>
          <a:avLst/>
          <a:gdLst/>
          <a:ahLst/>
          <a:cxnLst/>
          <a:rect l="0" t="0" r="0" b="0"/>
          <a:pathLst>
            <a:path>
              <a:moveTo>
                <a:pt x="47238" y="645099"/>
              </a:moveTo>
              <a:arcTo wR="445463" hR="445463" stAng="9202480" swAng="135908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A4027A8-5004-46EC-A951-6E8C519409D8}">
      <dsp:nvSpPr>
        <dsp:cNvPr id="0" name=""/>
        <dsp:cNvSpPr/>
      </dsp:nvSpPr>
      <dsp:spPr>
        <a:xfrm>
          <a:off x="1074591" y="308163"/>
          <a:ext cx="343272" cy="223127"/>
        </a:xfrm>
        <a:prstGeom prst="round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t>PSNV</a:t>
          </a:r>
        </a:p>
      </dsp:txBody>
      <dsp:txXfrm>
        <a:off x="1085483" y="319055"/>
        <a:ext cx="321488" cy="201343"/>
      </dsp:txXfrm>
    </dsp:sp>
    <dsp:sp modelId="{20EC68BA-84E0-492C-843A-613E2886E409}">
      <dsp:nvSpPr>
        <dsp:cNvPr id="0" name=""/>
        <dsp:cNvSpPr/>
      </dsp:nvSpPr>
      <dsp:spPr>
        <a:xfrm>
          <a:off x="1224425" y="111919"/>
          <a:ext cx="890926" cy="890926"/>
        </a:xfrm>
        <a:custGeom>
          <a:avLst/>
          <a:gdLst/>
          <a:ahLst/>
          <a:cxnLst/>
          <a:rect l="0" t="0" r="0" b="0"/>
          <a:pathLst>
            <a:path>
              <a:moveTo>
                <a:pt x="107179" y="155632"/>
              </a:moveTo>
              <a:arcTo wR="445463" hR="445463" stAng="13235333" swAng="121071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0.22521</cdr:x>
      <cdr:y>0.09878</cdr:y>
    </cdr:from>
    <cdr:to>
      <cdr:x>0.6551</cdr:x>
      <cdr:y>0.99258</cdr:y>
    </cdr:to>
    <cdr:sp macro="" textlink="">
      <cdr:nvSpPr>
        <cdr:cNvPr id="3" name="Pie 2"/>
        <cdr:cNvSpPr/>
      </cdr:nvSpPr>
      <cdr:spPr>
        <a:xfrm xmlns:a="http://schemas.openxmlformats.org/drawingml/2006/main" rot="15293200">
          <a:off x="640743" y="137380"/>
          <a:ext cx="1229109" cy="1226023"/>
        </a:xfrm>
        <a:prstGeom xmlns:a="http://schemas.openxmlformats.org/drawingml/2006/main" prst="pie">
          <a:avLst>
            <a:gd name="adj1" fmla="val 987208"/>
            <a:gd name="adj2" fmla="val 17994194"/>
          </a:avLst>
        </a:prstGeom>
        <a:noFill xmlns:a="http://schemas.openxmlformats.org/drawingml/2006/main"/>
        <a:ln xmlns:a="http://schemas.openxmlformats.org/drawingml/2006/main" w="1270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8888" cy="496888"/>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MY" dirty="0"/>
          </a:p>
        </p:txBody>
      </p:sp>
      <p:sp>
        <p:nvSpPr>
          <p:cNvPr id="3" name="Date Placeholder 2"/>
          <p:cNvSpPr>
            <a:spLocks noGrp="1"/>
          </p:cNvSpPr>
          <p:nvPr>
            <p:ph type="dt" sz="quarter" idx="1"/>
          </p:nvPr>
        </p:nvSpPr>
        <p:spPr>
          <a:xfrm>
            <a:off x="3855139" y="0"/>
            <a:ext cx="2948888" cy="496888"/>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C8701D5-69E3-4D55-A055-AB6F9D829B28}" type="datetimeFigureOut">
              <a:rPr lang="en-MY"/>
              <a:pPr>
                <a:defRPr/>
              </a:pPr>
              <a:t>14/4/2023</a:t>
            </a:fld>
            <a:endParaRPr lang="en-MY" dirty="0"/>
          </a:p>
        </p:txBody>
      </p:sp>
      <p:sp>
        <p:nvSpPr>
          <p:cNvPr id="4" name="Footer Placeholder 3"/>
          <p:cNvSpPr>
            <a:spLocks noGrp="1"/>
          </p:cNvSpPr>
          <p:nvPr>
            <p:ph type="ftr" sz="quarter" idx="2"/>
          </p:nvPr>
        </p:nvSpPr>
        <p:spPr>
          <a:xfrm>
            <a:off x="0" y="9440865"/>
            <a:ext cx="2948888" cy="496887"/>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MY" dirty="0"/>
          </a:p>
        </p:txBody>
      </p:sp>
      <p:sp>
        <p:nvSpPr>
          <p:cNvPr id="5" name="Slide Number Placeholder 4"/>
          <p:cNvSpPr>
            <a:spLocks noGrp="1"/>
          </p:cNvSpPr>
          <p:nvPr>
            <p:ph type="sldNum" sz="quarter" idx="3"/>
          </p:nvPr>
        </p:nvSpPr>
        <p:spPr>
          <a:xfrm>
            <a:off x="3855139" y="9440865"/>
            <a:ext cx="2948888" cy="496887"/>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03199F7C-80CA-43EA-B428-28DC8744BAEA}" type="slidenum">
              <a:rPr lang="en-MY"/>
              <a:pPr>
                <a:defRPr/>
              </a:pPr>
              <a:t>‹#›</a:t>
            </a:fld>
            <a:endParaRPr lang="en-MY" dirty="0"/>
          </a:p>
        </p:txBody>
      </p:sp>
    </p:spTree>
    <p:extLst>
      <p:ext uri="{BB962C8B-B14F-4D97-AF65-F5344CB8AC3E}">
        <p14:creationId xmlns:p14="http://schemas.microsoft.com/office/powerpoint/2010/main" val="12832753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8888" cy="496888"/>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55139" y="0"/>
            <a:ext cx="2948888" cy="496888"/>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CDC329ED-6D26-4AAE-9D0A-192ABB8E1C2A}" type="datetimeFigureOut">
              <a:rPr lang="en-US"/>
              <a:pPr>
                <a:defRPr/>
              </a:pPr>
              <a:t>4/14/2023</a:t>
            </a:fld>
            <a:endParaRPr lang="en-US" dirty="0"/>
          </a:p>
        </p:txBody>
      </p:sp>
      <p:sp>
        <p:nvSpPr>
          <p:cNvPr id="4" name="Slide Image Placeholder 3"/>
          <p:cNvSpPr>
            <a:spLocks noGrp="1" noRot="1" noChangeAspect="1"/>
          </p:cNvSpPr>
          <p:nvPr>
            <p:ph type="sldImg" idx="2"/>
          </p:nvPr>
        </p:nvSpPr>
        <p:spPr>
          <a:xfrm>
            <a:off x="92075" y="747713"/>
            <a:ext cx="6621463" cy="3725862"/>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0880" y="4721225"/>
            <a:ext cx="5443857" cy="4471988"/>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440865"/>
            <a:ext cx="2948888" cy="496887"/>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55139" y="9440865"/>
            <a:ext cx="2948888" cy="496887"/>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33E46088-57E5-40C1-9BE0-2A022D41B4E8}" type="slidenum">
              <a:rPr lang="en-US"/>
              <a:pPr>
                <a:defRPr/>
              </a:pPr>
              <a:t>‹#›</a:t>
            </a:fld>
            <a:endParaRPr lang="en-US" dirty="0"/>
          </a:p>
        </p:txBody>
      </p:sp>
    </p:spTree>
    <p:extLst>
      <p:ext uri="{BB962C8B-B14F-4D97-AF65-F5344CB8AC3E}">
        <p14:creationId xmlns:p14="http://schemas.microsoft.com/office/powerpoint/2010/main" val="41667037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3E46088-57E5-40C1-9BE0-2A022D41B4E8}" type="slidenum">
              <a:rPr lang="en-US" smtClean="0"/>
              <a:pPr>
                <a:defRPr/>
              </a:pPr>
              <a:t>1</a:t>
            </a:fld>
            <a:endParaRPr lang="en-US" dirty="0"/>
          </a:p>
        </p:txBody>
      </p:sp>
    </p:spTree>
    <p:extLst>
      <p:ext uri="{BB962C8B-B14F-4D97-AF65-F5344CB8AC3E}">
        <p14:creationId xmlns:p14="http://schemas.microsoft.com/office/powerpoint/2010/main" val="3670685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第</a:t>
            </a:r>
            <a:r>
              <a:rPr lang="en-US" altLang="ja-JP" dirty="0"/>
              <a:t>3</a:t>
            </a:r>
            <a:r>
              <a:rPr lang="ja-JP" altLang="en-US" dirty="0"/>
              <a:t>章では、</a:t>
            </a:r>
            <a:r>
              <a:rPr lang="en-US" altLang="ja-JP" dirty="0"/>
              <a:t>PSNV</a:t>
            </a:r>
            <a:r>
              <a:rPr lang="ja-JP" altLang="en-US" dirty="0"/>
              <a:t>品質の方向性についてお話します。</a:t>
            </a:r>
            <a:endParaRPr lang="en-US" altLang="ja-JP" dirty="0"/>
          </a:p>
          <a:p>
            <a:r>
              <a:rPr lang="en-US" altLang="ja-JP" dirty="0"/>
              <a:t>PSNV</a:t>
            </a:r>
            <a:r>
              <a:rPr lang="ja-JP" altLang="en-US" dirty="0"/>
              <a:t>の品質部門は品質における他工場の模範工場となるべく、モデル工場を目指します。</a:t>
            </a:r>
            <a:endParaRPr lang="en-US" altLang="ja-JP" dirty="0"/>
          </a:p>
          <a:p>
            <a:r>
              <a:rPr lang="ja-JP" altLang="en-US" dirty="0"/>
              <a:t>そのためには、不良部品を工場に入れない、不良品を作らない、不良品を出荷しない、</a:t>
            </a:r>
            <a:endParaRPr lang="en-US" altLang="ja-JP" dirty="0"/>
          </a:p>
          <a:p>
            <a:r>
              <a:rPr lang="ja-JP" altLang="en-US" dirty="0"/>
              <a:t>という基本行動が必要です。</a:t>
            </a:r>
            <a:r>
              <a:rPr lang="en-US" altLang="ja-JP" dirty="0"/>
              <a:t>3D</a:t>
            </a:r>
            <a:r>
              <a:rPr lang="ja-JP" altLang="en-US" dirty="0"/>
              <a:t>アクション、とも言います。</a:t>
            </a:r>
            <a:endParaRPr lang="en-US" altLang="ja-JP" dirty="0"/>
          </a:p>
          <a:p>
            <a:r>
              <a:rPr lang="ja-JP" altLang="en-US" dirty="0"/>
              <a:t>受け入れ部門</a:t>
            </a:r>
            <a:r>
              <a:rPr lang="en-US" altLang="ja-JP" dirty="0"/>
              <a:t>IQC</a:t>
            </a:r>
            <a:r>
              <a:rPr lang="ja-JP" altLang="en-US" dirty="0"/>
              <a:t>においては部品不良を削減するべくメーカー監査及びトレーニングによって</a:t>
            </a:r>
            <a:endParaRPr lang="en-US" altLang="ja-JP" dirty="0"/>
          </a:p>
          <a:p>
            <a:r>
              <a:rPr lang="ja-JP" altLang="en-US" dirty="0"/>
              <a:t>不良部品そのものを受け取らないようにします。</a:t>
            </a:r>
            <a:endParaRPr lang="en-US" altLang="ja-JP" dirty="0"/>
          </a:p>
          <a:p>
            <a:r>
              <a:rPr lang="ja-JP" altLang="en-US" dirty="0"/>
              <a:t>製造工程においては、</a:t>
            </a:r>
            <a:r>
              <a:rPr lang="en-US" altLang="ja-JP" dirty="0"/>
              <a:t>VC</a:t>
            </a:r>
            <a:r>
              <a:rPr lang="ja-JP" altLang="en-US" dirty="0"/>
              <a:t>チェッカー等、自動化ツールを活用し不良品を作りません。</a:t>
            </a:r>
            <a:endParaRPr lang="en-US" altLang="ja-JP" dirty="0"/>
          </a:p>
          <a:p>
            <a:r>
              <a:rPr lang="ja-JP" altLang="en-US" dirty="0"/>
              <a:t>また</a:t>
            </a:r>
            <a:r>
              <a:rPr lang="en-US" altLang="ja-JP" dirty="0"/>
              <a:t>MQA</a:t>
            </a:r>
            <a:r>
              <a:rPr lang="ja-JP" altLang="en-US" dirty="0"/>
              <a:t>部隊によって新しい</a:t>
            </a:r>
            <a:r>
              <a:rPr lang="en-US" altLang="ja-JP" dirty="0"/>
              <a:t>JIG</a:t>
            </a:r>
            <a:r>
              <a:rPr lang="ja-JP" altLang="en-US" dirty="0"/>
              <a:t>を評価し、工程スキップ等の不良を監視し</a:t>
            </a:r>
            <a:r>
              <a:rPr lang="en-US" altLang="ja-JP" dirty="0" err="1"/>
              <a:t>Cpk</a:t>
            </a:r>
            <a:r>
              <a:rPr lang="ja-JP" altLang="en-US" dirty="0"/>
              <a:t>データを活用、</a:t>
            </a:r>
            <a:endParaRPr lang="en-US" altLang="ja-JP" dirty="0"/>
          </a:p>
          <a:p>
            <a:r>
              <a:rPr lang="ja-JP" altLang="en-US" dirty="0"/>
              <a:t>また、</a:t>
            </a:r>
            <a:r>
              <a:rPr lang="en-US" altLang="ja-JP" dirty="0"/>
              <a:t>KISS</a:t>
            </a:r>
            <a:r>
              <a:rPr lang="ja-JP" altLang="en-US" dirty="0"/>
              <a:t>分析や</a:t>
            </a:r>
            <a:r>
              <a:rPr lang="en-US" altLang="ja-JP" dirty="0"/>
              <a:t>4M</a:t>
            </a:r>
            <a:r>
              <a:rPr lang="ja-JP" altLang="en-US" dirty="0"/>
              <a:t>変更ポイント等を見逃しません。</a:t>
            </a:r>
            <a:endParaRPr lang="en-US" altLang="ja-JP" dirty="0"/>
          </a:p>
          <a:p>
            <a:r>
              <a:rPr lang="ja-JP" altLang="en-US" dirty="0"/>
              <a:t>出荷検査</a:t>
            </a:r>
            <a:r>
              <a:rPr lang="en-US" altLang="ja-JP" dirty="0"/>
              <a:t>OQC</a:t>
            </a:r>
            <a:r>
              <a:rPr lang="ja-JP" altLang="en-US" dirty="0"/>
              <a:t>においては、検査項目の見逃しがないか、測定ログを確認することで</a:t>
            </a:r>
            <a:endParaRPr lang="en-US" altLang="ja-JP" dirty="0"/>
          </a:p>
          <a:p>
            <a:r>
              <a:rPr lang="ja-JP" altLang="en-US" dirty="0"/>
              <a:t>不良品を出荷しません。</a:t>
            </a:r>
            <a:endParaRPr lang="en-US" altLang="ja-JP" dirty="0"/>
          </a:p>
          <a:p>
            <a:r>
              <a:rPr lang="ja-JP" altLang="en-US" dirty="0"/>
              <a:t>さらに</a:t>
            </a:r>
            <a:r>
              <a:rPr lang="en-US" altLang="ja-JP" dirty="0"/>
              <a:t>2023</a:t>
            </a:r>
            <a:r>
              <a:rPr lang="ja-JP" altLang="en-US" dirty="0"/>
              <a:t>年度は市場からの顧客フィードバックデータを元に傾向不良を把握し不良防止の</a:t>
            </a:r>
            <a:endParaRPr lang="en-US" altLang="ja-JP" dirty="0"/>
          </a:p>
          <a:p>
            <a:r>
              <a:rPr lang="ja-JP" altLang="en-US" dirty="0"/>
              <a:t>活動を進めます。</a:t>
            </a:r>
            <a:endParaRPr lang="en-US" altLang="ja-JP" dirty="0"/>
          </a:p>
          <a:p>
            <a:endParaRPr lang="en-GB" dirty="0"/>
          </a:p>
          <a:p>
            <a:endParaRPr lang="en-GB" sz="1200" b="0" dirty="0">
              <a:solidFill>
                <a:schemeClr val="accent6">
                  <a:lumMod val="20000"/>
                  <a:lumOff val="80000"/>
                </a:schemeClr>
              </a:solidFill>
              <a:effectLst>
                <a:glow rad="139700">
                  <a:srgbClr val="5B9BD5">
                    <a:lumMod val="75000"/>
                  </a:srgbClr>
                </a:glow>
              </a:effectLst>
              <a:latin typeface="Meiryo UI"/>
              <a:ea typeface="Meiryo UI"/>
            </a:endParaRPr>
          </a:p>
          <a:p>
            <a:endParaRPr lang="en-US" sz="1200" b="0" dirty="0">
              <a:solidFill>
                <a:schemeClr val="accent6">
                  <a:lumMod val="20000"/>
                  <a:lumOff val="80000"/>
                </a:schemeClr>
              </a:solidFill>
              <a:effectLst>
                <a:glow rad="139700">
                  <a:srgbClr val="5B9BD5">
                    <a:lumMod val="75000"/>
                  </a:srgbClr>
                </a:glow>
              </a:effectLst>
              <a:latin typeface="Meiryo UI"/>
              <a:ea typeface="Meiryo UI"/>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E46088-57E5-40C1-9BE0-2A022D41B4E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1874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こちらが各セクションへのお願い事項となります。</a:t>
            </a:r>
            <a:endParaRPr kumimoji="1" lang="en-US" altLang="ja-JP" dirty="0"/>
          </a:p>
          <a:p>
            <a:r>
              <a:rPr kumimoji="1" lang="ja-JP" altLang="en-US" dirty="0"/>
              <a:t>各セクションにいろいろお願いしています。</a:t>
            </a:r>
            <a:endParaRPr kumimoji="1" lang="en-US" altLang="ja-JP" dirty="0"/>
          </a:p>
          <a:p>
            <a:r>
              <a:rPr kumimoji="1" lang="ja-JP" altLang="en-US" dirty="0"/>
              <a:t>厳しい時期だからこそ、確実に目標達成できるように、ご協力よろしくお願いします。</a:t>
            </a:r>
            <a:endParaRPr kumimoji="1" lang="en-GB" altLang="ja-JP" dirty="0"/>
          </a:p>
          <a:p>
            <a:endParaRPr kumimoji="1" lang="en-GB" altLang="ja-JP" dirty="0"/>
          </a:p>
          <a:p>
            <a:r>
              <a:rPr lang="vi-VN" sz="1200" dirty="0"/>
              <a:t>Trên đây là bảng tổng hợp yêu cầu cho từng phòng ban. Tôi đang yêu cầu nhiều hạng mục liên quan đến cải tiến chất lượng. Chúng ta đều biết năm nay là một năm đầy khó khăn, Vì vậy tôi mong muốn được kết hợp và làm việc với các bạn mỗi ngày để đạt được mục tiêu mà chúng ta đã đề ra.</a:t>
            </a:r>
            <a:endParaRPr lang="en-US" sz="1200" dirty="0"/>
          </a:p>
          <a:p>
            <a:r>
              <a:rPr lang="vi-VN" sz="1200" dirty="0"/>
              <a:t>Chất lượng không thể được cải thiện chỉ bởi bộ phận QC. Chúng tôi cần sự hợp tác của bạn.</a:t>
            </a:r>
            <a:endParaRPr lang="en-US" sz="1200" dirty="0"/>
          </a:p>
          <a:p>
            <a:endParaRPr lang="en-GB" sz="1200" b="0" dirty="0">
              <a:solidFill>
                <a:schemeClr val="accent6">
                  <a:lumMod val="20000"/>
                  <a:lumOff val="80000"/>
                </a:schemeClr>
              </a:solidFill>
              <a:effectLst>
                <a:glow rad="139700">
                  <a:srgbClr val="5B9BD5">
                    <a:lumMod val="75000"/>
                  </a:srgbClr>
                </a:glow>
              </a:effectLst>
              <a:latin typeface="Meiryo UI"/>
              <a:ea typeface="Meiryo UI"/>
            </a:endParaRPr>
          </a:p>
          <a:p>
            <a:endParaRPr lang="en-US" sz="1200" b="0" dirty="0">
              <a:solidFill>
                <a:schemeClr val="accent6">
                  <a:lumMod val="20000"/>
                  <a:lumOff val="80000"/>
                </a:schemeClr>
              </a:solidFill>
              <a:effectLst>
                <a:glow rad="139700">
                  <a:srgbClr val="5B9BD5">
                    <a:lumMod val="75000"/>
                  </a:srgbClr>
                </a:glow>
              </a:effectLst>
              <a:latin typeface="Meiryo UI"/>
              <a:ea typeface="Meiryo UI"/>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E46088-57E5-40C1-9BE0-2A022D41B4E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3577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2075" y="747713"/>
            <a:ext cx="6621463" cy="3725862"/>
          </a:xfrm>
        </p:spPr>
      </p:sp>
      <p:sp>
        <p:nvSpPr>
          <p:cNvPr id="3" name="ノート プレースホルダー 2"/>
          <p:cNvSpPr>
            <a:spLocks noGrp="1"/>
          </p:cNvSpPr>
          <p:nvPr>
            <p:ph type="body" idx="1"/>
          </p:nvPr>
        </p:nvSpPr>
        <p:spPr/>
        <p:txBody>
          <a:bodyPr/>
          <a:lstStyle/>
          <a:p>
            <a:r>
              <a:rPr kumimoji="1" lang="ja-JP" altLang="en-US" dirty="0"/>
              <a:t>最後に</a:t>
            </a:r>
            <a:r>
              <a:rPr kumimoji="1" lang="en-US" altLang="ja-JP" dirty="0"/>
              <a:t>2023</a:t>
            </a:r>
            <a:r>
              <a:rPr kumimoji="1" lang="ja-JP" altLang="en-US" dirty="0"/>
              <a:t>年度の品質</a:t>
            </a:r>
            <a:r>
              <a:rPr kumimoji="1" lang="en-US" altLang="ja-JP" dirty="0"/>
              <a:t>KPI</a:t>
            </a:r>
            <a:r>
              <a:rPr kumimoji="1" lang="ja-JP" altLang="en-US" dirty="0"/>
              <a:t>です。</a:t>
            </a:r>
            <a:endParaRPr kumimoji="1" lang="en-US" altLang="ja-JP" dirty="0"/>
          </a:p>
          <a:p>
            <a:endParaRPr kumimoji="1" lang="en-US" altLang="ja-JP" dirty="0"/>
          </a:p>
          <a:p>
            <a:r>
              <a:rPr kumimoji="1" lang="ja-JP" altLang="en-US" dirty="0"/>
              <a:t>市場品質は今年も</a:t>
            </a:r>
            <a:r>
              <a:rPr kumimoji="1" lang="en-US" altLang="ja-JP" dirty="0"/>
              <a:t>e-quality</a:t>
            </a:r>
            <a:r>
              <a:rPr kumimoji="1" lang="ja-JP" altLang="en-US" dirty="0"/>
              <a:t>の登録はゼロが目標です。</a:t>
            </a:r>
            <a:endParaRPr kumimoji="1" lang="en-US" altLang="ja-JP" dirty="0"/>
          </a:p>
          <a:p>
            <a:r>
              <a:rPr kumimoji="1" lang="ja-JP" altLang="en-US" dirty="0"/>
              <a:t>品質ロスコストは</a:t>
            </a:r>
            <a:r>
              <a:rPr kumimoji="1" lang="en-US" altLang="ja-JP" dirty="0"/>
              <a:t>25kUSD</a:t>
            </a:r>
            <a:r>
              <a:rPr kumimoji="1" lang="ja-JP" altLang="en-US" dirty="0"/>
              <a:t>、前年比</a:t>
            </a:r>
            <a:r>
              <a:rPr kumimoji="1" lang="en-US" altLang="ja-JP" dirty="0"/>
              <a:t>17</a:t>
            </a:r>
            <a:r>
              <a:rPr kumimoji="1" lang="ja-JP" altLang="en-US" dirty="0"/>
              <a:t>％減を目指します。</a:t>
            </a:r>
            <a:endParaRPr kumimoji="1" lang="en-US" altLang="ja-JP" dirty="0"/>
          </a:p>
          <a:p>
            <a:r>
              <a:rPr kumimoji="1" lang="en-US" altLang="ja-JP" dirty="0"/>
              <a:t>OQC</a:t>
            </a:r>
            <a:r>
              <a:rPr kumimoji="1" lang="ja-JP" altLang="en-US" dirty="0"/>
              <a:t>品質問題は</a:t>
            </a:r>
            <a:r>
              <a:rPr kumimoji="1" lang="en-US" altLang="ja-JP" dirty="0"/>
              <a:t>40</a:t>
            </a:r>
            <a:r>
              <a:rPr kumimoji="1" lang="ja-JP" altLang="en-US" dirty="0"/>
              <a:t>事例、前年比</a:t>
            </a:r>
            <a:r>
              <a:rPr kumimoji="1" lang="en-US" altLang="ja-JP" dirty="0"/>
              <a:t>20</a:t>
            </a:r>
            <a:r>
              <a:rPr kumimoji="1" lang="ja-JP" altLang="en-US" dirty="0"/>
              <a:t>％減を目指します。</a:t>
            </a:r>
            <a:endParaRPr kumimoji="1" lang="en-US" altLang="ja-JP" dirty="0"/>
          </a:p>
          <a:p>
            <a:r>
              <a:rPr kumimoji="1" lang="ja-JP" altLang="en-US" dirty="0"/>
              <a:t>工程不良率は</a:t>
            </a:r>
            <a:r>
              <a:rPr kumimoji="1" lang="en-US" altLang="ja-JP" dirty="0"/>
              <a:t>0.52</a:t>
            </a:r>
            <a:r>
              <a:rPr kumimoji="1" lang="ja-JP" altLang="en-US" dirty="0"/>
              <a:t>％と前年度より</a:t>
            </a:r>
            <a:r>
              <a:rPr kumimoji="1" lang="en-US" altLang="ja-JP" dirty="0"/>
              <a:t>25</a:t>
            </a:r>
            <a:r>
              <a:rPr kumimoji="1" lang="ja-JP" altLang="en-US" dirty="0"/>
              <a:t>％悪化しておりますが</a:t>
            </a:r>
            <a:r>
              <a:rPr kumimoji="1" lang="en-US" altLang="ja-JP" dirty="0"/>
              <a:t>TV</a:t>
            </a:r>
            <a:r>
              <a:rPr kumimoji="1" lang="ja-JP" altLang="en-US" dirty="0"/>
              <a:t>商材を加味した予測です。</a:t>
            </a:r>
            <a:endParaRPr kumimoji="1" lang="en-US" altLang="ja-JP" dirty="0"/>
          </a:p>
          <a:p>
            <a:r>
              <a:rPr kumimoji="1" lang="ja-JP" altLang="en-US" dirty="0"/>
              <a:t>目標達成に向けて一緒になって改善を進めましょう</a:t>
            </a:r>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E46088-57E5-40C1-9BE0-2A022D41B4E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0397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104775" y="514350"/>
            <a:ext cx="6323013" cy="3557588"/>
          </a:xfrm>
          <a:noFill/>
          <a:ln>
            <a:solidFill>
              <a:srgbClr val="000000"/>
            </a:solidFill>
            <a:miter lim="800000"/>
            <a:headEnd/>
            <a:tailEnd/>
          </a:ln>
        </p:spPr>
      </p:sp>
      <p:sp>
        <p:nvSpPr>
          <p:cNvPr id="37890" name="Notes Placeholder 2"/>
          <p:cNvSpPr>
            <a:spLocks noGrp="1"/>
          </p:cNvSpPr>
          <p:nvPr>
            <p:ph type="body" idx="1"/>
          </p:nvPr>
        </p:nvSpPr>
        <p:spPr bwMode="auto">
          <a:xfrm>
            <a:off x="276879" y="4237594"/>
            <a:ext cx="6267505" cy="6287876"/>
          </a:xfrm>
          <a:noFill/>
        </p:spPr>
        <p:txBody>
          <a:bodyPr wrap="square" numCol="1" anchor="t" anchorCtr="0" compatLnSpc="1">
            <a:prstTxWarp prst="textNoShape">
              <a:avLst/>
            </a:prstTxWarp>
          </a:bodyPr>
          <a:lstStyle/>
          <a:p>
            <a:pPr marL="0" marR="0" algn="just">
              <a:lnSpc>
                <a:spcPts val="1400"/>
              </a:lnSpc>
              <a:spcBef>
                <a:spcPts val="0"/>
              </a:spcBef>
              <a:spcAft>
                <a:spcPts val="800"/>
              </a:spcAft>
            </a:pPr>
            <a:r>
              <a:rPr lang="en-US" sz="1400" b="1" dirty="0" err="1">
                <a:effectLst/>
                <a:latin typeface="SimSun" panose="02010600030101010101" pitchFamily="2" charset="-122"/>
                <a:ea typeface="SimSun" panose="02010600030101010101" pitchFamily="2" charset="-122"/>
                <a:cs typeface="Arial" panose="020B0604020202020204" pitchFamily="34" charset="0"/>
              </a:rPr>
              <a:t>本年度もご安全に</a:t>
            </a:r>
            <a:r>
              <a:rPr lang="en-US" sz="1400" b="1" dirty="0">
                <a:effectLst/>
                <a:latin typeface="SimSun" panose="02010600030101010101" pitchFamily="2" charset="-122"/>
                <a:ea typeface="SimSun" panose="02010600030101010101" pitchFamily="2" charset="-122"/>
                <a:cs typeface="Arial" panose="020B0604020202020204" pitchFamily="34" charset="0"/>
              </a:rPr>
              <a:t>！</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ts val="1400"/>
              </a:lnSpc>
              <a:spcBef>
                <a:spcPts val="0"/>
              </a:spcBef>
              <a:spcAft>
                <a:spcPts val="800"/>
              </a:spcAft>
            </a:pPr>
            <a:r>
              <a:rPr lang="vi-VN" sz="1400" dirty="0">
                <a:effectLst/>
                <a:latin typeface="Arial" panose="020B0604020202020204" pitchFamily="34" charset="0"/>
                <a:ea typeface="SimSun" panose="02010600030101010101" pitchFamily="2" charset="-122"/>
                <a:cs typeface="Times New Roman" panose="02020603050405020304" pitchFamily="18" charset="0"/>
              </a:rPr>
              <a:t>Cuối cùng, hãy ưu tiên hàng đầu cho sự an toàn vì sinh mệnh cũng như hạnh phúc gia đình bạn. </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ts val="1400"/>
              </a:lnSpc>
              <a:spcBef>
                <a:spcPts val="0"/>
              </a:spcBef>
              <a:spcAft>
                <a:spcPts val="800"/>
              </a:spcAft>
            </a:pPr>
            <a:r>
              <a:rPr lang="en-US" sz="1400" dirty="0" err="1">
                <a:effectLst/>
                <a:latin typeface="Arial" panose="020B0604020202020204" pitchFamily="34" charset="0"/>
                <a:ea typeface="SimSun" panose="02010600030101010101" pitchFamily="2" charset="-122"/>
                <a:cs typeface="Times New Roman" panose="02020603050405020304" pitchFamily="18" charset="0"/>
              </a:rPr>
              <a:t>Một</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năm</a:t>
            </a:r>
            <a:r>
              <a:rPr lang="en-US" sz="1400" dirty="0">
                <a:effectLst/>
                <a:latin typeface="Arial" panose="020B0604020202020204" pitchFamily="34" charset="0"/>
                <a:ea typeface="SimSun" panose="02010600030101010101" pitchFamily="2" charset="-122"/>
                <a:cs typeface="Times New Roman" panose="02020603050405020304" pitchFamily="18" charset="0"/>
              </a:rPr>
              <a:t> an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toàn</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bạn</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nhé</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Tôi</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xin</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phép</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kết</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thúc</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phần</a:t>
            </a:r>
            <a:r>
              <a:rPr lang="en-US" sz="1400" dirty="0">
                <a:effectLst/>
                <a:latin typeface="Arial" panose="020B0604020202020204" pitchFamily="34" charset="0"/>
                <a:ea typeface="SimSun" panose="02010600030101010101" pitchFamily="2" charset="-122"/>
                <a:cs typeface="Times New Roman" panose="02020603050405020304" pitchFamily="18" charset="0"/>
              </a:rPr>
              <a:t> chia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sẻ</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của</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tôi</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về</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chính</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sách</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chất</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lượng</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năm</a:t>
            </a:r>
            <a:r>
              <a:rPr lang="en-US" sz="1400" dirty="0">
                <a:effectLst/>
                <a:latin typeface="Arial" panose="020B0604020202020204" pitchFamily="34" charset="0"/>
                <a:ea typeface="SimSun" panose="02010600030101010101" pitchFamily="2" charset="-122"/>
                <a:cs typeface="Times New Roman" panose="02020603050405020304" pitchFamily="18" charset="0"/>
              </a:rPr>
              <a:t> 2022</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ts val="1400"/>
              </a:lnSpc>
              <a:spcBef>
                <a:spcPts val="0"/>
              </a:spcBef>
              <a:spcAft>
                <a:spcPts val="800"/>
              </a:spcAft>
            </a:pPr>
            <a:r>
              <a:rPr lang="en-US" sz="1400" dirty="0" err="1">
                <a:effectLst/>
                <a:latin typeface="Arial" panose="020B0604020202020204" pitchFamily="34" charset="0"/>
                <a:ea typeface="SimSun" panose="02010600030101010101" pitchFamily="2" charset="-122"/>
                <a:cs typeface="Times New Roman" panose="02020603050405020304" pitchFamily="18" charset="0"/>
              </a:rPr>
              <a:t>Chúng</a:t>
            </a:r>
            <a:r>
              <a:rPr lang="en-US" sz="1400" dirty="0">
                <a:effectLst/>
                <a:latin typeface="Arial" panose="020B0604020202020204" pitchFamily="34" charset="0"/>
                <a:ea typeface="SimSun" panose="02010600030101010101" pitchFamily="2" charset="-122"/>
                <a:cs typeface="Times New Roman" panose="02020603050405020304" pitchFamily="18" charset="0"/>
              </a:rPr>
              <a:t> ta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hãy</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cùng</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nhau</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cố</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gắng</a:t>
            </a:r>
            <a:r>
              <a:rPr lang="en-US" sz="1400" dirty="0">
                <a:effectLst/>
                <a:latin typeface="Arial" panose="020B0604020202020204" pitchFamily="34" charset="0"/>
                <a:ea typeface="SimSun" panose="02010600030101010101" pitchFamily="2" charset="-122"/>
                <a:cs typeface="Times New Roman" panose="02020603050405020304" pitchFamily="18" charset="0"/>
              </a:rPr>
              <a:t> ! Xin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cảm</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ơn</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các</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bạn</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đã</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chú</a:t>
            </a:r>
            <a:r>
              <a:rPr lang="en-US" sz="1400" dirty="0">
                <a:effectLst/>
                <a:latin typeface="Arial" panose="020B0604020202020204" pitchFamily="34" charset="0"/>
                <a:ea typeface="SimSun" panose="02010600030101010101" pitchFamily="2" charset="-122"/>
                <a:cs typeface="Times New Roman" panose="02020603050405020304" pitchFamily="18" charset="0"/>
              </a:rPr>
              <a:t> ý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lắng</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r>
              <a:rPr lang="en-US" sz="1400" dirty="0" err="1">
                <a:effectLst/>
                <a:latin typeface="Arial" panose="020B0604020202020204" pitchFamily="34" charset="0"/>
                <a:ea typeface="SimSun" panose="02010600030101010101" pitchFamily="2" charset="-122"/>
                <a:cs typeface="Times New Roman" panose="02020603050405020304" pitchFamily="18" charset="0"/>
              </a:rPr>
              <a:t>nghe</a:t>
            </a:r>
            <a:r>
              <a:rPr lang="en-US" sz="1400" dirty="0">
                <a:effectLst/>
                <a:latin typeface="Arial" panose="020B0604020202020204" pitchFamily="34" charset="0"/>
                <a:ea typeface="SimSun" panose="02010600030101010101" pitchFamily="2" charset="-122"/>
                <a:cs typeface="Times New Roman" panose="02020603050405020304" pitchFamily="18" charset="0"/>
              </a:rPr>
              <a:t>. </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p>
            <a:pPr eaLnBrk="1" hangingPunct="1">
              <a:spcBef>
                <a:spcPct val="0"/>
              </a:spcBef>
            </a:pPr>
            <a:endParaRPr lang="en-US" altLang="ja-JP" sz="1400" dirty="0">
              <a:latin typeface="Arial" pitchFamily="34" charset="0"/>
              <a:cs typeface="Arial" pitchFamily="34" charset="0"/>
            </a:endParaRPr>
          </a:p>
        </p:txBody>
      </p:sp>
      <p:sp>
        <p:nvSpPr>
          <p:cNvPr id="3789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676166-7C1A-4AF0-9ED4-B2C1BFF08AFF}" type="slidenum">
              <a:rPr kumimoji="1" lang="en-US" altLang="ja-JP" sz="1200" b="0" i="0" u="none" strike="noStrike" kern="1200" cap="none" spc="0" normalizeH="0" baseline="0" noProof="0" smtClean="0">
                <a:ln>
                  <a:noFill/>
                </a:ln>
                <a:solidFill>
                  <a:prstClr val="black"/>
                </a:solidFill>
                <a:effectLst/>
                <a:uLnTx/>
                <a:uFillTx/>
                <a:latin typeface="Arial" charset="0"/>
                <a:ea typeface="ＭＳ Ｐゴシック" panose="020B0600070205080204"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1" lang="en-US" altLang="ja-JP" sz="1200" b="0" i="0" u="none" strike="noStrike" kern="1200" cap="none" spc="0" normalizeH="0" baseline="0" noProof="0" dirty="0">
              <a:ln>
                <a:noFill/>
              </a:ln>
              <a:solidFill>
                <a:prstClr val="black"/>
              </a:solidFill>
              <a:effectLst/>
              <a:uLnTx/>
              <a:uFillTx/>
              <a:latin typeface="Arial" charset="0"/>
              <a:ea typeface="ＭＳ Ｐゴシック" panose="020B0600070205080204" pitchFamily="50" charset="-128"/>
              <a:cs typeface="+mn-cs"/>
            </a:endParaRPr>
          </a:p>
        </p:txBody>
      </p:sp>
    </p:spTree>
    <p:extLst>
      <p:ext uri="{BB962C8B-B14F-4D97-AF65-F5344CB8AC3E}">
        <p14:creationId xmlns:p14="http://schemas.microsoft.com/office/powerpoint/2010/main" val="1136432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r>
              <a:rPr lang="ja-JP" altLang="en-US" sz="1200" dirty="0">
                <a:latin typeface="Arial" pitchFamily="34" charset="0"/>
                <a:cs typeface="Arial" pitchFamily="34" charset="0"/>
              </a:rPr>
              <a:t>皆さん、こんにちは、</a:t>
            </a:r>
            <a:r>
              <a:rPr lang="en-US" altLang="ja-JP" sz="1200" dirty="0">
                <a:latin typeface="Arial" pitchFamily="34" charset="0"/>
                <a:cs typeface="Arial" pitchFamily="34" charset="0"/>
              </a:rPr>
              <a:t>QC</a:t>
            </a:r>
            <a:r>
              <a:rPr lang="ja-JP" altLang="en-US" sz="1200" dirty="0">
                <a:latin typeface="Arial" pitchFamily="34" charset="0"/>
                <a:cs typeface="Arial" pitchFamily="34" charset="0"/>
              </a:rPr>
              <a:t>を担当しております松本です。</a:t>
            </a:r>
          </a:p>
          <a:p>
            <a:pPr eaLnBrk="1" hangingPunct="1">
              <a:spcBef>
                <a:spcPct val="0"/>
              </a:spcBef>
            </a:pPr>
            <a:r>
              <a:rPr lang="ja-JP" altLang="en-US" sz="1200" dirty="0">
                <a:latin typeface="Arial" pitchFamily="34" charset="0"/>
                <a:cs typeface="Arial" pitchFamily="34" charset="0"/>
              </a:rPr>
              <a:t>これから</a:t>
            </a:r>
            <a:r>
              <a:rPr lang="en-US" altLang="ja-JP" sz="1200" dirty="0">
                <a:latin typeface="Arial" pitchFamily="34" charset="0"/>
                <a:cs typeface="Arial" pitchFamily="34" charset="0"/>
              </a:rPr>
              <a:t>QC</a:t>
            </a:r>
            <a:r>
              <a:rPr lang="ja-JP" altLang="en-US" sz="1200" dirty="0">
                <a:latin typeface="Arial" pitchFamily="34" charset="0"/>
                <a:cs typeface="Arial" pitchFamily="34" charset="0"/>
              </a:rPr>
              <a:t>部門の方針について、説明させて頂きます。</a:t>
            </a:r>
            <a:endParaRPr lang="en-US" altLang="ja-JP" sz="1200" dirty="0">
              <a:latin typeface="Arial" pitchFamily="34" charset="0"/>
              <a:cs typeface="Arial" pitchFamily="34" charset="0"/>
            </a:endParaRPr>
          </a:p>
          <a:p>
            <a:pPr eaLnBrk="1" hangingPunct="1">
              <a:spcBef>
                <a:spcPct val="0"/>
              </a:spcBef>
            </a:pPr>
            <a:r>
              <a:rPr lang="ja-JP" altLang="en-US" sz="1200" dirty="0">
                <a:latin typeface="Arial" pitchFamily="34" charset="0"/>
                <a:cs typeface="Arial" pitchFamily="34" charset="0"/>
              </a:rPr>
              <a:t>よろしくお願い致します。</a:t>
            </a:r>
            <a:endParaRPr kumimoji="1" lang="ja-JP" altLang="en-US" dirty="0"/>
          </a:p>
          <a:p>
            <a:r>
              <a:rPr kumimoji="1" lang="ja-JP" altLang="en-US" dirty="0"/>
              <a:t>本日はこちらの</a:t>
            </a:r>
            <a:r>
              <a:rPr kumimoji="1" lang="en-US" altLang="ja-JP" dirty="0"/>
              <a:t>3</a:t>
            </a:r>
            <a:r>
              <a:rPr kumimoji="1" lang="ja-JP" altLang="en-US" dirty="0"/>
              <a:t>点の内容にて説明させて頂きます。</a:t>
            </a:r>
            <a:endParaRPr kumimoji="1" lang="en-US" altLang="ja-JP" dirty="0"/>
          </a:p>
          <a:p>
            <a:r>
              <a:rPr kumimoji="1" lang="ja-JP" altLang="en-US" dirty="0"/>
              <a:t>まず最初に</a:t>
            </a:r>
            <a:r>
              <a:rPr kumimoji="1" lang="en-US" altLang="ja-JP" dirty="0"/>
              <a:t>2022</a:t>
            </a:r>
            <a:r>
              <a:rPr kumimoji="1" lang="ja-JP" altLang="en-US" dirty="0"/>
              <a:t>年度の品質の振り返りです。</a:t>
            </a:r>
            <a:endParaRPr kumimoji="1" lang="en-US" altLang="ja-JP" dirty="0"/>
          </a:p>
          <a:p>
            <a:r>
              <a:rPr kumimoji="1" lang="ja-JP" altLang="en-US" dirty="0"/>
              <a:t>次に残課題に対する分析と次への行動についてお話します。</a:t>
            </a:r>
            <a:endParaRPr kumimoji="1" lang="en-US" altLang="ja-JP" dirty="0"/>
          </a:p>
          <a:p>
            <a:r>
              <a:rPr kumimoji="1" lang="ja-JP" altLang="en-US" dirty="0"/>
              <a:t>こちらは</a:t>
            </a:r>
            <a:r>
              <a:rPr kumimoji="1" lang="en-US" altLang="ja-JP" dirty="0"/>
              <a:t>Van</a:t>
            </a:r>
            <a:r>
              <a:rPr kumimoji="1" lang="ja-JP" altLang="en-US" dirty="0"/>
              <a:t>さんから各カテゴリーに毎に説明して頂きます。</a:t>
            </a:r>
            <a:endParaRPr kumimoji="1" lang="en-US" altLang="ja-JP" dirty="0"/>
          </a:p>
          <a:p>
            <a:r>
              <a:rPr kumimoji="1" lang="ja-JP" altLang="en-US" dirty="0"/>
              <a:t>最後に私より</a:t>
            </a:r>
            <a:r>
              <a:rPr kumimoji="1" lang="en-US" altLang="ja-JP" dirty="0"/>
              <a:t>2023</a:t>
            </a:r>
            <a:r>
              <a:rPr kumimoji="1" lang="ja-JP" altLang="en-US" dirty="0"/>
              <a:t>年度、</a:t>
            </a:r>
            <a:r>
              <a:rPr kumimoji="1" lang="en-US" altLang="ja-JP" dirty="0"/>
              <a:t>QC</a:t>
            </a:r>
            <a:r>
              <a:rPr kumimoji="1" lang="ja-JP" altLang="en-US" dirty="0"/>
              <a:t>が目指す方向性と</a:t>
            </a:r>
            <a:r>
              <a:rPr kumimoji="1" lang="en-US" altLang="ja-JP" dirty="0"/>
              <a:t>KPI</a:t>
            </a:r>
            <a:r>
              <a:rPr kumimoji="1" lang="ja-JP" altLang="en-US" dirty="0"/>
              <a:t>についてお話します。</a:t>
            </a:r>
            <a:endParaRPr kumimoji="1" lang="en-US" altLang="ja-JP" dirty="0"/>
          </a:p>
          <a:p>
            <a:endParaRPr kumimoji="1" lang="en-US" altLang="ja-JP" dirty="0"/>
          </a:p>
          <a:p>
            <a:endParaRPr kumimoji="1" lang="en-US" altLang="ja-JP" dirty="0"/>
          </a:p>
          <a:p>
            <a:r>
              <a:rPr kumimoji="1" lang="en-US" altLang="ja-JP" dirty="0"/>
              <a:t>Our</a:t>
            </a:r>
            <a:r>
              <a:rPr kumimoji="1" lang="en-US" altLang="ja-JP" baseline="0" dirty="0"/>
              <a:t> Policy </a:t>
            </a:r>
            <a:r>
              <a:rPr kumimoji="1" lang="en-US" altLang="ja-JP" dirty="0"/>
              <a:t>have 3 main contents</a:t>
            </a:r>
          </a:p>
          <a:p>
            <a:r>
              <a:rPr kumimoji="1" lang="en-US" altLang="ja-JP" dirty="0"/>
              <a:t>I talk the following step.</a:t>
            </a:r>
          </a:p>
          <a:p>
            <a:r>
              <a:rPr kumimoji="1" lang="en-US" altLang="ja-JP" dirty="0"/>
              <a:t>Van san : will talk Last year quality result, pending item and action for each factory</a:t>
            </a:r>
          </a:p>
          <a:p>
            <a:r>
              <a:rPr kumimoji="1" lang="en-US" altLang="ja-JP" dirty="0"/>
              <a:t>Next</a:t>
            </a:r>
            <a:r>
              <a:rPr kumimoji="1" lang="en-US" altLang="ja-JP" baseline="0" dirty="0"/>
              <a:t> , I will </a:t>
            </a:r>
            <a:r>
              <a:rPr kumimoji="1" lang="en-US" altLang="ja-JP" dirty="0"/>
              <a:t>talk about Quality direction and KPI</a:t>
            </a:r>
          </a:p>
          <a:p>
            <a:endParaRPr kumimoji="1" lang="en-US" altLang="ja-JP" dirty="0"/>
          </a:p>
          <a:p>
            <a:r>
              <a:rPr kumimoji="1" lang="en-US" altLang="ja-JP" dirty="0"/>
              <a:t>From now, Van san please start </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2</a:t>
            </a:fld>
            <a:endParaRPr lang="en-US" dirty="0"/>
          </a:p>
        </p:txBody>
      </p:sp>
    </p:spTree>
    <p:extLst>
      <p:ext uri="{BB962C8B-B14F-4D97-AF65-F5344CB8AC3E}">
        <p14:creationId xmlns:p14="http://schemas.microsoft.com/office/powerpoint/2010/main" val="157477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2075" y="747713"/>
            <a:ext cx="6621463" cy="3725862"/>
          </a:xfrm>
        </p:spPr>
      </p:sp>
      <p:sp>
        <p:nvSpPr>
          <p:cNvPr id="3" name="ノート プレースホルダー 2"/>
          <p:cNvSpPr>
            <a:spLocks noGrp="1"/>
          </p:cNvSpPr>
          <p:nvPr>
            <p:ph type="body" idx="1"/>
          </p:nvPr>
        </p:nvSpPr>
        <p:spPr/>
        <p:txBody>
          <a:bodyPr/>
          <a:lstStyle/>
          <a:p>
            <a:r>
              <a:rPr kumimoji="1" lang="ja-JP" altLang="en-US" dirty="0"/>
              <a:t>この表は、</a:t>
            </a:r>
            <a:r>
              <a:rPr kumimoji="1" lang="en-US" altLang="ja-JP" dirty="0"/>
              <a:t>2022</a:t>
            </a:r>
            <a:r>
              <a:rPr kumimoji="1" lang="ja-JP" altLang="en-US" dirty="0"/>
              <a:t>年度の品質状況のまとめ</a:t>
            </a:r>
            <a:r>
              <a:rPr kumimoji="1" lang="en-US" altLang="ja-JP" dirty="0"/>
              <a:t>KPI</a:t>
            </a:r>
            <a:r>
              <a:rPr kumimoji="1" lang="ja-JP" altLang="en-US" dirty="0"/>
              <a:t>となります。</a:t>
            </a:r>
            <a:endParaRPr kumimoji="1" lang="en-US" altLang="ja-JP" dirty="0"/>
          </a:p>
          <a:p>
            <a:r>
              <a:rPr kumimoji="1" lang="en-US" altLang="ja-JP" dirty="0"/>
              <a:t>7</a:t>
            </a:r>
            <a:r>
              <a:rPr kumimoji="1" lang="ja-JP" altLang="en-US" dirty="0"/>
              <a:t>項目のうち、</a:t>
            </a:r>
            <a:r>
              <a:rPr kumimoji="1" lang="en-US" altLang="ja-JP" dirty="0"/>
              <a:t>2</a:t>
            </a:r>
            <a:r>
              <a:rPr kumimoji="1" lang="ja-JP" altLang="en-US" dirty="0"/>
              <a:t>項目、マーケットクレームの</a:t>
            </a:r>
            <a:r>
              <a:rPr kumimoji="1" lang="en-US" altLang="ja-JP" dirty="0"/>
              <a:t>e</a:t>
            </a:r>
            <a:r>
              <a:rPr kumimoji="1" lang="ja-JP" altLang="en-US" dirty="0"/>
              <a:t>クオリティー登録件数ゼロ件、及び工程品質につきましては目標値に対し達成できました。</a:t>
            </a:r>
            <a:endParaRPr kumimoji="1" lang="en-US" altLang="ja-JP" dirty="0"/>
          </a:p>
          <a:p>
            <a:r>
              <a:rPr kumimoji="1" lang="ja-JP" altLang="en-US" dirty="0"/>
              <a:t>一方で品質ロス、マーケットクレーム、リワークコスト、出荷検査、及び部品選別費用につきましては目標値を下回りました。</a:t>
            </a:r>
            <a:endParaRPr kumimoji="1" lang="en-US" altLang="ja-JP" dirty="0"/>
          </a:p>
          <a:p>
            <a:r>
              <a:rPr kumimoji="1" lang="ja-JP" altLang="en-US" dirty="0"/>
              <a:t>特に</a:t>
            </a:r>
            <a:r>
              <a:rPr kumimoji="1" lang="en-US" altLang="ja-JP" dirty="0"/>
              <a:t>KABD</a:t>
            </a:r>
            <a:r>
              <a:rPr kumimoji="1" lang="ja-JP" altLang="en-US" dirty="0"/>
              <a:t>の電子レンジにおけるリワークコストがかさみ未達となりました。</a:t>
            </a:r>
            <a:endParaRPr kumimoji="1" lang="en-US" altLang="ja-JP" dirty="0"/>
          </a:p>
          <a:p>
            <a:r>
              <a:rPr kumimoji="1" lang="ja-JP" altLang="en-US" dirty="0"/>
              <a:t>次ページからは、</a:t>
            </a:r>
            <a:r>
              <a:rPr kumimoji="1" lang="en-US" altLang="ja-JP" dirty="0"/>
              <a:t>AD</a:t>
            </a:r>
            <a:r>
              <a:rPr kumimoji="1" lang="ja-JP" altLang="en-US" dirty="0"/>
              <a:t>より各カテゴリーの運営方針を発表頂いた内容を踏まえ、</a:t>
            </a:r>
            <a:r>
              <a:rPr kumimoji="1" lang="en-US" altLang="ja-JP" dirty="0"/>
              <a:t>QC</a:t>
            </a:r>
            <a:r>
              <a:rPr kumimoji="1" lang="ja-JP" altLang="en-US" dirty="0"/>
              <a:t>部門へ落とし込みを行いました。</a:t>
            </a:r>
            <a:endParaRPr kumimoji="1" lang="en-US" altLang="ja-JP" dirty="0"/>
          </a:p>
          <a:p>
            <a:r>
              <a:rPr kumimoji="1" lang="ja-JP" altLang="en-US" dirty="0"/>
              <a:t>それでは</a:t>
            </a:r>
            <a:r>
              <a:rPr kumimoji="1" lang="en-US" altLang="ja-JP" dirty="0"/>
              <a:t>Van</a:t>
            </a:r>
            <a:r>
              <a:rPr kumimoji="1" lang="ja-JP" altLang="en-US" dirty="0"/>
              <a:t>さんお願いします。</a:t>
            </a:r>
            <a:endParaRPr kumimoji="1" lang="en-US" altLang="ja-JP" dirty="0"/>
          </a:p>
          <a:p>
            <a:endParaRPr kumimoji="1" lang="en-US" altLang="ja-JP" dirty="0"/>
          </a:p>
          <a:p>
            <a:r>
              <a:rPr kumimoji="1" lang="en-US" altLang="ja-JP" dirty="0"/>
              <a:t>Xin </a:t>
            </a:r>
            <a:r>
              <a:rPr kumimoji="1" lang="en-US" altLang="ja-JP" dirty="0" err="1"/>
              <a:t>chào</a:t>
            </a:r>
            <a:r>
              <a:rPr kumimoji="1" lang="en-US" altLang="ja-JP" dirty="0"/>
              <a:t> </a:t>
            </a:r>
            <a:r>
              <a:rPr kumimoji="1" lang="en-US" altLang="ja-JP" dirty="0" err="1"/>
              <a:t>các</a:t>
            </a:r>
            <a:r>
              <a:rPr kumimoji="1" lang="en-US" altLang="ja-JP" dirty="0"/>
              <a:t> </a:t>
            </a:r>
            <a:r>
              <a:rPr kumimoji="1" lang="en-US" altLang="ja-JP" dirty="0" err="1"/>
              <a:t>bạn</a:t>
            </a:r>
            <a:r>
              <a:rPr kumimoji="1" lang="en-US" altLang="ja-JP" dirty="0"/>
              <a:t> , </a:t>
            </a:r>
            <a:r>
              <a:rPr kumimoji="1" lang="en-US" altLang="ja-JP" dirty="0" err="1"/>
              <a:t>tôi</a:t>
            </a:r>
            <a:r>
              <a:rPr kumimoji="1" lang="en-US" altLang="ja-JP" dirty="0"/>
              <a:t> </a:t>
            </a:r>
            <a:r>
              <a:rPr kumimoji="1" lang="en-US" altLang="ja-JP" dirty="0" err="1"/>
              <a:t>xin</a:t>
            </a:r>
            <a:r>
              <a:rPr kumimoji="1" lang="en-US" altLang="ja-JP" dirty="0"/>
              <a:t> </a:t>
            </a:r>
            <a:r>
              <a:rPr kumimoji="1" lang="en-US" altLang="ja-JP" dirty="0" err="1"/>
              <a:t>phép</a:t>
            </a:r>
            <a:r>
              <a:rPr kumimoji="1" lang="en-US" altLang="ja-JP" dirty="0"/>
              <a:t> </a:t>
            </a:r>
            <a:r>
              <a:rPr kumimoji="1" lang="en-US" altLang="ja-JP" dirty="0" err="1"/>
              <a:t>được</a:t>
            </a:r>
            <a:r>
              <a:rPr kumimoji="1" lang="en-US" altLang="ja-JP" dirty="0"/>
              <a:t> </a:t>
            </a:r>
            <a:r>
              <a:rPr kumimoji="1" lang="en-US" altLang="ja-JP" dirty="0" err="1"/>
              <a:t>bắt</a:t>
            </a:r>
            <a:r>
              <a:rPr kumimoji="1" lang="en-US" altLang="ja-JP" dirty="0"/>
              <a:t> </a:t>
            </a:r>
            <a:r>
              <a:rPr kumimoji="1" lang="en-US" altLang="ja-JP" dirty="0" err="1"/>
              <a:t>đầu</a:t>
            </a:r>
            <a:r>
              <a:rPr kumimoji="1" lang="en-US" altLang="ja-JP" dirty="0"/>
              <a:t> </a:t>
            </a:r>
            <a:r>
              <a:rPr kumimoji="1" lang="en-US" altLang="ja-JP" dirty="0" err="1"/>
              <a:t>phần</a:t>
            </a:r>
            <a:r>
              <a:rPr kumimoji="1" lang="en-US" altLang="ja-JP" dirty="0"/>
              <a:t> </a:t>
            </a:r>
            <a:r>
              <a:rPr kumimoji="1" lang="en-US" altLang="ja-JP" dirty="0" err="1"/>
              <a:t>trình</a:t>
            </a:r>
            <a:r>
              <a:rPr kumimoji="1" lang="en-US" altLang="ja-JP" dirty="0"/>
              <a:t> </a:t>
            </a:r>
            <a:r>
              <a:rPr kumimoji="1" lang="en-US" altLang="ja-JP" dirty="0" err="1"/>
              <a:t>bày</a:t>
            </a:r>
            <a:r>
              <a:rPr kumimoji="1" lang="en-US" altLang="ja-JP" dirty="0"/>
              <a:t> </a:t>
            </a:r>
            <a:r>
              <a:rPr kumimoji="1" lang="en-US" altLang="ja-JP" dirty="0" err="1"/>
              <a:t>của</a:t>
            </a:r>
            <a:r>
              <a:rPr kumimoji="1" lang="en-US" altLang="ja-JP" dirty="0"/>
              <a:t> </a:t>
            </a:r>
            <a:r>
              <a:rPr kumimoji="1" lang="en-US" altLang="ja-JP" dirty="0" err="1"/>
              <a:t>mình</a:t>
            </a:r>
            <a:endParaRPr kumimoji="1" lang="en-US" altLang="ja-JP" dirty="0"/>
          </a:p>
          <a:p>
            <a:r>
              <a:rPr kumimoji="1" lang="en-US" altLang="ja-JP" dirty="0" err="1"/>
              <a:t>Trên</a:t>
            </a:r>
            <a:r>
              <a:rPr kumimoji="1" lang="en-US" altLang="ja-JP" dirty="0"/>
              <a:t> </a:t>
            </a:r>
            <a:r>
              <a:rPr kumimoji="1" lang="en-US" altLang="ja-JP" dirty="0" err="1"/>
              <a:t>đây</a:t>
            </a:r>
            <a:r>
              <a:rPr kumimoji="1" lang="en-US" altLang="ja-JP" dirty="0"/>
              <a:t> là </a:t>
            </a:r>
            <a:r>
              <a:rPr kumimoji="1" lang="en-US" altLang="ja-JP" dirty="0" err="1"/>
              <a:t>bảng</a:t>
            </a:r>
            <a:r>
              <a:rPr kumimoji="1" lang="en-US" altLang="ja-JP" dirty="0"/>
              <a:t> </a:t>
            </a:r>
            <a:r>
              <a:rPr kumimoji="1" lang="en-US" altLang="ja-JP" dirty="0" err="1"/>
              <a:t>tổng</a:t>
            </a:r>
            <a:r>
              <a:rPr kumimoji="1" lang="en-US" altLang="ja-JP" dirty="0"/>
              <a:t> </a:t>
            </a:r>
            <a:r>
              <a:rPr kumimoji="1" lang="en-US" altLang="ja-JP" dirty="0" err="1"/>
              <a:t>hợp</a:t>
            </a:r>
            <a:r>
              <a:rPr kumimoji="1" lang="en-US" altLang="ja-JP" dirty="0"/>
              <a:t> </a:t>
            </a:r>
            <a:r>
              <a:rPr kumimoji="1" lang="en-US" altLang="ja-JP" dirty="0" err="1"/>
              <a:t>tình</a:t>
            </a:r>
            <a:r>
              <a:rPr kumimoji="1" lang="en-US" altLang="ja-JP" dirty="0"/>
              <a:t> </a:t>
            </a:r>
            <a:r>
              <a:rPr kumimoji="1" lang="en-US" altLang="ja-JP" dirty="0" err="1"/>
              <a:t>hình</a:t>
            </a:r>
            <a:r>
              <a:rPr kumimoji="1" lang="en-US" altLang="ja-JP" dirty="0"/>
              <a:t> </a:t>
            </a:r>
            <a:r>
              <a:rPr kumimoji="1" lang="en-US" altLang="ja-JP" dirty="0" err="1"/>
              <a:t>chất</a:t>
            </a:r>
            <a:r>
              <a:rPr kumimoji="1" lang="en-US" altLang="ja-JP" dirty="0"/>
              <a:t> </a:t>
            </a:r>
            <a:r>
              <a:rPr kumimoji="1" lang="en-US" altLang="ja-JP" dirty="0" err="1"/>
              <a:t>lượng</a:t>
            </a:r>
            <a:r>
              <a:rPr kumimoji="1" lang="en-US" altLang="ja-JP" dirty="0"/>
              <a:t> </a:t>
            </a:r>
            <a:r>
              <a:rPr kumimoji="1" lang="en-US" altLang="ja-JP" dirty="0" err="1"/>
              <a:t>năm</a:t>
            </a:r>
            <a:r>
              <a:rPr kumimoji="1" lang="en-US" altLang="ja-JP" dirty="0"/>
              <a:t> 2022</a:t>
            </a:r>
          </a:p>
          <a:p>
            <a:r>
              <a:rPr kumimoji="1" lang="en-US" altLang="ja-JP" dirty="0" err="1"/>
              <a:t>Nhìn</a:t>
            </a:r>
            <a:r>
              <a:rPr kumimoji="1" lang="en-US" altLang="ja-JP" dirty="0"/>
              <a:t> </a:t>
            </a:r>
            <a:r>
              <a:rPr kumimoji="1" lang="en-US" altLang="ja-JP" dirty="0" err="1"/>
              <a:t>tổng</a:t>
            </a:r>
            <a:r>
              <a:rPr kumimoji="1" lang="en-US" altLang="ja-JP" dirty="0"/>
              <a:t> </a:t>
            </a:r>
            <a:r>
              <a:rPr kumimoji="1" lang="en-US" altLang="ja-JP" dirty="0" err="1"/>
              <a:t>thê</a:t>
            </a:r>
            <a:r>
              <a:rPr kumimoji="1" lang="en-US" altLang="ja-JP" dirty="0"/>
              <a:t>̉, Trong 7 chỉ </a:t>
            </a:r>
            <a:r>
              <a:rPr kumimoji="1" lang="en-US" altLang="ja-JP" dirty="0" err="1"/>
              <a:t>sô</a:t>
            </a:r>
            <a:r>
              <a:rPr kumimoji="1" lang="en-US" altLang="ja-JP" dirty="0"/>
              <a:t>́ KPI </a:t>
            </a:r>
            <a:r>
              <a:rPr kumimoji="1" lang="en-US" altLang="ja-JP" dirty="0" err="1"/>
              <a:t>thi</a:t>
            </a:r>
            <a:r>
              <a:rPr kumimoji="1" lang="en-US" altLang="ja-JP" dirty="0"/>
              <a:t>̀ có 5 chỉ </a:t>
            </a:r>
            <a:r>
              <a:rPr kumimoji="1" lang="en-US" altLang="ja-JP" dirty="0" err="1"/>
              <a:t>sô</a:t>
            </a:r>
            <a:r>
              <a:rPr kumimoji="1" lang="en-US" altLang="ja-JP" dirty="0"/>
              <a:t>́  </a:t>
            </a:r>
            <a:r>
              <a:rPr kumimoji="1" lang="en-US" altLang="ja-JP" dirty="0" err="1"/>
              <a:t>không</a:t>
            </a:r>
            <a:r>
              <a:rPr kumimoji="1" lang="en-US" altLang="ja-JP" dirty="0"/>
              <a:t> </a:t>
            </a:r>
            <a:r>
              <a:rPr kumimoji="1" lang="en-US" altLang="ja-JP" dirty="0" err="1"/>
              <a:t>đạt</a:t>
            </a:r>
            <a:r>
              <a:rPr kumimoji="1" lang="en-US" altLang="ja-JP" dirty="0"/>
              <a:t> </a:t>
            </a:r>
          </a:p>
          <a:p>
            <a:r>
              <a:rPr kumimoji="1" lang="en-US" altLang="ja-JP" dirty="0" err="1"/>
              <a:t>Đo</a:t>
            </a:r>
            <a:r>
              <a:rPr kumimoji="1" lang="en-US" altLang="ja-JP" dirty="0"/>
              <a:t>́ là :</a:t>
            </a:r>
            <a:r>
              <a:rPr kumimoji="1" lang="en-US" altLang="ja-JP" dirty="0" err="1"/>
              <a:t>Lỗi</a:t>
            </a:r>
            <a:r>
              <a:rPr kumimoji="1" lang="en-US" altLang="ja-JP" dirty="0"/>
              <a:t> Thị </a:t>
            </a:r>
            <a:r>
              <a:rPr kumimoji="1" lang="en-US" altLang="ja-JP" dirty="0" err="1"/>
              <a:t>trường</a:t>
            </a:r>
            <a:r>
              <a:rPr kumimoji="1" lang="en-US" altLang="ja-JP" dirty="0"/>
              <a:t>, </a:t>
            </a:r>
            <a:r>
              <a:rPr kumimoji="1" lang="en-US" altLang="ja-JP" dirty="0" err="1"/>
              <a:t>lỗi</a:t>
            </a:r>
            <a:r>
              <a:rPr kumimoji="1" lang="en-US" altLang="ja-JP" dirty="0"/>
              <a:t> OQC </a:t>
            </a:r>
            <a:r>
              <a:rPr kumimoji="1" lang="en-US" altLang="ja-JP" dirty="0" err="1"/>
              <a:t>va</a:t>
            </a:r>
            <a:r>
              <a:rPr kumimoji="1" lang="en-US" altLang="ja-JP" dirty="0"/>
              <a:t>̀ </a:t>
            </a:r>
            <a:r>
              <a:rPr kumimoji="1" lang="en-US" altLang="ja-JP" dirty="0" err="1"/>
              <a:t>tổn</a:t>
            </a:r>
            <a:r>
              <a:rPr kumimoji="1" lang="en-US" altLang="ja-JP" dirty="0"/>
              <a:t> </a:t>
            </a:r>
            <a:r>
              <a:rPr kumimoji="1" lang="en-US" altLang="ja-JP" dirty="0" err="1"/>
              <a:t>thất</a:t>
            </a:r>
            <a:r>
              <a:rPr kumimoji="1" lang="en-US" altLang="ja-JP" dirty="0"/>
              <a:t> </a:t>
            </a:r>
            <a:r>
              <a:rPr kumimoji="1" lang="en-US" altLang="ja-JP" dirty="0" err="1"/>
              <a:t>chất</a:t>
            </a:r>
            <a:r>
              <a:rPr kumimoji="1" lang="en-US" altLang="ja-JP" dirty="0"/>
              <a:t> </a:t>
            </a:r>
            <a:r>
              <a:rPr kumimoji="1" lang="en-US" altLang="ja-JP" dirty="0" err="1"/>
              <a:t>lượn</a:t>
            </a:r>
            <a:r>
              <a:rPr kumimoji="1" lang="en-US" altLang="ja-JP" dirty="0"/>
              <a:t> </a:t>
            </a:r>
            <a:r>
              <a:rPr kumimoji="1" lang="en-US" altLang="ja-JP" dirty="0" err="1"/>
              <a:t>đều</a:t>
            </a:r>
            <a:r>
              <a:rPr kumimoji="1" lang="en-US" altLang="ja-JP" dirty="0"/>
              <a:t> </a:t>
            </a:r>
            <a:r>
              <a:rPr kumimoji="1" lang="en-US" altLang="ja-JP" dirty="0" err="1"/>
              <a:t>không</a:t>
            </a:r>
            <a:r>
              <a:rPr kumimoji="1" lang="en-US" altLang="ja-JP" dirty="0"/>
              <a:t> </a:t>
            </a:r>
            <a:r>
              <a:rPr kumimoji="1" lang="en-US" altLang="ja-JP" dirty="0" err="1"/>
              <a:t>đạt</a:t>
            </a:r>
            <a:r>
              <a:rPr kumimoji="1" lang="en-US" altLang="ja-JP" dirty="0"/>
              <a:t> </a:t>
            </a:r>
          </a:p>
          <a:p>
            <a:r>
              <a:rPr kumimoji="1" lang="en-US" altLang="ja-JP" dirty="0" err="1"/>
              <a:t>Thật</a:t>
            </a:r>
            <a:r>
              <a:rPr kumimoji="1" lang="en-US" altLang="ja-JP" dirty="0"/>
              <a:t> </a:t>
            </a:r>
            <a:r>
              <a:rPr kumimoji="1" lang="en-US" altLang="ja-JP" dirty="0" err="1"/>
              <a:t>sư</a:t>
            </a:r>
            <a:r>
              <a:rPr kumimoji="1" lang="en-US" altLang="ja-JP" dirty="0"/>
              <a:t>̣ </a:t>
            </a:r>
            <a:r>
              <a:rPr kumimoji="1" lang="en-US" altLang="ja-JP" dirty="0" err="1"/>
              <a:t>đáng</a:t>
            </a:r>
            <a:r>
              <a:rPr kumimoji="1" lang="en-US" altLang="ja-JP" dirty="0"/>
              <a:t> </a:t>
            </a:r>
            <a:r>
              <a:rPr kumimoji="1" lang="en-US" altLang="ja-JP" dirty="0" err="1"/>
              <a:t>báo</a:t>
            </a:r>
            <a:r>
              <a:rPr kumimoji="1" lang="en-US" altLang="ja-JP" dirty="0"/>
              <a:t> </a:t>
            </a:r>
            <a:r>
              <a:rPr kumimoji="1" lang="en-US" altLang="ja-JP" dirty="0" err="1"/>
              <a:t>động</a:t>
            </a:r>
            <a:r>
              <a:rPr kumimoji="1" lang="en-US" altLang="ja-JP" dirty="0"/>
              <a:t> </a:t>
            </a:r>
            <a:r>
              <a:rPr kumimoji="1" lang="en-US" altLang="ja-JP" dirty="0" err="1"/>
              <a:t>vê</a:t>
            </a:r>
            <a:r>
              <a:rPr kumimoji="1" lang="en-US" altLang="ja-JP" dirty="0"/>
              <a:t>̀ </a:t>
            </a:r>
            <a:r>
              <a:rPr kumimoji="1" lang="en-US" altLang="ja-JP" dirty="0" err="1"/>
              <a:t>chất</a:t>
            </a:r>
            <a:r>
              <a:rPr kumimoji="1" lang="en-US" altLang="ja-JP" dirty="0"/>
              <a:t> </a:t>
            </a:r>
            <a:r>
              <a:rPr kumimoji="1" lang="en-US" altLang="ja-JP" dirty="0" err="1"/>
              <a:t>lượng</a:t>
            </a:r>
            <a:r>
              <a:rPr kumimoji="1" lang="en-US" altLang="ja-JP" dirty="0"/>
              <a:t> , </a:t>
            </a:r>
            <a:r>
              <a:rPr kumimoji="1" lang="en-US" altLang="ja-JP" dirty="0" err="1"/>
              <a:t>đặc</a:t>
            </a:r>
            <a:r>
              <a:rPr kumimoji="1" lang="en-US" altLang="ja-JP" dirty="0"/>
              <a:t> </a:t>
            </a:r>
            <a:r>
              <a:rPr kumimoji="1" lang="en-US" altLang="ja-JP" dirty="0" err="1"/>
              <a:t>biệt</a:t>
            </a:r>
            <a:r>
              <a:rPr kumimoji="1" lang="en-US" altLang="ja-JP" dirty="0"/>
              <a:t> là </a:t>
            </a:r>
            <a:r>
              <a:rPr kumimoji="1" lang="en-US" altLang="ja-JP" dirty="0" err="1"/>
              <a:t>nha</a:t>
            </a:r>
            <a:r>
              <a:rPr kumimoji="1" lang="en-US" altLang="ja-JP" dirty="0"/>
              <a:t>̀ </a:t>
            </a:r>
            <a:r>
              <a:rPr kumimoji="1" lang="en-US" altLang="ja-JP" dirty="0" err="1"/>
              <a:t>máy</a:t>
            </a:r>
            <a:r>
              <a:rPr kumimoji="1" lang="en-US" altLang="ja-JP" dirty="0"/>
              <a:t> KABD </a:t>
            </a:r>
          </a:p>
          <a:p>
            <a:endParaRPr kumimoji="1" lang="en-US" altLang="ja-JP" dirty="0"/>
          </a:p>
          <a:p>
            <a:pPr marL="0" marR="0" algn="just">
              <a:lnSpc>
                <a:spcPts val="1400"/>
              </a:lnSpc>
              <a:spcBef>
                <a:spcPts val="0"/>
              </a:spcBef>
              <a:spcAft>
                <a:spcPts val="800"/>
              </a:spcAft>
            </a:pPr>
            <a:r>
              <a:rPr lang="vi-VN" sz="1800" dirty="0">
                <a:effectLst/>
                <a:latin typeface="Arial" panose="020B0604020202020204" pitchFamily="34" charset="0"/>
                <a:ea typeface="SimSun" panose="02010600030101010101" pitchFamily="2" charset="-122"/>
                <a:cs typeface="Times New Roman" panose="02020603050405020304" pitchFamily="18" charset="0"/>
              </a:rPr>
              <a:t>Chúng ta cần phải phân tích cụ thể cho các vấn đề </a:t>
            </a:r>
            <a:r>
              <a:rPr lang="en-US" sz="1800" dirty="0" err="1">
                <a:effectLst/>
                <a:latin typeface="Arial" panose="020B0604020202020204" pitchFamily="34" charset="0"/>
                <a:ea typeface="SimSun" panose="02010600030101010101" pitchFamily="2" charset="-122"/>
                <a:cs typeface="Times New Roman" panose="02020603050405020304" pitchFamily="18" charset="0"/>
              </a:rPr>
              <a:t>tồn</a:t>
            </a:r>
            <a:r>
              <a:rPr lang="en-US" sz="1800" dirty="0">
                <a:effectLst/>
                <a:latin typeface="Arial" panose="020B0604020202020204" pitchFamily="34" charset="0"/>
                <a:ea typeface="SimSun" panose="02010600030101010101" pitchFamily="2" charset="-122"/>
                <a:cs typeface="Times New Roman" panose="02020603050405020304" pitchFamily="18" charset="0"/>
              </a:rPr>
              <a:t> </a:t>
            </a:r>
            <a:r>
              <a:rPr lang="en-US" sz="1800" dirty="0" err="1">
                <a:effectLst/>
                <a:latin typeface="Arial" panose="020B0604020202020204" pitchFamily="34" charset="0"/>
                <a:ea typeface="SimSun" panose="02010600030101010101" pitchFamily="2" charset="-122"/>
                <a:cs typeface="Times New Roman" panose="02020603050405020304" pitchFamily="18" charset="0"/>
              </a:rPr>
              <a:t>đọng</a:t>
            </a:r>
            <a:r>
              <a:rPr lang="en-US" sz="1800" dirty="0">
                <a:effectLst/>
                <a:latin typeface="Arial" panose="020B0604020202020204" pitchFamily="34" charset="0"/>
                <a:ea typeface="SimSun" panose="02010600030101010101" pitchFamily="2" charset="-122"/>
                <a:cs typeface="Times New Roman" panose="02020603050405020304" pitchFamily="18" charset="0"/>
              </a:rPr>
              <a:t> </a:t>
            </a:r>
            <a:r>
              <a:rPr lang="en-US" sz="1800" dirty="0" err="1">
                <a:effectLst/>
                <a:latin typeface="Arial" panose="020B0604020202020204" pitchFamily="34" charset="0"/>
                <a:ea typeface="SimSun" panose="02010600030101010101" pitchFamily="2" charset="-122"/>
                <a:cs typeface="Times New Roman" panose="02020603050405020304" pitchFamily="18" charset="0"/>
              </a:rPr>
              <a:t>của</a:t>
            </a:r>
            <a:r>
              <a:rPr lang="en-US" sz="1800" dirty="0">
                <a:effectLst/>
                <a:latin typeface="Arial" panose="020B0604020202020204" pitchFamily="34" charset="0"/>
                <a:ea typeface="SimSun" panose="02010600030101010101" pitchFamily="2" charset="-122"/>
                <a:cs typeface="Times New Roman" panose="02020603050405020304" pitchFamily="18" charset="0"/>
              </a:rPr>
              <a:t> </a:t>
            </a:r>
            <a:r>
              <a:rPr lang="en-US" sz="1800" dirty="0" err="1">
                <a:effectLst/>
                <a:latin typeface="Arial" panose="020B0604020202020204" pitchFamily="34" charset="0"/>
                <a:ea typeface="SimSun" panose="02010600030101010101" pitchFamily="2" charset="-122"/>
                <a:cs typeface="Times New Roman" panose="02020603050405020304" pitchFamily="18" charset="0"/>
              </a:rPr>
              <a:t>từng</a:t>
            </a:r>
            <a:r>
              <a:rPr lang="en-US" sz="1800" dirty="0">
                <a:effectLst/>
                <a:latin typeface="Arial" panose="020B0604020202020204" pitchFamily="34" charset="0"/>
                <a:ea typeface="SimSun" panose="02010600030101010101" pitchFamily="2" charset="-122"/>
                <a:cs typeface="Times New Roman" panose="02020603050405020304" pitchFamily="18" charset="0"/>
              </a:rPr>
              <a:t> </a:t>
            </a:r>
            <a:r>
              <a:rPr lang="en-US" sz="1800" dirty="0" err="1">
                <a:effectLst/>
                <a:latin typeface="Arial" panose="020B0604020202020204" pitchFamily="34" charset="0"/>
                <a:ea typeface="SimSun" panose="02010600030101010101" pitchFamily="2" charset="-122"/>
                <a:cs typeface="Times New Roman" panose="02020603050405020304" pitchFamily="18" charset="0"/>
              </a:rPr>
              <a:t>nha</a:t>
            </a:r>
            <a:r>
              <a:rPr lang="en-US" sz="1800" dirty="0">
                <a:effectLst/>
                <a:latin typeface="Arial" panose="020B0604020202020204" pitchFamily="34" charset="0"/>
                <a:ea typeface="SimSun" panose="02010600030101010101" pitchFamily="2" charset="-122"/>
                <a:cs typeface="Times New Roman" panose="02020603050405020304" pitchFamily="18" charset="0"/>
              </a:rPr>
              <a:t>̀ </a:t>
            </a:r>
            <a:r>
              <a:rPr lang="en-US" sz="1800" dirty="0" err="1">
                <a:effectLst/>
                <a:latin typeface="Arial" panose="020B0604020202020204" pitchFamily="34" charset="0"/>
                <a:ea typeface="SimSun" panose="02010600030101010101" pitchFamily="2" charset="-122"/>
                <a:cs typeface="Times New Roman" panose="02020603050405020304" pitchFamily="18" charset="0"/>
              </a:rPr>
              <a:t>máy</a:t>
            </a:r>
            <a:r>
              <a:rPr lang="en-US" sz="1800" dirty="0">
                <a:effectLst/>
                <a:latin typeface="Arial" panose="020B0604020202020204" pitchFamily="34" charset="0"/>
                <a:ea typeface="SimSun" panose="02010600030101010101" pitchFamily="2" charset="-122"/>
                <a:cs typeface="Times New Roman" panose="02020603050405020304" pitchFamily="18" charset="0"/>
              </a:rPr>
              <a:t> </a:t>
            </a:r>
            <a:r>
              <a:rPr lang="en-US" sz="1800" dirty="0" err="1">
                <a:effectLst/>
                <a:latin typeface="Arial" panose="020B0604020202020204" pitchFamily="34" charset="0"/>
                <a:ea typeface="SimSun" panose="02010600030101010101" pitchFamily="2" charset="-122"/>
                <a:cs typeface="Times New Roman" panose="02020603050405020304" pitchFamily="18" charset="0"/>
              </a:rPr>
              <a:t>đê</a:t>
            </a:r>
            <a:r>
              <a:rPr lang="en-US" sz="1800" dirty="0">
                <a:effectLst/>
                <a:latin typeface="Arial" panose="020B0604020202020204" pitchFamily="34" charset="0"/>
                <a:ea typeface="SimSun" panose="02010600030101010101" pitchFamily="2" charset="-122"/>
                <a:cs typeface="Times New Roman" panose="02020603050405020304" pitchFamily="18" charset="0"/>
              </a:rPr>
              <a:t>̉ </a:t>
            </a:r>
            <a:r>
              <a:rPr lang="en-US" sz="1800" dirty="0" err="1">
                <a:effectLst/>
                <a:latin typeface="Arial" panose="020B0604020202020204" pitchFamily="34" charset="0"/>
                <a:ea typeface="SimSun" panose="02010600030101010101" pitchFamily="2" charset="-122"/>
                <a:cs typeface="Times New Roman" panose="02020603050405020304" pitchFamily="18" charset="0"/>
              </a:rPr>
              <a:t>thực</a:t>
            </a:r>
            <a:r>
              <a:rPr lang="en-US" sz="1800" dirty="0">
                <a:effectLst/>
                <a:latin typeface="Arial" panose="020B0604020202020204" pitchFamily="34" charset="0"/>
                <a:ea typeface="SimSun" panose="02010600030101010101" pitchFamily="2" charset="-122"/>
                <a:cs typeface="Times New Roman" panose="02020603050405020304" pitchFamily="18" charset="0"/>
              </a:rPr>
              <a:t> </a:t>
            </a:r>
            <a:r>
              <a:rPr lang="en-US" sz="1800" dirty="0" err="1">
                <a:effectLst/>
                <a:latin typeface="Arial" panose="020B0604020202020204" pitchFamily="34" charset="0"/>
                <a:ea typeface="SimSun" panose="02010600030101010101" pitchFamily="2" charset="-122"/>
                <a:cs typeface="Times New Roman" panose="02020603050405020304" pitchFamily="18" charset="0"/>
              </a:rPr>
              <a:t>hiện</a:t>
            </a:r>
            <a:r>
              <a:rPr lang="en-US" sz="1800" dirty="0">
                <a:effectLst/>
                <a:latin typeface="Arial" panose="020B0604020202020204" pitchFamily="34" charset="0"/>
                <a:ea typeface="SimSun" panose="02010600030101010101" pitchFamily="2" charset="-122"/>
                <a:cs typeface="Times New Roman" panose="02020603050405020304" pitchFamily="18" charset="0"/>
              </a:rPr>
              <a:t> </a:t>
            </a:r>
            <a:r>
              <a:rPr lang="en-US" sz="1800" dirty="0" err="1">
                <a:effectLst/>
                <a:latin typeface="Arial" panose="020B0604020202020204" pitchFamily="34" charset="0"/>
                <a:ea typeface="SimSun" panose="02010600030101010101" pitchFamily="2" charset="-122"/>
                <a:cs typeface="Times New Roman" panose="02020603050405020304" pitchFamily="18" charset="0"/>
              </a:rPr>
              <a:t>cải</a:t>
            </a:r>
            <a:r>
              <a:rPr lang="en-US" sz="1800" dirty="0">
                <a:effectLst/>
                <a:latin typeface="Arial" panose="020B0604020202020204" pitchFamily="34" charset="0"/>
                <a:ea typeface="SimSun" panose="02010600030101010101" pitchFamily="2" charset="-122"/>
                <a:cs typeface="Times New Roman" panose="02020603050405020304" pitchFamily="18" charset="0"/>
              </a:rPr>
              <a:t> </a:t>
            </a:r>
            <a:r>
              <a:rPr lang="en-US" sz="1800" dirty="0" err="1">
                <a:effectLst/>
                <a:latin typeface="Arial" panose="020B0604020202020204" pitchFamily="34" charset="0"/>
                <a:ea typeface="SimSun" panose="02010600030101010101" pitchFamily="2" charset="-122"/>
                <a:cs typeface="Times New Roman" panose="02020603050405020304" pitchFamily="18" charset="0"/>
              </a:rPr>
              <a:t>tiến</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E46088-57E5-40C1-9BE0-2A022D41B4E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1509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Sau </a:t>
            </a:r>
            <a:r>
              <a:rPr kumimoji="1" lang="en-US" altLang="ja-JP" dirty="0" err="1"/>
              <a:t>đây</a:t>
            </a:r>
            <a:r>
              <a:rPr kumimoji="1" lang="en-US" altLang="ja-JP" dirty="0"/>
              <a:t> </a:t>
            </a:r>
            <a:r>
              <a:rPr kumimoji="1" lang="en-US" altLang="ja-JP" dirty="0" err="1"/>
              <a:t>tôi</a:t>
            </a:r>
            <a:r>
              <a:rPr kumimoji="1" lang="en-US" altLang="ja-JP" dirty="0"/>
              <a:t> </a:t>
            </a:r>
            <a:r>
              <a:rPr kumimoji="1" lang="en-US" altLang="ja-JP" dirty="0" err="1"/>
              <a:t>xin</a:t>
            </a:r>
            <a:r>
              <a:rPr kumimoji="1" lang="en-US" altLang="ja-JP" dirty="0"/>
              <a:t> </a:t>
            </a:r>
            <a:r>
              <a:rPr kumimoji="1" lang="en-US" altLang="ja-JP" dirty="0" err="1"/>
              <a:t>tổng</a:t>
            </a:r>
            <a:r>
              <a:rPr kumimoji="1" lang="en-US" altLang="ja-JP" dirty="0"/>
              <a:t> </a:t>
            </a:r>
            <a:r>
              <a:rPr kumimoji="1" lang="en-US" altLang="ja-JP" dirty="0" err="1"/>
              <a:t>kết</a:t>
            </a:r>
            <a:r>
              <a:rPr kumimoji="1" lang="en-US" altLang="ja-JP" dirty="0"/>
              <a:t> chi </a:t>
            </a:r>
            <a:r>
              <a:rPr kumimoji="1" lang="en-US" altLang="ja-JP" dirty="0" err="1"/>
              <a:t>tiết</a:t>
            </a:r>
            <a:r>
              <a:rPr kumimoji="1" lang="en-US" altLang="ja-JP" dirty="0"/>
              <a:t> </a:t>
            </a:r>
            <a:r>
              <a:rPr kumimoji="1" lang="en-US" altLang="ja-JP" dirty="0" err="1"/>
              <a:t>vê</a:t>
            </a:r>
            <a:r>
              <a:rPr kumimoji="1" lang="en-US" altLang="ja-JP" dirty="0"/>
              <a:t>̀ </a:t>
            </a:r>
            <a:r>
              <a:rPr kumimoji="1" lang="en-US" altLang="ja-JP" dirty="0" err="1"/>
              <a:t>những</a:t>
            </a:r>
            <a:r>
              <a:rPr kumimoji="1" lang="en-US" altLang="ja-JP" dirty="0"/>
              <a:t> </a:t>
            </a:r>
            <a:r>
              <a:rPr kumimoji="1" lang="en-US" altLang="ja-JP" dirty="0" err="1"/>
              <a:t>tồn</a:t>
            </a:r>
            <a:r>
              <a:rPr kumimoji="1" lang="en-US" altLang="ja-JP" dirty="0"/>
              <a:t> </a:t>
            </a:r>
            <a:r>
              <a:rPr kumimoji="1" lang="en-US" altLang="ja-JP" dirty="0" err="1"/>
              <a:t>đọng</a:t>
            </a:r>
            <a:r>
              <a:rPr kumimoji="1" lang="en-US" altLang="ja-JP" dirty="0"/>
              <a:t> </a:t>
            </a:r>
            <a:r>
              <a:rPr kumimoji="1" lang="en-US" altLang="ja-JP" dirty="0" err="1"/>
              <a:t>va</a:t>
            </a:r>
            <a:r>
              <a:rPr kumimoji="1" lang="en-US" altLang="ja-JP" dirty="0"/>
              <a:t>̀ </a:t>
            </a:r>
            <a:r>
              <a:rPr kumimoji="1" lang="en-US" altLang="ja-JP" dirty="0" err="1"/>
              <a:t>nhiệm</a:t>
            </a:r>
            <a:r>
              <a:rPr kumimoji="1" lang="en-US" altLang="ja-JP" dirty="0"/>
              <a:t> vụ </a:t>
            </a:r>
            <a:r>
              <a:rPr kumimoji="1" lang="en-US" altLang="ja-JP" dirty="0" err="1"/>
              <a:t>cần</a:t>
            </a:r>
            <a:r>
              <a:rPr kumimoji="1" lang="en-US" altLang="ja-JP" dirty="0"/>
              <a:t> </a:t>
            </a:r>
            <a:r>
              <a:rPr kumimoji="1" lang="en-US" altLang="ja-JP" dirty="0" err="1"/>
              <a:t>cải</a:t>
            </a:r>
            <a:r>
              <a:rPr kumimoji="1" lang="en-US" altLang="ja-JP" dirty="0"/>
              <a:t> </a:t>
            </a:r>
            <a:r>
              <a:rPr kumimoji="1" lang="en-US" altLang="ja-JP" dirty="0" err="1"/>
              <a:t>tiến</a:t>
            </a:r>
            <a:r>
              <a:rPr kumimoji="1" lang="en-US" altLang="ja-JP" dirty="0"/>
              <a:t> </a:t>
            </a:r>
            <a:r>
              <a:rPr kumimoji="1" lang="en-US" altLang="ja-JP" dirty="0" err="1"/>
              <a:t>của</a:t>
            </a:r>
            <a:r>
              <a:rPr kumimoji="1" lang="en-US" altLang="ja-JP" dirty="0"/>
              <a:t> </a:t>
            </a:r>
            <a:r>
              <a:rPr kumimoji="1" lang="en-US" altLang="ja-JP" dirty="0" err="1"/>
              <a:t>từng</a:t>
            </a:r>
            <a:r>
              <a:rPr kumimoji="1" lang="en-US" altLang="ja-JP" dirty="0"/>
              <a:t> </a:t>
            </a:r>
            <a:r>
              <a:rPr kumimoji="1" lang="en-US" altLang="ja-JP" dirty="0" err="1"/>
              <a:t>nha</a:t>
            </a:r>
            <a:r>
              <a:rPr kumimoji="1" lang="en-US" altLang="ja-JP" dirty="0"/>
              <a:t>̀ </a:t>
            </a:r>
            <a:r>
              <a:rPr kumimoji="1" lang="en-US" altLang="ja-JP" dirty="0" err="1"/>
              <a:t>máy</a:t>
            </a:r>
            <a:r>
              <a:rPr kumimoji="1" lang="en-US" altLang="ja-JP" dirty="0"/>
              <a:t> </a:t>
            </a:r>
          </a:p>
          <a:p>
            <a:r>
              <a:rPr kumimoji="1" lang="en-US" altLang="ja-JP" dirty="0" err="1"/>
              <a:t>Đầu</a:t>
            </a:r>
            <a:r>
              <a:rPr kumimoji="1" lang="en-US" altLang="ja-JP" dirty="0"/>
              <a:t> </a:t>
            </a:r>
            <a:r>
              <a:rPr kumimoji="1" lang="en-US" altLang="ja-JP" dirty="0" err="1"/>
              <a:t>tiên</a:t>
            </a:r>
            <a:r>
              <a:rPr kumimoji="1" lang="en-US" altLang="ja-JP" dirty="0"/>
              <a:t> là </a:t>
            </a:r>
            <a:r>
              <a:rPr kumimoji="1" lang="en-US" altLang="ja-JP" dirty="0" err="1"/>
              <a:t>nha</a:t>
            </a:r>
            <a:r>
              <a:rPr kumimoji="1" lang="en-US" altLang="ja-JP" dirty="0"/>
              <a:t>̀ </a:t>
            </a:r>
            <a:r>
              <a:rPr kumimoji="1" lang="en-US" altLang="ja-JP" dirty="0" err="1"/>
              <a:t>máy</a:t>
            </a:r>
            <a:r>
              <a:rPr kumimoji="1" lang="en-US" altLang="ja-JP" dirty="0"/>
              <a:t>  SCBU </a:t>
            </a:r>
          </a:p>
          <a:p>
            <a:endParaRPr kumimoji="1" lang="en-US" altLang="ja-JP" dirty="0"/>
          </a:p>
          <a:p>
            <a:r>
              <a:rPr kumimoji="1" lang="en-US" altLang="ja-JP" dirty="0" err="1"/>
              <a:t>Năm</a:t>
            </a:r>
            <a:r>
              <a:rPr kumimoji="1" lang="en-US" altLang="ja-JP" dirty="0"/>
              <a:t> 2022 , </a:t>
            </a:r>
            <a:r>
              <a:rPr kumimoji="1" lang="en-US" altLang="ja-JP" dirty="0" err="1"/>
              <a:t>nha</a:t>
            </a:r>
            <a:r>
              <a:rPr kumimoji="1" lang="en-US" altLang="ja-JP" dirty="0"/>
              <a:t>̀ </a:t>
            </a:r>
            <a:r>
              <a:rPr kumimoji="1" lang="en-US" altLang="ja-JP" dirty="0" err="1"/>
              <a:t>máy</a:t>
            </a:r>
            <a:r>
              <a:rPr kumimoji="1" lang="en-US" altLang="ja-JP" dirty="0"/>
              <a:t> SCBU có 2 chỉ </a:t>
            </a:r>
            <a:r>
              <a:rPr kumimoji="1" lang="en-US" altLang="ja-JP" dirty="0" err="1"/>
              <a:t>tiêu</a:t>
            </a:r>
            <a:r>
              <a:rPr kumimoji="1" lang="en-US" altLang="ja-JP" dirty="0"/>
              <a:t> </a:t>
            </a:r>
            <a:r>
              <a:rPr kumimoji="1" lang="en-US" altLang="ja-JP" dirty="0" err="1"/>
              <a:t>không</a:t>
            </a:r>
            <a:r>
              <a:rPr kumimoji="1" lang="en-US" altLang="ja-JP" dirty="0"/>
              <a:t> </a:t>
            </a:r>
            <a:r>
              <a:rPr kumimoji="1" lang="en-US" altLang="ja-JP" dirty="0" err="1"/>
              <a:t>đạt</a:t>
            </a:r>
            <a:r>
              <a:rPr kumimoji="1" lang="en-US" altLang="ja-JP" dirty="0"/>
              <a:t> </a:t>
            </a:r>
          </a:p>
          <a:p>
            <a:r>
              <a:rPr kumimoji="1" lang="en-US" altLang="ja-JP" dirty="0" err="1"/>
              <a:t>Thư</a:t>
            </a:r>
            <a:r>
              <a:rPr kumimoji="1" lang="en-US" altLang="ja-JP" dirty="0"/>
              <a:t>́ </a:t>
            </a:r>
            <a:r>
              <a:rPr kumimoji="1" lang="en-US" altLang="ja-JP" dirty="0" err="1"/>
              <a:t>nhất</a:t>
            </a:r>
            <a:r>
              <a:rPr kumimoji="1" lang="en-US" altLang="ja-JP" dirty="0"/>
              <a:t>    : </a:t>
            </a:r>
            <a:r>
              <a:rPr kumimoji="1" lang="en-US" altLang="ja-JP" dirty="0" err="1"/>
              <a:t>Lỗi</a:t>
            </a:r>
            <a:r>
              <a:rPr kumimoji="1" lang="en-US" altLang="ja-JP" dirty="0"/>
              <a:t> </a:t>
            </a:r>
            <a:r>
              <a:rPr kumimoji="1" lang="en-US" altLang="ja-JP" dirty="0" err="1"/>
              <a:t>thi</a:t>
            </a:r>
            <a:r>
              <a:rPr kumimoji="1" lang="en-US" altLang="ja-JP" dirty="0"/>
              <a:t>̣ </a:t>
            </a:r>
            <a:r>
              <a:rPr kumimoji="1" lang="en-US" altLang="ja-JP" dirty="0" err="1"/>
              <a:t>trường</a:t>
            </a:r>
            <a:r>
              <a:rPr kumimoji="1" lang="en-US" altLang="ja-JP" dirty="0"/>
              <a:t> mà </a:t>
            </a:r>
            <a:r>
              <a:rPr kumimoji="1" lang="en-US" altLang="ja-JP" dirty="0" err="1"/>
              <a:t>nguyên</a:t>
            </a:r>
            <a:r>
              <a:rPr kumimoji="1" lang="en-US" altLang="ja-JP" dirty="0"/>
              <a:t> </a:t>
            </a:r>
            <a:r>
              <a:rPr kumimoji="1" lang="en-US" altLang="ja-JP" dirty="0" err="1"/>
              <a:t>nhân</a:t>
            </a:r>
            <a:r>
              <a:rPr kumimoji="1" lang="en-US" altLang="ja-JP" dirty="0"/>
              <a:t> </a:t>
            </a:r>
            <a:r>
              <a:rPr kumimoji="1" lang="en-US" altLang="ja-JP" dirty="0" err="1"/>
              <a:t>chính</a:t>
            </a:r>
            <a:r>
              <a:rPr kumimoji="1" lang="en-US" altLang="ja-JP" dirty="0"/>
              <a:t> là là do con </a:t>
            </a:r>
            <a:r>
              <a:rPr kumimoji="1" lang="en-US" altLang="ja-JP" dirty="0" err="1"/>
              <a:t>người</a:t>
            </a:r>
            <a:r>
              <a:rPr kumimoji="1" lang="en-US" altLang="ja-JP" dirty="0"/>
              <a:t> </a:t>
            </a:r>
            <a:r>
              <a:rPr kumimoji="1" lang="en-US" altLang="ja-JP" dirty="0" err="1"/>
              <a:t>va</a:t>
            </a:r>
            <a:r>
              <a:rPr kumimoji="1" lang="en-US" altLang="ja-JP" dirty="0"/>
              <a:t>̀ </a:t>
            </a:r>
            <a:r>
              <a:rPr kumimoji="1" lang="en-US" altLang="ja-JP" dirty="0" err="1"/>
              <a:t>phươn</a:t>
            </a:r>
            <a:r>
              <a:rPr kumimoji="1" lang="en-US" altLang="ja-JP" dirty="0"/>
              <a:t> </a:t>
            </a:r>
            <a:r>
              <a:rPr kumimoji="1" lang="en-US" altLang="ja-JP" dirty="0" err="1"/>
              <a:t>pháp</a:t>
            </a:r>
            <a:endParaRPr kumimoji="1" lang="en-US" altLang="ja-JP" dirty="0"/>
          </a:p>
          <a:p>
            <a:r>
              <a:rPr kumimoji="1" lang="en-US" altLang="ja-JP" dirty="0" err="1"/>
              <a:t>Thư</a:t>
            </a:r>
            <a:r>
              <a:rPr kumimoji="1" lang="en-US" altLang="ja-JP" dirty="0"/>
              <a:t>́ </a:t>
            </a:r>
            <a:r>
              <a:rPr kumimoji="1" lang="en-US" altLang="ja-JP" dirty="0" err="1"/>
              <a:t>hai</a:t>
            </a:r>
            <a:r>
              <a:rPr kumimoji="1" lang="en-US" altLang="ja-JP" dirty="0"/>
              <a:t>      : là </a:t>
            </a:r>
            <a:r>
              <a:rPr kumimoji="1" lang="en-US" altLang="ja-JP" dirty="0" err="1"/>
              <a:t>ti</a:t>
            </a:r>
            <a:r>
              <a:rPr kumimoji="1" lang="en-US" altLang="ja-JP" dirty="0"/>
              <a:t>̉ </a:t>
            </a:r>
            <a:r>
              <a:rPr kumimoji="1" lang="en-US" altLang="ja-JP" dirty="0" err="1"/>
              <a:t>lê</a:t>
            </a:r>
            <a:r>
              <a:rPr kumimoji="1" lang="en-US" altLang="ja-JP" dirty="0"/>
              <a:t>̣ </a:t>
            </a:r>
            <a:r>
              <a:rPr kumimoji="1" lang="en-US" altLang="ja-JP" dirty="0" err="1"/>
              <a:t>lỗi</a:t>
            </a:r>
            <a:r>
              <a:rPr kumimoji="1" lang="en-US" altLang="ja-JP" dirty="0"/>
              <a:t> </a:t>
            </a:r>
            <a:r>
              <a:rPr kumimoji="1" lang="en-US" altLang="ja-JP" dirty="0" err="1"/>
              <a:t>công</a:t>
            </a:r>
            <a:r>
              <a:rPr kumimoji="1" lang="en-US" altLang="ja-JP" dirty="0"/>
              <a:t> </a:t>
            </a:r>
            <a:r>
              <a:rPr kumimoji="1" lang="en-US" altLang="ja-JP" dirty="0" err="1"/>
              <a:t>đoạn</a:t>
            </a:r>
            <a:r>
              <a:rPr kumimoji="1" lang="en-US" altLang="ja-JP" dirty="0"/>
              <a:t> NG </a:t>
            </a:r>
            <a:r>
              <a:rPr kumimoji="1" lang="en-US" altLang="ja-JP" dirty="0" err="1"/>
              <a:t>không</a:t>
            </a:r>
            <a:r>
              <a:rPr kumimoji="1" lang="en-US" altLang="ja-JP" dirty="0"/>
              <a:t> </a:t>
            </a:r>
            <a:r>
              <a:rPr kumimoji="1" lang="en-US" altLang="ja-JP" dirty="0" err="1"/>
              <a:t>đạt</a:t>
            </a:r>
            <a:r>
              <a:rPr kumimoji="1" lang="en-US" altLang="ja-JP" dirty="0"/>
              <a:t> </a:t>
            </a:r>
            <a:r>
              <a:rPr kumimoji="1" lang="en-US" altLang="ja-JP" dirty="0" err="1"/>
              <a:t>mục</a:t>
            </a:r>
            <a:r>
              <a:rPr kumimoji="1" lang="en-US" altLang="ja-JP" dirty="0"/>
              <a:t> </a:t>
            </a:r>
            <a:r>
              <a:rPr kumimoji="1" lang="en-US" altLang="ja-JP" dirty="0" err="1"/>
              <a:t>tiêu</a:t>
            </a:r>
            <a:r>
              <a:rPr kumimoji="1" lang="en-US" altLang="ja-JP" dirty="0"/>
              <a:t> do </a:t>
            </a:r>
            <a:r>
              <a:rPr kumimoji="1" lang="en-US" altLang="ja-JP" dirty="0" err="1"/>
              <a:t>linh</a:t>
            </a:r>
            <a:r>
              <a:rPr kumimoji="1" lang="en-US" altLang="ja-JP" dirty="0"/>
              <a:t> </a:t>
            </a:r>
            <a:r>
              <a:rPr kumimoji="1" lang="en-US" altLang="ja-JP" dirty="0" err="1"/>
              <a:t>kiện</a:t>
            </a:r>
            <a:r>
              <a:rPr kumimoji="1" lang="en-US" altLang="ja-JP" dirty="0"/>
              <a:t> </a:t>
            </a:r>
            <a:r>
              <a:rPr kumimoji="1" lang="en-US" altLang="ja-JP" dirty="0" err="1"/>
              <a:t>kiện</a:t>
            </a:r>
            <a:r>
              <a:rPr kumimoji="1" lang="en-US" altLang="ja-JP" dirty="0"/>
              <a:t> </a:t>
            </a:r>
            <a:r>
              <a:rPr kumimoji="1" lang="en-US" altLang="ja-JP" dirty="0" err="1"/>
              <a:t>điện</a:t>
            </a:r>
            <a:r>
              <a:rPr kumimoji="1" lang="en-US" altLang="ja-JP" dirty="0"/>
              <a:t> bị NG </a:t>
            </a:r>
            <a:r>
              <a:rPr kumimoji="1" lang="en-US" altLang="ja-JP" dirty="0" err="1"/>
              <a:t>nhiều</a:t>
            </a:r>
            <a:endParaRPr kumimoji="1" lang="en-US" altLang="ja-JP" dirty="0"/>
          </a:p>
          <a:p>
            <a:endParaRPr kumimoji="1" lang="en-US" altLang="ja-JP" dirty="0"/>
          </a:p>
          <a:p>
            <a:r>
              <a:rPr kumimoji="1" lang="en-US" altLang="ja-JP" dirty="0" err="1"/>
              <a:t>Đê</a:t>
            </a:r>
            <a:r>
              <a:rPr kumimoji="1" lang="en-US" altLang="ja-JP" dirty="0"/>
              <a:t>̉ </a:t>
            </a:r>
            <a:r>
              <a:rPr kumimoji="1" lang="en-US" altLang="ja-JP" dirty="0" err="1"/>
              <a:t>cải</a:t>
            </a:r>
            <a:r>
              <a:rPr kumimoji="1" lang="en-US" altLang="ja-JP" dirty="0"/>
              <a:t> </a:t>
            </a:r>
            <a:r>
              <a:rPr kumimoji="1" lang="en-US" altLang="ja-JP" dirty="0" err="1"/>
              <a:t>tiến</a:t>
            </a:r>
            <a:r>
              <a:rPr kumimoji="1" lang="en-US" altLang="ja-JP" dirty="0"/>
              <a:t> </a:t>
            </a:r>
            <a:r>
              <a:rPr kumimoji="1" lang="en-US" altLang="ja-JP" dirty="0" err="1"/>
              <a:t>những</a:t>
            </a:r>
            <a:r>
              <a:rPr kumimoji="1" lang="en-US" altLang="ja-JP" dirty="0"/>
              <a:t> </a:t>
            </a:r>
            <a:r>
              <a:rPr kumimoji="1" lang="en-US" altLang="ja-JP" dirty="0" err="1"/>
              <a:t>tồn</a:t>
            </a:r>
            <a:r>
              <a:rPr kumimoji="1" lang="en-US" altLang="ja-JP" dirty="0"/>
              <a:t> </a:t>
            </a:r>
            <a:r>
              <a:rPr kumimoji="1" lang="en-US" altLang="ja-JP" dirty="0" err="1"/>
              <a:t>đọng</a:t>
            </a:r>
            <a:r>
              <a:rPr kumimoji="1" lang="en-US" altLang="ja-JP" dirty="0"/>
              <a:t> ở </a:t>
            </a:r>
            <a:r>
              <a:rPr kumimoji="1" lang="en-US" altLang="ja-JP" dirty="0" err="1"/>
              <a:t>trên</a:t>
            </a:r>
            <a:r>
              <a:rPr kumimoji="1" lang="en-US" altLang="ja-JP" dirty="0"/>
              <a:t> , </a:t>
            </a:r>
            <a:r>
              <a:rPr kumimoji="1" lang="en-US" altLang="ja-JP" dirty="0" err="1"/>
              <a:t>chúng</a:t>
            </a:r>
            <a:r>
              <a:rPr kumimoji="1" lang="en-US" altLang="ja-JP" dirty="0"/>
              <a:t> ta </a:t>
            </a:r>
            <a:r>
              <a:rPr kumimoji="1" lang="en-US" altLang="ja-JP" dirty="0" err="1"/>
              <a:t>cần</a:t>
            </a:r>
            <a:r>
              <a:rPr kumimoji="1" lang="en-US" altLang="ja-JP" dirty="0"/>
              <a:t> </a:t>
            </a:r>
            <a:r>
              <a:rPr kumimoji="1" lang="en-US" altLang="ja-JP" dirty="0" err="1"/>
              <a:t>thực</a:t>
            </a:r>
            <a:r>
              <a:rPr kumimoji="1" lang="en-US" altLang="ja-JP" dirty="0"/>
              <a:t> </a:t>
            </a:r>
            <a:r>
              <a:rPr kumimoji="1" lang="en-US" altLang="ja-JP" dirty="0" err="1"/>
              <a:t>hiện</a:t>
            </a:r>
            <a:r>
              <a:rPr kumimoji="1" lang="en-US" altLang="ja-JP" dirty="0"/>
              <a:t> </a:t>
            </a:r>
            <a:r>
              <a:rPr kumimoji="1" lang="en-US" altLang="ja-JP" dirty="0" err="1"/>
              <a:t>các</a:t>
            </a:r>
            <a:r>
              <a:rPr kumimoji="1" lang="en-US" altLang="ja-JP" dirty="0"/>
              <a:t> </a:t>
            </a:r>
            <a:r>
              <a:rPr kumimoji="1" lang="en-US" altLang="ja-JP" dirty="0" err="1"/>
              <a:t>điều</a:t>
            </a:r>
            <a:r>
              <a:rPr kumimoji="1" lang="en-US" altLang="ja-JP" dirty="0"/>
              <a:t> </a:t>
            </a:r>
            <a:r>
              <a:rPr kumimoji="1" lang="en-US" altLang="ja-JP" dirty="0" err="1"/>
              <a:t>sau</a:t>
            </a:r>
            <a:r>
              <a:rPr kumimoji="1" lang="en-US" altLang="ja-JP" dirty="0"/>
              <a:t>:</a:t>
            </a:r>
          </a:p>
          <a:p>
            <a:pPr marL="228600" indent="-228600">
              <a:buAutoNum type="arabicPeriod"/>
            </a:pPr>
            <a:r>
              <a:rPr kumimoji="1" lang="en-US" altLang="ja-JP" dirty="0" err="1"/>
              <a:t>Thiết</a:t>
            </a:r>
            <a:r>
              <a:rPr kumimoji="1" lang="en-US" altLang="ja-JP" dirty="0"/>
              <a:t> </a:t>
            </a:r>
            <a:r>
              <a:rPr kumimoji="1" lang="en-US" altLang="ja-JP" dirty="0" err="1"/>
              <a:t>lập</a:t>
            </a:r>
            <a:r>
              <a:rPr kumimoji="1" lang="en-US" altLang="ja-JP" dirty="0"/>
              <a:t> </a:t>
            </a:r>
            <a:r>
              <a:rPr kumimoji="1" lang="en-US" altLang="ja-JP" dirty="0" err="1"/>
              <a:t>các</a:t>
            </a:r>
            <a:r>
              <a:rPr kumimoji="1" lang="en-US" altLang="ja-JP" dirty="0"/>
              <a:t> </a:t>
            </a:r>
            <a:r>
              <a:rPr kumimoji="1" lang="en-US" altLang="ja-JP" dirty="0" err="1"/>
              <a:t>máy</a:t>
            </a:r>
            <a:r>
              <a:rPr kumimoji="1" lang="en-US" altLang="ja-JP" dirty="0"/>
              <a:t> Saki </a:t>
            </a:r>
            <a:r>
              <a:rPr kumimoji="1" lang="en-US" altLang="ja-JP" dirty="0" err="1"/>
              <a:t>đê</a:t>
            </a:r>
            <a:r>
              <a:rPr kumimoji="1" lang="en-US" altLang="ja-JP" dirty="0"/>
              <a:t>̉ </a:t>
            </a:r>
            <a:r>
              <a:rPr kumimoji="1" lang="en-US" altLang="ja-JP" dirty="0" err="1"/>
              <a:t>kiểm</a:t>
            </a:r>
            <a:r>
              <a:rPr kumimoji="1" lang="en-US" altLang="ja-JP" dirty="0"/>
              <a:t> </a:t>
            </a:r>
            <a:r>
              <a:rPr kumimoji="1" lang="en-US" altLang="ja-JP" dirty="0" err="1"/>
              <a:t>tra</a:t>
            </a:r>
            <a:r>
              <a:rPr kumimoji="1" lang="en-US" altLang="ja-JP" dirty="0"/>
              <a:t> PCB </a:t>
            </a:r>
            <a:r>
              <a:rPr kumimoji="1" lang="en-US" altLang="ja-JP" dirty="0" err="1"/>
              <a:t>sau</a:t>
            </a:r>
            <a:r>
              <a:rPr kumimoji="1" lang="en-US" altLang="ja-JP" dirty="0"/>
              <a:t> </a:t>
            </a:r>
            <a:r>
              <a:rPr kumimoji="1" lang="en-US" altLang="ja-JP" dirty="0" err="1"/>
              <a:t>khi</a:t>
            </a:r>
            <a:r>
              <a:rPr kumimoji="1" lang="en-US" altLang="ja-JP" dirty="0"/>
              <a:t> mounting </a:t>
            </a:r>
          </a:p>
          <a:p>
            <a:pPr marL="228600" indent="-228600">
              <a:buAutoNum type="arabicPeriod"/>
            </a:pPr>
            <a:r>
              <a:rPr kumimoji="1" lang="en-US" altLang="ja-JP" dirty="0" err="1"/>
              <a:t>Xây</a:t>
            </a:r>
            <a:r>
              <a:rPr kumimoji="1" lang="en-US" altLang="ja-JP" dirty="0"/>
              <a:t> </a:t>
            </a:r>
            <a:r>
              <a:rPr kumimoji="1" lang="en-US" altLang="ja-JP" dirty="0" err="1"/>
              <a:t>dựng</a:t>
            </a:r>
            <a:r>
              <a:rPr kumimoji="1" lang="en-US" altLang="ja-JP" dirty="0"/>
              <a:t> </a:t>
            </a:r>
            <a:r>
              <a:rPr kumimoji="1" lang="en-US" altLang="ja-JP" dirty="0" err="1"/>
              <a:t>hê</a:t>
            </a:r>
            <a:r>
              <a:rPr kumimoji="1" lang="en-US" altLang="ja-JP" dirty="0"/>
              <a:t>̣ </a:t>
            </a:r>
            <a:r>
              <a:rPr kumimoji="1" lang="en-US" altLang="ja-JP" dirty="0" err="1"/>
              <a:t>thống</a:t>
            </a:r>
            <a:r>
              <a:rPr kumimoji="1" lang="en-US" altLang="ja-JP" dirty="0"/>
              <a:t> </a:t>
            </a:r>
            <a:r>
              <a:rPr kumimoji="1" lang="en-US" altLang="ja-JP" dirty="0" err="1"/>
              <a:t>đê</a:t>
            </a:r>
            <a:r>
              <a:rPr kumimoji="1" lang="en-US" altLang="ja-JP" dirty="0"/>
              <a:t>̉ </a:t>
            </a:r>
            <a:r>
              <a:rPr kumimoji="1" lang="en-US" altLang="ja-JP" dirty="0" err="1"/>
              <a:t>quản</a:t>
            </a:r>
            <a:r>
              <a:rPr kumimoji="1" lang="en-US" altLang="ja-JP" dirty="0"/>
              <a:t> </a:t>
            </a:r>
            <a:r>
              <a:rPr kumimoji="1" lang="en-US" altLang="ja-JP" dirty="0" err="1"/>
              <a:t>ly</a:t>
            </a:r>
            <a:r>
              <a:rPr kumimoji="1" lang="en-US" altLang="ja-JP" dirty="0"/>
              <a:t>́ </a:t>
            </a:r>
            <a:r>
              <a:rPr kumimoji="1" lang="en-US" altLang="ja-JP" dirty="0" err="1"/>
              <a:t>lỗi</a:t>
            </a:r>
            <a:r>
              <a:rPr kumimoji="1" lang="en-US" altLang="ja-JP" dirty="0"/>
              <a:t> </a:t>
            </a:r>
            <a:r>
              <a:rPr kumimoji="1" lang="en-US" altLang="ja-JP" dirty="0" err="1"/>
              <a:t>khuynh</a:t>
            </a:r>
            <a:r>
              <a:rPr kumimoji="1" lang="en-US" altLang="ja-JP" dirty="0"/>
              <a:t> </a:t>
            </a:r>
            <a:r>
              <a:rPr kumimoji="1" lang="en-US" altLang="ja-JP" dirty="0" err="1"/>
              <a:t>hướng</a:t>
            </a:r>
            <a:r>
              <a:rPr kumimoji="1" lang="en-US" altLang="ja-JP" dirty="0"/>
              <a:t> </a:t>
            </a:r>
            <a:r>
              <a:rPr kumimoji="1" lang="en-US" altLang="ja-JP" dirty="0" err="1"/>
              <a:t>dựa</a:t>
            </a:r>
            <a:r>
              <a:rPr kumimoji="1" lang="en-US" altLang="ja-JP" dirty="0"/>
              <a:t> </a:t>
            </a:r>
            <a:r>
              <a:rPr kumimoji="1" lang="en-US" altLang="ja-JP" dirty="0" err="1"/>
              <a:t>trên</a:t>
            </a:r>
            <a:r>
              <a:rPr kumimoji="1" lang="en-US" altLang="ja-JP" dirty="0"/>
              <a:t> </a:t>
            </a:r>
            <a:r>
              <a:rPr kumimoji="1" lang="en-US" altLang="ja-JP" dirty="0" err="1"/>
              <a:t>dư</a:t>
            </a:r>
            <a:r>
              <a:rPr kumimoji="1" lang="en-US" altLang="ja-JP" dirty="0"/>
              <a:t>̃ </a:t>
            </a:r>
            <a:r>
              <a:rPr kumimoji="1" lang="en-US" altLang="ja-JP" dirty="0" err="1"/>
              <a:t>liệu</a:t>
            </a:r>
            <a:r>
              <a:rPr kumimoji="1" lang="en-US" altLang="ja-JP" dirty="0"/>
              <a:t> </a:t>
            </a:r>
            <a:r>
              <a:rPr kumimoji="1" lang="en-US" altLang="ja-JP" dirty="0" err="1"/>
              <a:t>CpK</a:t>
            </a:r>
            <a:endParaRPr kumimoji="1" lang="en-US" altLang="ja-JP" dirty="0"/>
          </a:p>
          <a:p>
            <a:pPr marL="228600" indent="-228600">
              <a:buAutoNum type="arabicPeriod"/>
            </a:pPr>
            <a:r>
              <a:rPr kumimoji="1" lang="en-US" altLang="ja-JP" dirty="0"/>
              <a:t>Ví dụ </a:t>
            </a:r>
            <a:r>
              <a:rPr kumimoji="1" lang="en-US" altLang="ja-JP" dirty="0" err="1"/>
              <a:t>như</a:t>
            </a:r>
            <a:r>
              <a:rPr kumimoji="1" lang="en-US" altLang="ja-JP" dirty="0"/>
              <a:t> </a:t>
            </a:r>
            <a:r>
              <a:rPr kumimoji="1" lang="en-US" altLang="ja-JP" dirty="0" err="1"/>
              <a:t>hiện</a:t>
            </a:r>
            <a:r>
              <a:rPr kumimoji="1" lang="en-US" altLang="ja-JP" dirty="0"/>
              <a:t> </a:t>
            </a:r>
            <a:r>
              <a:rPr kumimoji="1" lang="en-US" altLang="ja-JP" dirty="0" err="1"/>
              <a:t>tại</a:t>
            </a:r>
            <a:r>
              <a:rPr kumimoji="1" lang="en-US" altLang="ja-JP" dirty="0"/>
              <a:t> </a:t>
            </a:r>
            <a:r>
              <a:rPr kumimoji="1" lang="en-US" altLang="ja-JP" dirty="0" err="1"/>
              <a:t>quy</a:t>
            </a:r>
            <a:r>
              <a:rPr kumimoji="1" lang="en-US" altLang="ja-JP" dirty="0"/>
              <a:t> </a:t>
            </a:r>
            <a:r>
              <a:rPr kumimoji="1" lang="en-US" altLang="ja-JP" dirty="0" err="1"/>
              <a:t>định</a:t>
            </a:r>
            <a:r>
              <a:rPr kumimoji="1" lang="en-US" altLang="ja-JP" dirty="0"/>
              <a:t> là 3 pcs/ </a:t>
            </a:r>
            <a:r>
              <a:rPr kumimoji="1" lang="en-US" altLang="ja-JP" dirty="0" err="1"/>
              <a:t>ngày</a:t>
            </a:r>
            <a:r>
              <a:rPr kumimoji="1" lang="en-US" altLang="ja-JP" dirty="0"/>
              <a:t> sẽ </a:t>
            </a:r>
            <a:r>
              <a:rPr kumimoji="1" lang="en-US" altLang="ja-JP" dirty="0" err="1"/>
              <a:t>thôn</a:t>
            </a:r>
            <a:r>
              <a:rPr kumimoji="1" lang="en-US" altLang="ja-JP" dirty="0"/>
              <a:t> </a:t>
            </a:r>
            <a:r>
              <a:rPr kumimoji="1" lang="en-US" altLang="ja-JP" dirty="0" err="1"/>
              <a:t>báo</a:t>
            </a:r>
            <a:r>
              <a:rPr kumimoji="1" lang="en-US" altLang="ja-JP" dirty="0"/>
              <a:t> </a:t>
            </a:r>
            <a:r>
              <a:rPr kumimoji="1" lang="en-US" altLang="ja-JP" dirty="0" err="1"/>
              <a:t>lỗi</a:t>
            </a:r>
            <a:endParaRPr kumimoji="1" lang="en-US" altLang="ja-JP" dirty="0"/>
          </a:p>
          <a:p>
            <a:pPr marL="228600" indent="-228600">
              <a:buAutoNum type="arabicPeriod"/>
            </a:pPr>
            <a:r>
              <a:rPr kumimoji="1" lang="en-US" altLang="ja-JP" dirty="0" err="1"/>
              <a:t>Nhưng</a:t>
            </a:r>
            <a:r>
              <a:rPr kumimoji="1" lang="en-US" altLang="ja-JP" dirty="0"/>
              <a:t> </a:t>
            </a:r>
            <a:r>
              <a:rPr kumimoji="1" lang="en-US" altLang="ja-JP" dirty="0" err="1"/>
              <a:t>tiên</a:t>
            </a:r>
            <a:r>
              <a:rPr kumimoji="1" lang="en-US" altLang="ja-JP" dirty="0"/>
              <a:t> </a:t>
            </a:r>
            <a:r>
              <a:rPr kumimoji="1" lang="en-US" altLang="ja-JP" dirty="0" err="1"/>
              <a:t>tới</a:t>
            </a:r>
            <a:r>
              <a:rPr kumimoji="1" lang="en-US" altLang="ja-JP" dirty="0"/>
              <a:t> </a:t>
            </a:r>
            <a:r>
              <a:rPr kumimoji="1" lang="en-US" altLang="ja-JP" dirty="0" err="1"/>
              <a:t>với</a:t>
            </a:r>
            <a:r>
              <a:rPr kumimoji="1" lang="en-US" altLang="ja-JP" dirty="0"/>
              <a:t> </a:t>
            </a:r>
            <a:r>
              <a:rPr kumimoji="1" lang="en-US" altLang="ja-JP" dirty="0" err="1"/>
              <a:t>các</a:t>
            </a:r>
            <a:r>
              <a:rPr kumimoji="1" lang="en-US" altLang="ja-JP" dirty="0"/>
              <a:t> </a:t>
            </a:r>
            <a:r>
              <a:rPr kumimoji="1" lang="en-US" altLang="ja-JP" dirty="0" err="1"/>
              <a:t>lỗi</a:t>
            </a:r>
            <a:r>
              <a:rPr kumimoji="1" lang="en-US" altLang="ja-JP" dirty="0"/>
              <a:t> </a:t>
            </a:r>
            <a:r>
              <a:rPr kumimoji="1" lang="en-US" altLang="ja-JP" dirty="0" err="1"/>
              <a:t>đơn</a:t>
            </a:r>
            <a:r>
              <a:rPr kumimoji="1" lang="en-US" altLang="ja-JP" dirty="0"/>
              <a:t> lẻ </a:t>
            </a:r>
            <a:r>
              <a:rPr kumimoji="1" lang="en-US" altLang="ja-JP" dirty="0" err="1"/>
              <a:t>hàng</a:t>
            </a:r>
            <a:r>
              <a:rPr kumimoji="1" lang="en-US" altLang="ja-JP" dirty="0"/>
              <a:t> </a:t>
            </a:r>
            <a:r>
              <a:rPr kumimoji="1" lang="en-US" altLang="ja-JP" dirty="0" err="1"/>
              <a:t>ngày</a:t>
            </a:r>
            <a:r>
              <a:rPr kumimoji="1" lang="en-US" altLang="ja-JP" dirty="0"/>
              <a:t> , </a:t>
            </a:r>
            <a:r>
              <a:rPr kumimoji="1" lang="en-US" altLang="ja-JP" dirty="0" err="1"/>
              <a:t>nhưng</a:t>
            </a:r>
            <a:r>
              <a:rPr kumimoji="1" lang="en-US" altLang="ja-JP" dirty="0"/>
              <a:t> </a:t>
            </a:r>
            <a:r>
              <a:rPr kumimoji="1" lang="en-US" altLang="ja-JP" dirty="0" err="1"/>
              <a:t>phát</a:t>
            </a:r>
            <a:r>
              <a:rPr kumimoji="1" lang="en-US" altLang="ja-JP" dirty="0"/>
              <a:t> </a:t>
            </a:r>
            <a:r>
              <a:rPr kumimoji="1" lang="en-US" altLang="ja-JP" dirty="0" err="1"/>
              <a:t>sinh</a:t>
            </a:r>
            <a:r>
              <a:rPr kumimoji="1" lang="en-US" altLang="ja-JP" dirty="0"/>
              <a:t> </a:t>
            </a:r>
            <a:r>
              <a:rPr kumimoji="1" lang="en-US" altLang="ja-JP" dirty="0" err="1"/>
              <a:t>trong</a:t>
            </a:r>
            <a:r>
              <a:rPr kumimoji="1" lang="en-US" altLang="ja-JP" dirty="0"/>
              <a:t> </a:t>
            </a:r>
            <a:r>
              <a:rPr kumimoji="1" lang="en-US" altLang="ja-JP" dirty="0" err="1"/>
              <a:t>một</a:t>
            </a:r>
            <a:r>
              <a:rPr kumimoji="1" lang="en-US" altLang="ja-JP" dirty="0"/>
              <a:t> </a:t>
            </a:r>
            <a:r>
              <a:rPr kumimoji="1" lang="en-US" altLang="ja-JP" dirty="0" err="1"/>
              <a:t>sô</a:t>
            </a:r>
            <a:r>
              <a:rPr kumimoji="1" lang="en-US" altLang="ja-JP" dirty="0"/>
              <a:t>́ </a:t>
            </a:r>
            <a:r>
              <a:rPr kumimoji="1" lang="en-US" altLang="ja-JP" dirty="0" err="1"/>
              <a:t>ngày</a:t>
            </a:r>
            <a:r>
              <a:rPr kumimoji="1" lang="en-US" altLang="ja-JP" dirty="0"/>
              <a:t> </a:t>
            </a:r>
            <a:r>
              <a:rPr kumimoji="1" lang="en-US" altLang="ja-JP" dirty="0" err="1"/>
              <a:t>liên</a:t>
            </a:r>
            <a:r>
              <a:rPr kumimoji="1" lang="en-US" altLang="ja-JP" dirty="0"/>
              <a:t> </a:t>
            </a:r>
            <a:r>
              <a:rPr kumimoji="1" lang="en-US" altLang="ja-JP" dirty="0" err="1"/>
              <a:t>tiếp</a:t>
            </a:r>
            <a:r>
              <a:rPr kumimoji="1" lang="en-US" altLang="ja-JP" dirty="0"/>
              <a:t> </a:t>
            </a:r>
            <a:r>
              <a:rPr kumimoji="1" lang="en-US" altLang="ja-JP" dirty="0" err="1"/>
              <a:t>thi</a:t>
            </a:r>
            <a:r>
              <a:rPr kumimoji="1" lang="en-US" altLang="ja-JP" dirty="0"/>
              <a:t>̀ </a:t>
            </a:r>
            <a:r>
              <a:rPr kumimoji="1" lang="en-US" altLang="ja-JP" dirty="0" err="1"/>
              <a:t>cũng</a:t>
            </a:r>
            <a:r>
              <a:rPr kumimoji="1" lang="en-US" altLang="ja-JP" dirty="0"/>
              <a:t> </a:t>
            </a:r>
            <a:r>
              <a:rPr kumimoji="1" lang="en-US" altLang="ja-JP" dirty="0" err="1"/>
              <a:t>cần</a:t>
            </a:r>
            <a:r>
              <a:rPr kumimoji="1" lang="en-US" altLang="ja-JP" dirty="0"/>
              <a:t> </a:t>
            </a:r>
            <a:r>
              <a:rPr kumimoji="1" lang="en-US" altLang="ja-JP" dirty="0" err="1"/>
              <a:t>phải</a:t>
            </a:r>
            <a:r>
              <a:rPr kumimoji="1" lang="en-US" altLang="ja-JP" dirty="0"/>
              <a:t> </a:t>
            </a:r>
            <a:r>
              <a:rPr kumimoji="1" lang="en-US" altLang="ja-JP" dirty="0" err="1"/>
              <a:t>phát</a:t>
            </a:r>
            <a:r>
              <a:rPr kumimoji="1" lang="en-US" altLang="ja-JP" dirty="0"/>
              <a:t> </a:t>
            </a:r>
            <a:r>
              <a:rPr kumimoji="1" lang="en-US" altLang="ja-JP" dirty="0" err="1"/>
              <a:t>hiện</a:t>
            </a:r>
            <a:r>
              <a:rPr kumimoji="1" lang="en-US" altLang="ja-JP" dirty="0"/>
              <a:t> </a:t>
            </a:r>
            <a:r>
              <a:rPr kumimoji="1" lang="en-US" altLang="ja-JP" dirty="0" err="1"/>
              <a:t>va</a:t>
            </a:r>
            <a:r>
              <a:rPr kumimoji="1" lang="en-US" altLang="ja-JP" dirty="0"/>
              <a:t>̀ </a:t>
            </a:r>
            <a:r>
              <a:rPr kumimoji="1" lang="en-US" altLang="ja-JP" dirty="0" err="1"/>
              <a:t>cải</a:t>
            </a:r>
            <a:r>
              <a:rPr kumimoji="1" lang="en-US" altLang="ja-JP" dirty="0"/>
              <a:t> </a:t>
            </a:r>
            <a:r>
              <a:rPr kumimoji="1" lang="en-US" altLang="ja-JP" dirty="0" err="1"/>
              <a:t>tiến</a:t>
            </a:r>
            <a:endParaRPr kumimoji="1" lang="en-US" altLang="ja-JP" dirty="0"/>
          </a:p>
          <a:p>
            <a:r>
              <a:rPr kumimoji="1" lang="en-US" altLang="ja-JP" dirty="0"/>
              <a:t>2. 3. </a:t>
            </a:r>
            <a:r>
              <a:rPr kumimoji="1" lang="en-US" altLang="ja-JP" dirty="0" err="1"/>
              <a:t>Cải</a:t>
            </a:r>
            <a:r>
              <a:rPr kumimoji="1" lang="en-US" altLang="ja-JP" dirty="0"/>
              <a:t> </a:t>
            </a:r>
            <a:r>
              <a:rPr kumimoji="1" lang="en-US" altLang="ja-JP" dirty="0" err="1"/>
              <a:t>tiến</a:t>
            </a:r>
            <a:r>
              <a:rPr kumimoji="1" lang="en-US" altLang="ja-JP" dirty="0"/>
              <a:t> </a:t>
            </a:r>
            <a:r>
              <a:rPr kumimoji="1" lang="en-US" altLang="ja-JP" dirty="0" err="1"/>
              <a:t>linh</a:t>
            </a:r>
            <a:r>
              <a:rPr kumimoji="1" lang="en-US" altLang="ja-JP" dirty="0"/>
              <a:t> </a:t>
            </a:r>
            <a:r>
              <a:rPr kumimoji="1" lang="en-US" altLang="ja-JP" dirty="0" err="1"/>
              <a:t>kiện</a:t>
            </a:r>
            <a:r>
              <a:rPr kumimoji="1" lang="en-US" altLang="ja-JP" dirty="0"/>
              <a:t>:  </a:t>
            </a:r>
            <a:r>
              <a:rPr kumimoji="1" lang="en-US" altLang="ja-JP" dirty="0" err="1"/>
              <a:t>Với</a:t>
            </a:r>
            <a:r>
              <a:rPr kumimoji="1" lang="en-US" altLang="ja-JP" dirty="0"/>
              <a:t> </a:t>
            </a:r>
            <a:r>
              <a:rPr kumimoji="1" lang="en-US" altLang="ja-JP" dirty="0" err="1"/>
              <a:t>các</a:t>
            </a:r>
            <a:r>
              <a:rPr kumimoji="1" lang="en-US" altLang="ja-JP" dirty="0"/>
              <a:t> </a:t>
            </a:r>
            <a:r>
              <a:rPr kumimoji="1" lang="en-US" altLang="ja-JP" dirty="0" err="1"/>
              <a:t>linh</a:t>
            </a:r>
            <a:r>
              <a:rPr kumimoji="1" lang="en-US" altLang="ja-JP" dirty="0"/>
              <a:t> </a:t>
            </a:r>
            <a:r>
              <a:rPr kumimoji="1" lang="en-US" altLang="ja-JP" dirty="0" err="1"/>
              <a:t>kiện</a:t>
            </a:r>
            <a:r>
              <a:rPr kumimoji="1" lang="en-US" altLang="ja-JP" dirty="0"/>
              <a:t> </a:t>
            </a:r>
            <a:r>
              <a:rPr kumimoji="1" lang="en-US" altLang="ja-JP" dirty="0" err="1"/>
              <a:t>điện</a:t>
            </a:r>
            <a:r>
              <a:rPr kumimoji="1" lang="en-US" altLang="ja-JP" dirty="0"/>
              <a:t> , </a:t>
            </a:r>
            <a:r>
              <a:rPr kumimoji="1" lang="en-US" altLang="ja-JP" dirty="0" err="1"/>
              <a:t>mặc</a:t>
            </a:r>
            <a:r>
              <a:rPr kumimoji="1" lang="en-US" altLang="ja-JP" dirty="0"/>
              <a:t> dù </a:t>
            </a:r>
            <a:r>
              <a:rPr kumimoji="1" lang="en-US" altLang="ja-JP" dirty="0" err="1"/>
              <a:t>chúng</a:t>
            </a:r>
            <a:r>
              <a:rPr kumimoji="1" lang="en-US" altLang="ja-JP" dirty="0"/>
              <a:t> ta </a:t>
            </a:r>
            <a:r>
              <a:rPr kumimoji="1" lang="en-US" altLang="ja-JP" dirty="0" err="1"/>
              <a:t>không</a:t>
            </a:r>
            <a:r>
              <a:rPr kumimoji="1" lang="en-US" altLang="ja-JP" dirty="0"/>
              <a:t> </a:t>
            </a:r>
            <a:r>
              <a:rPr kumimoji="1" lang="en-US" altLang="ja-JP" dirty="0" err="1"/>
              <a:t>thê</a:t>
            </a:r>
            <a:r>
              <a:rPr kumimoji="1" lang="en-US" altLang="ja-JP" dirty="0"/>
              <a:t>̉ </a:t>
            </a:r>
            <a:r>
              <a:rPr kumimoji="1" lang="en-US" altLang="ja-JP" dirty="0" err="1"/>
              <a:t>đi</a:t>
            </a:r>
            <a:r>
              <a:rPr kumimoji="1" lang="en-US" altLang="ja-JP" dirty="0"/>
              <a:t> </a:t>
            </a:r>
            <a:r>
              <a:rPr kumimoji="1" lang="en-US" altLang="ja-JP" dirty="0" err="1"/>
              <a:t>đến</a:t>
            </a:r>
            <a:r>
              <a:rPr kumimoji="1" lang="en-US" altLang="ja-JP" dirty="0"/>
              <a:t> maker </a:t>
            </a:r>
            <a:r>
              <a:rPr kumimoji="1" lang="en-US" altLang="ja-JP" dirty="0" err="1"/>
              <a:t>nước</a:t>
            </a:r>
            <a:r>
              <a:rPr kumimoji="1" lang="en-US" altLang="ja-JP" dirty="0"/>
              <a:t> </a:t>
            </a:r>
            <a:r>
              <a:rPr kumimoji="1" lang="en-US" altLang="ja-JP" dirty="0" err="1"/>
              <a:t>ngoài</a:t>
            </a:r>
            <a:r>
              <a:rPr kumimoji="1" lang="en-US" altLang="ja-JP" dirty="0"/>
              <a:t> </a:t>
            </a:r>
            <a:r>
              <a:rPr kumimoji="1" lang="en-US" altLang="ja-JP" dirty="0" err="1"/>
              <a:t>đê</a:t>
            </a:r>
            <a:r>
              <a:rPr kumimoji="1" lang="en-US" altLang="ja-JP" dirty="0"/>
              <a:t>̉ </a:t>
            </a:r>
            <a:r>
              <a:rPr kumimoji="1" lang="en-US" altLang="ja-JP" dirty="0" err="1"/>
              <a:t>cải</a:t>
            </a:r>
            <a:r>
              <a:rPr kumimoji="1" lang="en-US" altLang="ja-JP" dirty="0"/>
              <a:t> </a:t>
            </a:r>
            <a:r>
              <a:rPr kumimoji="1" lang="en-US" altLang="ja-JP" dirty="0" err="1"/>
              <a:t>tiến</a:t>
            </a:r>
            <a:endParaRPr kumimoji="1" lang="en-US" altLang="ja-JP" dirty="0"/>
          </a:p>
          <a:p>
            <a:r>
              <a:rPr kumimoji="1" lang="en-US" altLang="ja-JP" dirty="0"/>
              <a:t>     </a:t>
            </a:r>
            <a:r>
              <a:rPr kumimoji="1" lang="en-US" altLang="ja-JP" dirty="0" err="1"/>
              <a:t>Thay</a:t>
            </a:r>
            <a:r>
              <a:rPr kumimoji="1" lang="en-US" altLang="ja-JP" dirty="0"/>
              <a:t> </a:t>
            </a:r>
            <a:r>
              <a:rPr kumimoji="1" lang="en-US" altLang="ja-JP" dirty="0" err="1"/>
              <a:t>vào</a:t>
            </a:r>
            <a:r>
              <a:rPr kumimoji="1" lang="en-US" altLang="ja-JP" dirty="0"/>
              <a:t> </a:t>
            </a:r>
            <a:r>
              <a:rPr kumimoji="1" lang="en-US" altLang="ja-JP" dirty="0" err="1"/>
              <a:t>đo</a:t>
            </a:r>
            <a:r>
              <a:rPr kumimoji="1" lang="en-US" altLang="ja-JP" dirty="0"/>
              <a:t>́ , </a:t>
            </a:r>
            <a:r>
              <a:rPr kumimoji="1" lang="en-US" altLang="ja-JP" dirty="0" err="1"/>
              <a:t>hãy</a:t>
            </a:r>
            <a:r>
              <a:rPr kumimoji="1" lang="en-US" altLang="ja-JP" dirty="0"/>
              <a:t> </a:t>
            </a:r>
            <a:r>
              <a:rPr kumimoji="1" lang="en-US" altLang="ja-JP" dirty="0" err="1"/>
              <a:t>tăng</a:t>
            </a:r>
            <a:r>
              <a:rPr kumimoji="1" lang="en-US" altLang="ja-JP" dirty="0"/>
              <a:t> </a:t>
            </a:r>
            <a:r>
              <a:rPr kumimoji="1" lang="en-US" altLang="ja-JP" dirty="0" err="1"/>
              <a:t>cường</a:t>
            </a:r>
            <a:r>
              <a:rPr kumimoji="1" lang="en-US" altLang="ja-JP" dirty="0"/>
              <a:t>: </a:t>
            </a:r>
            <a:r>
              <a:rPr kumimoji="1" lang="en-US" altLang="ja-JP" dirty="0" err="1"/>
              <a:t>xem</a:t>
            </a:r>
            <a:r>
              <a:rPr kumimoji="1" lang="en-US" altLang="ja-JP" dirty="0"/>
              <a:t> </a:t>
            </a:r>
            <a:r>
              <a:rPr kumimoji="1" lang="en-US" altLang="ja-JP" dirty="0" err="1"/>
              <a:t>xét</a:t>
            </a:r>
            <a:r>
              <a:rPr kumimoji="1" lang="en-US" altLang="ja-JP" dirty="0"/>
              <a:t> </a:t>
            </a:r>
            <a:r>
              <a:rPr kumimoji="1" lang="en-US" altLang="ja-JP" dirty="0" err="1"/>
              <a:t>lại</a:t>
            </a:r>
            <a:r>
              <a:rPr kumimoji="1" lang="en-US" altLang="ja-JP" dirty="0"/>
              <a:t> </a:t>
            </a:r>
            <a:r>
              <a:rPr kumimoji="1" lang="en-US" altLang="ja-JP" dirty="0" err="1"/>
              <a:t>sơ</a:t>
            </a:r>
            <a:r>
              <a:rPr kumimoji="1" lang="en-US" altLang="ja-JP" dirty="0"/>
              <a:t> </a:t>
            </a:r>
            <a:r>
              <a:rPr kumimoji="1" lang="en-US" altLang="ja-JP" dirty="0" err="1"/>
              <a:t>đô</a:t>
            </a:r>
            <a:r>
              <a:rPr kumimoji="1" lang="en-US" altLang="ja-JP" dirty="0"/>
              <a:t>̀ </a:t>
            </a:r>
            <a:r>
              <a:rPr kumimoji="1" lang="en-US" altLang="ja-JP" dirty="0" err="1"/>
              <a:t>công</a:t>
            </a:r>
            <a:r>
              <a:rPr kumimoji="1" lang="en-US" altLang="ja-JP" dirty="0"/>
              <a:t> </a:t>
            </a:r>
            <a:r>
              <a:rPr kumimoji="1" lang="en-US" altLang="ja-JP" dirty="0" err="1"/>
              <a:t>đoạn</a:t>
            </a:r>
            <a:r>
              <a:rPr kumimoji="1" lang="en-US" altLang="ja-JP" dirty="0"/>
              <a:t> </a:t>
            </a:r>
            <a:r>
              <a:rPr kumimoji="1" lang="en-US" altLang="ja-JP" dirty="0" err="1"/>
              <a:t>của</a:t>
            </a:r>
            <a:r>
              <a:rPr kumimoji="1" lang="en-US" altLang="ja-JP" dirty="0"/>
              <a:t> maker </a:t>
            </a:r>
            <a:r>
              <a:rPr kumimoji="1" lang="en-US" altLang="ja-JP" dirty="0" err="1"/>
              <a:t>đê</a:t>
            </a:r>
            <a:r>
              <a:rPr kumimoji="1" lang="en-US" altLang="ja-JP" dirty="0"/>
              <a:t>̉ </a:t>
            </a:r>
            <a:r>
              <a:rPr kumimoji="1" lang="en-US" altLang="ja-JP" dirty="0" err="1"/>
              <a:t>khuyến</a:t>
            </a:r>
            <a:r>
              <a:rPr kumimoji="1" lang="en-US" altLang="ja-JP" dirty="0"/>
              <a:t> </a:t>
            </a:r>
            <a:r>
              <a:rPr kumimoji="1" lang="en-US" altLang="ja-JP" dirty="0" err="1"/>
              <a:t>cáo</a:t>
            </a:r>
            <a:r>
              <a:rPr kumimoji="1" lang="en-US" altLang="ja-JP" dirty="0"/>
              <a:t> </a:t>
            </a:r>
            <a:r>
              <a:rPr kumimoji="1" lang="en-US" altLang="ja-JP" dirty="0" err="1"/>
              <a:t>vê</a:t>
            </a:r>
            <a:r>
              <a:rPr kumimoji="1" lang="en-US" altLang="ja-JP" dirty="0"/>
              <a:t>̀ </a:t>
            </a:r>
            <a:r>
              <a:rPr kumimoji="1" lang="en-US" altLang="ja-JP" dirty="0" err="1"/>
              <a:t>những</a:t>
            </a:r>
            <a:r>
              <a:rPr kumimoji="1" lang="en-US" altLang="ja-JP" dirty="0"/>
              <a:t> </a:t>
            </a:r>
            <a:r>
              <a:rPr kumimoji="1" lang="en-US" altLang="ja-JP" dirty="0" err="1"/>
              <a:t>rủi</a:t>
            </a:r>
            <a:r>
              <a:rPr kumimoji="1" lang="en-US" altLang="ja-JP" dirty="0"/>
              <a:t> </a:t>
            </a:r>
            <a:r>
              <a:rPr kumimoji="1" lang="en-US" altLang="ja-JP" dirty="0" err="1"/>
              <a:t>ro</a:t>
            </a:r>
            <a:r>
              <a:rPr kumimoji="1" lang="en-US" altLang="ja-JP" dirty="0"/>
              <a:t> </a:t>
            </a:r>
          </a:p>
          <a:p>
            <a:r>
              <a:rPr kumimoji="1" lang="en-US" altLang="ja-JP" dirty="0"/>
              <a:t>        </a:t>
            </a:r>
            <a:r>
              <a:rPr kumimoji="1" lang="en-US" altLang="ja-JP" dirty="0" err="1"/>
              <a:t>sau</a:t>
            </a:r>
            <a:r>
              <a:rPr kumimoji="1" lang="en-US" altLang="ja-JP" dirty="0"/>
              <a:t> </a:t>
            </a:r>
            <a:r>
              <a:rPr kumimoji="1" lang="en-US" altLang="ja-JP" dirty="0" err="1"/>
              <a:t>đo</a:t>
            </a:r>
            <a:r>
              <a:rPr kumimoji="1" lang="en-US" altLang="ja-JP" dirty="0"/>
              <a:t>́ </a:t>
            </a:r>
            <a:r>
              <a:rPr kumimoji="1" lang="en-US" altLang="ja-JP" dirty="0" err="1"/>
              <a:t>phản</a:t>
            </a:r>
            <a:r>
              <a:rPr kumimoji="1" lang="en-US" altLang="ja-JP" dirty="0"/>
              <a:t> </a:t>
            </a:r>
            <a:r>
              <a:rPr kumimoji="1" lang="en-US" altLang="ja-JP" dirty="0" err="1"/>
              <a:t>hồi</a:t>
            </a:r>
            <a:r>
              <a:rPr kumimoji="1" lang="en-US" altLang="ja-JP" dirty="0"/>
              <a:t> SCBU </a:t>
            </a:r>
            <a:r>
              <a:rPr kumimoji="1" lang="en-US" altLang="ja-JP" dirty="0" err="1"/>
              <a:t>đê</a:t>
            </a:r>
            <a:r>
              <a:rPr kumimoji="1" lang="en-US" altLang="ja-JP" dirty="0"/>
              <a:t>̉ </a:t>
            </a:r>
            <a:r>
              <a:rPr kumimoji="1" lang="en-US" altLang="ja-JP" dirty="0" err="1"/>
              <a:t>yêu</a:t>
            </a:r>
            <a:r>
              <a:rPr kumimoji="1" lang="en-US" altLang="ja-JP" dirty="0"/>
              <a:t> </a:t>
            </a:r>
            <a:r>
              <a:rPr kumimoji="1" lang="en-US" altLang="ja-JP" dirty="0" err="1"/>
              <a:t>cầu</a:t>
            </a:r>
            <a:r>
              <a:rPr kumimoji="1" lang="en-US" altLang="ja-JP" dirty="0"/>
              <a:t> </a:t>
            </a:r>
            <a:r>
              <a:rPr kumimoji="1" lang="en-US" altLang="ja-JP" dirty="0" err="1"/>
              <a:t>thành</a:t>
            </a:r>
            <a:r>
              <a:rPr kumimoji="1" lang="en-US" altLang="ja-JP" dirty="0"/>
              <a:t> </a:t>
            </a:r>
            <a:r>
              <a:rPr kumimoji="1" lang="en-US" altLang="ja-JP" dirty="0" err="1"/>
              <a:t>viên</a:t>
            </a:r>
            <a:r>
              <a:rPr kumimoji="1" lang="en-US" altLang="ja-JP" dirty="0"/>
              <a:t> IPO sẽ </a:t>
            </a:r>
            <a:r>
              <a:rPr kumimoji="1" lang="en-US" altLang="ja-JP" dirty="0" err="1"/>
              <a:t>đến</a:t>
            </a:r>
            <a:r>
              <a:rPr kumimoji="1" lang="en-US" altLang="ja-JP" dirty="0"/>
              <a:t> </a:t>
            </a:r>
            <a:r>
              <a:rPr kumimoji="1" lang="en-US" altLang="ja-JP" dirty="0" err="1"/>
              <a:t>hiện</a:t>
            </a:r>
            <a:r>
              <a:rPr kumimoji="1" lang="en-US" altLang="ja-JP" dirty="0"/>
              <a:t> </a:t>
            </a:r>
            <a:r>
              <a:rPr kumimoji="1" lang="en-US" altLang="ja-JP" dirty="0" err="1"/>
              <a:t>trường</a:t>
            </a:r>
            <a:r>
              <a:rPr kumimoji="1" lang="en-US" altLang="ja-JP" dirty="0"/>
              <a:t> maker </a:t>
            </a:r>
            <a:r>
              <a:rPr kumimoji="1" lang="en-US" altLang="ja-JP" dirty="0" err="1"/>
              <a:t>kiểm</a:t>
            </a:r>
            <a:r>
              <a:rPr kumimoji="1" lang="en-US" altLang="ja-JP" dirty="0"/>
              <a:t> </a:t>
            </a:r>
            <a:r>
              <a:rPr kumimoji="1" lang="en-US" altLang="ja-JP" dirty="0" err="1"/>
              <a:t>tra</a:t>
            </a:r>
            <a:endParaRPr kumimoji="1" lang="en-US" altLang="ja-JP" dirty="0"/>
          </a:p>
          <a:p>
            <a:r>
              <a:rPr kumimoji="1" lang="en-US" altLang="ja-JP" dirty="0"/>
              <a:t>      </a:t>
            </a:r>
            <a:r>
              <a:rPr kumimoji="1" lang="en-US" altLang="ja-JP" dirty="0" err="1"/>
              <a:t>Dựa</a:t>
            </a:r>
            <a:r>
              <a:rPr kumimoji="1" lang="en-US" altLang="ja-JP" dirty="0"/>
              <a:t> </a:t>
            </a:r>
            <a:r>
              <a:rPr kumimoji="1" lang="en-US" altLang="ja-JP" dirty="0" err="1"/>
              <a:t>trên</a:t>
            </a:r>
            <a:r>
              <a:rPr kumimoji="1" lang="en-US" altLang="ja-JP" dirty="0"/>
              <a:t> </a:t>
            </a:r>
            <a:r>
              <a:rPr kumimoji="1" lang="en-US" altLang="ja-JP" dirty="0" err="1"/>
              <a:t>kết</a:t>
            </a:r>
            <a:r>
              <a:rPr kumimoji="1" lang="en-US" altLang="ja-JP" dirty="0"/>
              <a:t> quả audit </a:t>
            </a:r>
            <a:r>
              <a:rPr kumimoji="1" lang="en-US" altLang="ja-JP" dirty="0" err="1"/>
              <a:t>của</a:t>
            </a:r>
            <a:r>
              <a:rPr kumimoji="1" lang="en-US" altLang="ja-JP" dirty="0"/>
              <a:t> IPO </a:t>
            </a:r>
            <a:r>
              <a:rPr kumimoji="1" lang="en-US" altLang="ja-JP" dirty="0" err="1"/>
              <a:t>va</a:t>
            </a:r>
            <a:r>
              <a:rPr kumimoji="1" lang="en-US" altLang="ja-JP" dirty="0"/>
              <a:t>̀ </a:t>
            </a:r>
            <a:r>
              <a:rPr kumimoji="1" lang="en-US" altLang="ja-JP" dirty="0" err="1"/>
              <a:t>các</a:t>
            </a:r>
            <a:r>
              <a:rPr kumimoji="1" lang="en-US" altLang="ja-JP" dirty="0"/>
              <a:t> chi </a:t>
            </a:r>
            <a:r>
              <a:rPr kumimoji="1" lang="en-US" altLang="ja-JP" dirty="0" err="1"/>
              <a:t>nhánh</a:t>
            </a:r>
            <a:r>
              <a:rPr kumimoji="1" lang="en-US" altLang="ja-JP" dirty="0"/>
              <a:t> </a:t>
            </a:r>
            <a:r>
              <a:rPr kumimoji="1" lang="en-US" altLang="ja-JP" dirty="0" err="1"/>
              <a:t>khác</a:t>
            </a:r>
            <a:r>
              <a:rPr kumimoji="1" lang="en-US" altLang="ja-JP" dirty="0"/>
              <a:t> , </a:t>
            </a:r>
            <a:r>
              <a:rPr kumimoji="1" lang="en-US" altLang="ja-JP" dirty="0" err="1"/>
              <a:t>cần</a:t>
            </a:r>
            <a:r>
              <a:rPr kumimoji="1" lang="en-US" altLang="ja-JP" dirty="0"/>
              <a:t> </a:t>
            </a:r>
            <a:r>
              <a:rPr kumimoji="1" lang="en-US" altLang="ja-JP" dirty="0" err="1"/>
              <a:t>thiết</a:t>
            </a:r>
            <a:r>
              <a:rPr kumimoji="1" lang="en-US" altLang="ja-JP" dirty="0"/>
              <a:t> </a:t>
            </a:r>
            <a:r>
              <a:rPr kumimoji="1" lang="en-US" altLang="ja-JP" dirty="0" err="1"/>
              <a:t>lập</a:t>
            </a:r>
            <a:r>
              <a:rPr kumimoji="1" lang="en-US" altLang="ja-JP" dirty="0"/>
              <a:t> </a:t>
            </a:r>
            <a:r>
              <a:rPr kumimoji="1" lang="en-US" altLang="ja-JP" dirty="0" err="1"/>
              <a:t>họp</a:t>
            </a:r>
            <a:r>
              <a:rPr kumimoji="1" lang="en-US" altLang="ja-JP" dirty="0"/>
              <a:t> </a:t>
            </a:r>
            <a:r>
              <a:rPr kumimoji="1" lang="en-US" altLang="ja-JP" dirty="0" err="1"/>
              <a:t>trực</a:t>
            </a:r>
            <a:r>
              <a:rPr kumimoji="1" lang="en-US" altLang="ja-JP" dirty="0"/>
              <a:t> </a:t>
            </a:r>
            <a:r>
              <a:rPr kumimoji="1" lang="en-US" altLang="ja-JP" dirty="0" err="1"/>
              <a:t>tiếp</a:t>
            </a:r>
            <a:r>
              <a:rPr kumimoji="1" lang="en-US" altLang="ja-JP" dirty="0"/>
              <a:t> 4 </a:t>
            </a:r>
            <a:r>
              <a:rPr kumimoji="1" lang="en-US" altLang="ja-JP" dirty="0" err="1"/>
              <a:t>bên</a:t>
            </a:r>
            <a:r>
              <a:rPr kumimoji="1" lang="en-US" altLang="ja-JP" dirty="0"/>
              <a:t> : </a:t>
            </a:r>
          </a:p>
          <a:p>
            <a:r>
              <a:rPr kumimoji="1" lang="en-US" altLang="ja-JP" dirty="0"/>
              <a:t>        SCBU/ IPO / Maker /PSNV /Other Factory </a:t>
            </a:r>
            <a:r>
              <a:rPr kumimoji="1" lang="en-US" altLang="ja-JP" dirty="0" err="1"/>
              <a:t>đê</a:t>
            </a:r>
            <a:r>
              <a:rPr kumimoji="1" lang="en-US" altLang="ja-JP" dirty="0"/>
              <a:t>̉ follow </a:t>
            </a:r>
            <a:r>
              <a:rPr kumimoji="1" lang="en-US" altLang="ja-JP" dirty="0" err="1"/>
              <a:t>cải</a:t>
            </a:r>
            <a:r>
              <a:rPr kumimoji="1" lang="en-US" altLang="ja-JP" dirty="0"/>
              <a:t> </a:t>
            </a:r>
            <a:r>
              <a:rPr kumimoji="1" lang="en-US" altLang="ja-JP" dirty="0" err="1"/>
              <a:t>tiến</a:t>
            </a:r>
            <a:r>
              <a:rPr kumimoji="1" lang="en-US" altLang="ja-JP" dirty="0"/>
              <a:t> </a:t>
            </a:r>
            <a:r>
              <a:rPr kumimoji="1" lang="en-US" altLang="ja-JP" dirty="0" err="1"/>
              <a:t>tư</a:t>
            </a:r>
            <a:r>
              <a:rPr kumimoji="1" lang="en-US" altLang="ja-JP" dirty="0"/>
              <a:t>̀ maker </a:t>
            </a:r>
          </a:p>
          <a:p>
            <a:endParaRPr kumimoji="1" lang="en-US" altLang="ja-JP" dirty="0"/>
          </a:p>
          <a:p>
            <a:r>
              <a:rPr kumimoji="1" lang="en-US" altLang="ja-JP" dirty="0" err="1"/>
              <a:t>Nhìn</a:t>
            </a:r>
            <a:r>
              <a:rPr kumimoji="1" lang="en-US" altLang="ja-JP" dirty="0"/>
              <a:t> </a:t>
            </a:r>
            <a:r>
              <a:rPr kumimoji="1" lang="en-US" altLang="ja-JP" dirty="0" err="1"/>
              <a:t>biểu</a:t>
            </a:r>
            <a:r>
              <a:rPr kumimoji="1" lang="en-US" altLang="ja-JP" dirty="0"/>
              <a:t> </a:t>
            </a:r>
            <a:r>
              <a:rPr kumimoji="1" lang="en-US" altLang="ja-JP" dirty="0" err="1"/>
              <a:t>đô</a:t>
            </a:r>
            <a:r>
              <a:rPr kumimoji="1" lang="en-US" altLang="ja-JP" dirty="0"/>
              <a:t>̀ </a:t>
            </a:r>
            <a:r>
              <a:rPr kumimoji="1" lang="en-US" altLang="ja-JP" dirty="0" err="1"/>
              <a:t>các</a:t>
            </a:r>
            <a:r>
              <a:rPr kumimoji="1" lang="en-US" altLang="ja-JP" dirty="0"/>
              <a:t> </a:t>
            </a:r>
            <a:r>
              <a:rPr kumimoji="1" lang="en-US" altLang="ja-JP" dirty="0" err="1"/>
              <a:t>bạn</a:t>
            </a:r>
            <a:r>
              <a:rPr kumimoji="1" lang="en-US" altLang="ja-JP" dirty="0"/>
              <a:t> </a:t>
            </a:r>
            <a:r>
              <a:rPr kumimoji="1" lang="en-US" altLang="ja-JP" dirty="0" err="1"/>
              <a:t>cũng</a:t>
            </a:r>
            <a:r>
              <a:rPr kumimoji="1" lang="en-US" altLang="ja-JP" dirty="0"/>
              <a:t> có </a:t>
            </a:r>
            <a:r>
              <a:rPr kumimoji="1" lang="en-US" altLang="ja-JP" dirty="0" err="1"/>
              <a:t>thê</a:t>
            </a:r>
            <a:r>
              <a:rPr kumimoji="1" lang="en-US" altLang="ja-JP" dirty="0"/>
              <a:t>̉ </a:t>
            </a:r>
            <a:r>
              <a:rPr kumimoji="1" lang="en-US" altLang="ja-JP" dirty="0" err="1"/>
              <a:t>thấy</a:t>
            </a:r>
            <a:r>
              <a:rPr kumimoji="1" lang="en-US" altLang="ja-JP" dirty="0"/>
              <a:t> , </a:t>
            </a:r>
            <a:r>
              <a:rPr kumimoji="1" lang="en-US" altLang="ja-JP" dirty="0" err="1"/>
              <a:t>một</a:t>
            </a:r>
            <a:r>
              <a:rPr kumimoji="1" lang="en-US" altLang="ja-JP" dirty="0"/>
              <a:t> </a:t>
            </a:r>
            <a:r>
              <a:rPr kumimoji="1" lang="en-US" altLang="ja-JP" dirty="0" err="1"/>
              <a:t>phần</a:t>
            </a:r>
            <a:r>
              <a:rPr kumimoji="1" lang="en-US" altLang="ja-JP" dirty="0"/>
              <a:t> NG </a:t>
            </a:r>
            <a:r>
              <a:rPr kumimoji="1" lang="en-US" altLang="ja-JP" dirty="0" err="1"/>
              <a:t>linh</a:t>
            </a:r>
            <a:r>
              <a:rPr kumimoji="1" lang="en-US" altLang="ja-JP" dirty="0"/>
              <a:t> </a:t>
            </a:r>
            <a:r>
              <a:rPr kumimoji="1" lang="en-US" altLang="ja-JP" dirty="0" err="1"/>
              <a:t>kiện</a:t>
            </a:r>
            <a:r>
              <a:rPr kumimoji="1" lang="en-US" altLang="ja-JP" dirty="0"/>
              <a:t> là do </a:t>
            </a:r>
            <a:r>
              <a:rPr kumimoji="1" lang="en-US" altLang="ja-JP" dirty="0" err="1"/>
              <a:t>tiêu</a:t>
            </a:r>
            <a:r>
              <a:rPr kumimoji="1" lang="en-US" altLang="ja-JP" dirty="0"/>
              <a:t> </a:t>
            </a:r>
            <a:r>
              <a:rPr kumimoji="1" lang="en-US" altLang="ja-JP" dirty="0" err="1"/>
              <a:t>chuẩn</a:t>
            </a:r>
            <a:r>
              <a:rPr kumimoji="1" lang="en-US" altLang="ja-JP" dirty="0"/>
              <a:t> </a:t>
            </a:r>
            <a:r>
              <a:rPr kumimoji="1" lang="en-US" altLang="ja-JP" dirty="0" err="1"/>
              <a:t>linh</a:t>
            </a:r>
            <a:r>
              <a:rPr kumimoji="1" lang="en-US" altLang="ja-JP" dirty="0"/>
              <a:t> </a:t>
            </a:r>
            <a:r>
              <a:rPr kumimoji="1" lang="en-US" altLang="ja-JP" dirty="0" err="1"/>
              <a:t>kiện</a:t>
            </a:r>
            <a:r>
              <a:rPr kumimoji="1" lang="en-US" altLang="ja-JP" dirty="0"/>
              <a:t> </a:t>
            </a:r>
            <a:r>
              <a:rPr kumimoji="1" lang="en-US" altLang="ja-JP" dirty="0" err="1"/>
              <a:t>khôn</a:t>
            </a:r>
            <a:r>
              <a:rPr kumimoji="1" lang="en-US" altLang="ja-JP" dirty="0"/>
              <a:t> </a:t>
            </a:r>
            <a:r>
              <a:rPr kumimoji="1" lang="en-US" altLang="ja-JP" dirty="0" err="1"/>
              <a:t>matchin</a:t>
            </a:r>
            <a:r>
              <a:rPr kumimoji="1" lang="en-US" altLang="ja-JP" dirty="0"/>
              <a:t> </a:t>
            </a:r>
            <a:r>
              <a:rPr kumimoji="1" lang="en-US" altLang="ja-JP" dirty="0" err="1"/>
              <a:t>với</a:t>
            </a:r>
            <a:r>
              <a:rPr kumimoji="1" lang="en-US" altLang="ja-JP" dirty="0"/>
              <a:t> </a:t>
            </a:r>
            <a:r>
              <a:rPr kumimoji="1" lang="en-US" altLang="ja-JP" dirty="0" err="1"/>
              <a:t>tiêu</a:t>
            </a:r>
            <a:r>
              <a:rPr kumimoji="1" lang="en-US" altLang="ja-JP" dirty="0"/>
              <a:t> </a:t>
            </a:r>
            <a:r>
              <a:rPr kumimoji="1" lang="en-US" altLang="ja-JP" dirty="0" err="1"/>
              <a:t>chuẩn</a:t>
            </a:r>
            <a:r>
              <a:rPr kumimoji="1" lang="en-US" altLang="ja-JP" dirty="0"/>
              <a:t> </a:t>
            </a:r>
            <a:r>
              <a:rPr kumimoji="1" lang="en-US" altLang="ja-JP" dirty="0" err="1"/>
              <a:t>sản</a:t>
            </a:r>
            <a:r>
              <a:rPr kumimoji="1" lang="en-US" altLang="ja-JP" dirty="0"/>
              <a:t> </a:t>
            </a:r>
            <a:r>
              <a:rPr kumimoji="1" lang="en-US" altLang="ja-JP" dirty="0" err="1"/>
              <a:t>phẩm</a:t>
            </a:r>
            <a:r>
              <a:rPr kumimoji="1" lang="en-US" altLang="ja-JP" dirty="0"/>
              <a:t> , </a:t>
            </a:r>
            <a:r>
              <a:rPr kumimoji="1" lang="en-US" altLang="ja-JP" dirty="0" err="1"/>
              <a:t>điểm</a:t>
            </a:r>
            <a:r>
              <a:rPr kumimoji="1" lang="en-US" altLang="ja-JP" dirty="0"/>
              <a:t> </a:t>
            </a:r>
            <a:r>
              <a:rPr kumimoji="1" lang="en-US" altLang="ja-JP" dirty="0" err="1"/>
              <a:t>này</a:t>
            </a:r>
            <a:r>
              <a:rPr kumimoji="1" lang="en-US" altLang="ja-JP" dirty="0"/>
              <a:t> </a:t>
            </a:r>
            <a:r>
              <a:rPr kumimoji="1" lang="en-US" altLang="ja-JP" dirty="0" err="1"/>
              <a:t>năm</a:t>
            </a:r>
            <a:r>
              <a:rPr kumimoji="1" lang="en-US" altLang="ja-JP" dirty="0"/>
              <a:t> </a:t>
            </a:r>
            <a:r>
              <a:rPr kumimoji="1" lang="en-US" altLang="ja-JP" dirty="0" err="1"/>
              <a:t>này</a:t>
            </a:r>
            <a:r>
              <a:rPr kumimoji="1" lang="en-US" altLang="ja-JP" dirty="0"/>
              <a:t> IQC sẽ </a:t>
            </a:r>
            <a:r>
              <a:rPr kumimoji="1" lang="en-US" altLang="ja-JP" dirty="0" err="1"/>
              <a:t>cần</a:t>
            </a:r>
            <a:r>
              <a:rPr kumimoji="1" lang="en-US" altLang="ja-JP" dirty="0"/>
              <a:t> </a:t>
            </a:r>
            <a:r>
              <a:rPr kumimoji="1" lang="en-US" altLang="ja-JP" dirty="0" err="1"/>
              <a:t>thực</a:t>
            </a:r>
            <a:r>
              <a:rPr kumimoji="1" lang="en-US" altLang="ja-JP" dirty="0"/>
              <a:t> </a:t>
            </a:r>
            <a:r>
              <a:rPr kumimoji="1" lang="en-US" altLang="ja-JP" dirty="0" err="1"/>
              <a:t>hiện</a:t>
            </a:r>
            <a:r>
              <a:rPr kumimoji="1" lang="en-US" altLang="ja-JP" dirty="0"/>
              <a:t> review </a:t>
            </a:r>
            <a:r>
              <a:rPr kumimoji="1" lang="en-US" altLang="ja-JP" dirty="0" err="1"/>
              <a:t>ch</a:t>
            </a:r>
            <a:r>
              <a:rPr kumimoji="1" lang="en-US" altLang="ja-JP" dirty="0"/>
              <a:t> </a:t>
            </a: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4</a:t>
            </a:fld>
            <a:endParaRPr lang="en-US" dirty="0"/>
          </a:p>
        </p:txBody>
      </p:sp>
    </p:spTree>
    <p:extLst>
      <p:ext uri="{BB962C8B-B14F-4D97-AF65-F5344CB8AC3E}">
        <p14:creationId xmlns:p14="http://schemas.microsoft.com/office/powerpoint/2010/main" val="3329506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Tiếp</a:t>
            </a:r>
            <a:r>
              <a:rPr kumimoji="1" lang="en-US" altLang="ja-JP" dirty="0"/>
              <a:t> </a:t>
            </a:r>
            <a:r>
              <a:rPr kumimoji="1" lang="en-US" altLang="ja-JP" dirty="0" err="1"/>
              <a:t>đến</a:t>
            </a:r>
            <a:r>
              <a:rPr kumimoji="1" lang="en-US" altLang="ja-JP" dirty="0"/>
              <a:t> là </a:t>
            </a:r>
            <a:r>
              <a:rPr kumimoji="1" lang="en-US" altLang="ja-JP" dirty="0" err="1"/>
              <a:t>thực</a:t>
            </a:r>
            <a:r>
              <a:rPr kumimoji="1" lang="en-US" altLang="ja-JP" dirty="0"/>
              <a:t> </a:t>
            </a:r>
            <a:r>
              <a:rPr kumimoji="1" lang="en-US" altLang="ja-JP" dirty="0" err="1"/>
              <a:t>trang</a:t>
            </a:r>
            <a:r>
              <a:rPr kumimoji="1" lang="en-US" altLang="ja-JP" dirty="0"/>
              <a:t> </a:t>
            </a:r>
            <a:r>
              <a:rPr kumimoji="1" lang="en-US" altLang="ja-JP" dirty="0" err="1"/>
              <a:t>chất</a:t>
            </a:r>
            <a:r>
              <a:rPr kumimoji="1" lang="en-US" altLang="ja-JP" dirty="0"/>
              <a:t> </a:t>
            </a:r>
            <a:r>
              <a:rPr kumimoji="1" lang="en-US" altLang="ja-JP" dirty="0" err="1"/>
              <a:t>lượng</a:t>
            </a:r>
            <a:r>
              <a:rPr kumimoji="1" lang="en-US" altLang="ja-JP" dirty="0"/>
              <a:t> </a:t>
            </a:r>
            <a:r>
              <a:rPr kumimoji="1" lang="en-US" altLang="ja-JP" dirty="0" err="1"/>
              <a:t>của</a:t>
            </a:r>
            <a:r>
              <a:rPr kumimoji="1" lang="en-US" altLang="ja-JP" dirty="0"/>
              <a:t> </a:t>
            </a:r>
            <a:r>
              <a:rPr kumimoji="1" lang="en-US" altLang="ja-JP" dirty="0" err="1"/>
              <a:t>nha</a:t>
            </a:r>
            <a:r>
              <a:rPr kumimoji="1" lang="en-US" altLang="ja-JP" dirty="0"/>
              <a:t>̀ </a:t>
            </a:r>
            <a:r>
              <a:rPr kumimoji="1" lang="en-US" altLang="ja-JP" dirty="0" err="1"/>
              <a:t>máy</a:t>
            </a:r>
            <a:r>
              <a:rPr kumimoji="1" lang="en-US" altLang="ja-JP" dirty="0"/>
              <a:t> MEBD</a:t>
            </a:r>
          </a:p>
          <a:p>
            <a:r>
              <a:rPr kumimoji="1" lang="en-US" altLang="ja-JP" dirty="0" err="1"/>
              <a:t>Năm</a:t>
            </a:r>
            <a:r>
              <a:rPr kumimoji="1" lang="en-US" altLang="ja-JP" dirty="0"/>
              <a:t> 2022 , có 3 chỉ </a:t>
            </a:r>
            <a:r>
              <a:rPr kumimoji="1" lang="en-US" altLang="ja-JP" dirty="0" err="1"/>
              <a:t>sô</a:t>
            </a:r>
            <a:r>
              <a:rPr kumimoji="1" lang="en-US" altLang="ja-JP" dirty="0"/>
              <a:t>́ </a:t>
            </a:r>
            <a:r>
              <a:rPr kumimoji="1" lang="en-US" altLang="ja-JP" dirty="0" err="1"/>
              <a:t>không</a:t>
            </a:r>
            <a:r>
              <a:rPr kumimoji="1" lang="en-US" altLang="ja-JP" dirty="0"/>
              <a:t> </a:t>
            </a:r>
            <a:r>
              <a:rPr kumimoji="1" lang="en-US" altLang="ja-JP" dirty="0" err="1"/>
              <a:t>đạt</a:t>
            </a:r>
            <a:r>
              <a:rPr kumimoji="1" lang="en-US" altLang="ja-JP" dirty="0"/>
              <a:t> </a:t>
            </a:r>
            <a:r>
              <a:rPr kumimoji="1" lang="en-US" altLang="ja-JP" dirty="0" err="1"/>
              <a:t>đo</a:t>
            </a:r>
            <a:r>
              <a:rPr kumimoji="1" lang="en-US" altLang="ja-JP" dirty="0"/>
              <a:t>́ là : </a:t>
            </a:r>
            <a:r>
              <a:rPr kumimoji="1" lang="en-US" altLang="ja-JP" dirty="0" err="1"/>
              <a:t>Lỗi</a:t>
            </a:r>
            <a:r>
              <a:rPr kumimoji="1" lang="en-US" altLang="ja-JP" dirty="0"/>
              <a:t> </a:t>
            </a:r>
            <a:r>
              <a:rPr kumimoji="1" lang="en-US" altLang="ja-JP" dirty="0" err="1"/>
              <a:t>thi</a:t>
            </a:r>
            <a:r>
              <a:rPr kumimoji="1" lang="en-US" altLang="ja-JP" dirty="0"/>
              <a:t>̣ </a:t>
            </a:r>
            <a:r>
              <a:rPr kumimoji="1" lang="en-US" altLang="ja-JP" dirty="0" err="1"/>
              <a:t>trường</a:t>
            </a:r>
            <a:r>
              <a:rPr kumimoji="1" lang="en-US" altLang="ja-JP" dirty="0"/>
              <a:t>, Loss Cost </a:t>
            </a:r>
            <a:r>
              <a:rPr kumimoji="1" lang="en-US" altLang="ja-JP" dirty="0" err="1"/>
              <a:t>va</a:t>
            </a:r>
            <a:r>
              <a:rPr kumimoji="1" lang="en-US" altLang="ja-JP" dirty="0"/>
              <a:t>̀ </a:t>
            </a:r>
            <a:r>
              <a:rPr kumimoji="1" lang="en-US" altLang="ja-JP" dirty="0" err="1"/>
              <a:t>ti</a:t>
            </a:r>
            <a:r>
              <a:rPr kumimoji="1" lang="en-US" altLang="ja-JP" dirty="0"/>
              <a:t>̉ </a:t>
            </a:r>
            <a:r>
              <a:rPr kumimoji="1" lang="en-US" altLang="ja-JP" dirty="0" err="1"/>
              <a:t>lê</a:t>
            </a:r>
            <a:r>
              <a:rPr kumimoji="1" lang="en-US" altLang="ja-JP" dirty="0"/>
              <a:t>̣ </a:t>
            </a:r>
            <a:r>
              <a:rPr kumimoji="1" lang="en-US" altLang="ja-JP" dirty="0" err="1"/>
              <a:t>đạt</a:t>
            </a:r>
            <a:r>
              <a:rPr kumimoji="1" lang="en-US" altLang="ja-JP" dirty="0"/>
              <a:t> </a:t>
            </a:r>
            <a:r>
              <a:rPr kumimoji="1" lang="en-US" altLang="ja-JP" dirty="0" err="1"/>
              <a:t>thẳng</a:t>
            </a:r>
            <a:r>
              <a:rPr kumimoji="1" lang="en-US" altLang="ja-JP" dirty="0"/>
              <a:t> </a:t>
            </a:r>
          </a:p>
          <a:p>
            <a:endParaRPr kumimoji="1" lang="en-US" altLang="ja-JP" dirty="0"/>
          </a:p>
          <a:p>
            <a:r>
              <a:rPr kumimoji="1" lang="en-US" altLang="ja-JP" dirty="0" err="1"/>
              <a:t>Thư</a:t>
            </a:r>
            <a:r>
              <a:rPr kumimoji="1" lang="en-US" altLang="ja-JP" dirty="0"/>
              <a:t>́ </a:t>
            </a:r>
            <a:r>
              <a:rPr kumimoji="1" lang="en-US" altLang="ja-JP" dirty="0" err="1"/>
              <a:t>nhất</a:t>
            </a:r>
            <a:r>
              <a:rPr kumimoji="1" lang="en-US" altLang="ja-JP" dirty="0"/>
              <a:t> : </a:t>
            </a:r>
            <a:r>
              <a:rPr kumimoji="1" lang="en-US" altLang="ja-JP" dirty="0" err="1"/>
              <a:t>Lỗi</a:t>
            </a:r>
            <a:r>
              <a:rPr kumimoji="1" lang="en-US" altLang="ja-JP" dirty="0"/>
              <a:t> </a:t>
            </a:r>
            <a:r>
              <a:rPr kumimoji="1" lang="en-US" altLang="ja-JP" dirty="0" err="1"/>
              <a:t>thi</a:t>
            </a:r>
            <a:r>
              <a:rPr kumimoji="1" lang="en-US" altLang="ja-JP" dirty="0"/>
              <a:t>̣ </a:t>
            </a:r>
            <a:r>
              <a:rPr kumimoji="1" lang="en-US" altLang="ja-JP" dirty="0" err="1"/>
              <a:t>trường</a:t>
            </a:r>
            <a:r>
              <a:rPr kumimoji="1" lang="en-US" altLang="ja-JP" dirty="0"/>
              <a:t> bị </a:t>
            </a:r>
            <a:r>
              <a:rPr kumimoji="1" lang="en-US" altLang="ja-JP" dirty="0" err="1"/>
              <a:t>lọt</a:t>
            </a:r>
            <a:r>
              <a:rPr kumimoji="1" lang="en-US" altLang="ja-JP" dirty="0"/>
              <a:t> là do </a:t>
            </a:r>
            <a:r>
              <a:rPr kumimoji="1" lang="en-US" altLang="ja-JP" dirty="0" err="1"/>
              <a:t>phương</a:t>
            </a:r>
            <a:r>
              <a:rPr kumimoji="1" lang="en-US" altLang="ja-JP" dirty="0"/>
              <a:t> </a:t>
            </a:r>
            <a:r>
              <a:rPr kumimoji="1" lang="en-US" altLang="ja-JP" dirty="0" err="1"/>
              <a:t>pháp</a:t>
            </a:r>
            <a:r>
              <a:rPr kumimoji="1" lang="en-US" altLang="ja-JP" dirty="0"/>
              <a:t> </a:t>
            </a:r>
            <a:r>
              <a:rPr kumimoji="1" lang="en-US" altLang="ja-JP" dirty="0" err="1"/>
              <a:t>kiểm</a:t>
            </a:r>
            <a:r>
              <a:rPr kumimoji="1" lang="en-US" altLang="ja-JP" dirty="0"/>
              <a:t> </a:t>
            </a:r>
            <a:r>
              <a:rPr kumimoji="1" lang="en-US" altLang="ja-JP" dirty="0" err="1"/>
              <a:t>tra</a:t>
            </a:r>
            <a:r>
              <a:rPr kumimoji="1" lang="en-US" altLang="ja-JP" dirty="0"/>
              <a:t> </a:t>
            </a:r>
            <a:r>
              <a:rPr kumimoji="1" lang="en-US" altLang="ja-JP" dirty="0" err="1"/>
              <a:t>trong</a:t>
            </a:r>
            <a:r>
              <a:rPr kumimoji="1" lang="en-US" altLang="ja-JP" dirty="0"/>
              <a:t> </a:t>
            </a:r>
            <a:r>
              <a:rPr kumimoji="1" lang="en-US" altLang="ja-JP" dirty="0" err="1"/>
              <a:t>nha</a:t>
            </a:r>
            <a:r>
              <a:rPr kumimoji="1" lang="en-US" altLang="ja-JP" dirty="0"/>
              <a:t>̀ </a:t>
            </a:r>
            <a:r>
              <a:rPr kumimoji="1" lang="en-US" altLang="ja-JP" dirty="0" err="1"/>
              <a:t>máy</a:t>
            </a:r>
            <a:r>
              <a:rPr kumimoji="1" lang="en-US" altLang="ja-JP" dirty="0"/>
              <a:t> </a:t>
            </a:r>
            <a:r>
              <a:rPr kumimoji="1" lang="en-US" altLang="ja-JP" dirty="0" err="1"/>
              <a:t>chưa</a:t>
            </a:r>
            <a:r>
              <a:rPr kumimoji="1" lang="en-US" altLang="ja-JP" dirty="0"/>
              <a:t> </a:t>
            </a:r>
            <a:r>
              <a:rPr kumimoji="1" lang="en-US" altLang="ja-JP" dirty="0" err="1"/>
              <a:t>tốt</a:t>
            </a:r>
            <a:r>
              <a:rPr kumimoji="1" lang="en-US" altLang="ja-JP" dirty="0"/>
              <a:t> . </a:t>
            </a:r>
            <a:r>
              <a:rPr kumimoji="1" lang="en-US" altLang="ja-JP" dirty="0" err="1"/>
              <a:t>Không</a:t>
            </a:r>
            <a:r>
              <a:rPr kumimoji="1" lang="en-US" altLang="ja-JP" dirty="0"/>
              <a:t> có </a:t>
            </a:r>
            <a:r>
              <a:rPr kumimoji="1" lang="en-US" altLang="ja-JP" dirty="0" err="1"/>
              <a:t>những</a:t>
            </a:r>
            <a:r>
              <a:rPr kumimoji="1" lang="en-US" altLang="ja-JP" dirty="0"/>
              <a:t> </a:t>
            </a:r>
            <a:r>
              <a:rPr kumimoji="1" lang="en-US" altLang="ja-JP" dirty="0" err="1"/>
              <a:t>nội</a:t>
            </a:r>
            <a:r>
              <a:rPr kumimoji="1" lang="en-US" altLang="ja-JP" dirty="0"/>
              <a:t> dung check </a:t>
            </a:r>
            <a:r>
              <a:rPr kumimoji="1" lang="en-US" altLang="ja-JP" dirty="0" err="1"/>
              <a:t>tại</a:t>
            </a:r>
            <a:r>
              <a:rPr kumimoji="1" lang="en-US" altLang="ja-JP" dirty="0"/>
              <a:t> </a:t>
            </a:r>
            <a:r>
              <a:rPr kumimoji="1" lang="en-US" altLang="ja-JP" dirty="0" err="1"/>
              <a:t>điều</a:t>
            </a:r>
            <a:r>
              <a:rPr kumimoji="1" lang="en-US" altLang="ja-JP" dirty="0"/>
              <a:t> </a:t>
            </a:r>
            <a:r>
              <a:rPr kumimoji="1" lang="en-US" altLang="ja-JP" dirty="0" err="1"/>
              <a:t>kiện</a:t>
            </a:r>
            <a:r>
              <a:rPr kumimoji="1" lang="en-US" altLang="ja-JP" dirty="0"/>
              <a:t> </a:t>
            </a:r>
            <a:r>
              <a:rPr kumimoji="1" lang="en-US" altLang="ja-JP" dirty="0" err="1"/>
              <a:t>khách</a:t>
            </a:r>
            <a:r>
              <a:rPr kumimoji="1" lang="en-US" altLang="ja-JP" dirty="0"/>
              <a:t> </a:t>
            </a:r>
            <a:r>
              <a:rPr kumimoji="1" lang="en-US" altLang="ja-JP" dirty="0" err="1"/>
              <a:t>hàng</a:t>
            </a:r>
            <a:r>
              <a:rPr kumimoji="1" lang="en-US" altLang="ja-JP" dirty="0"/>
              <a:t> </a:t>
            </a:r>
            <a:r>
              <a:rPr kumimoji="1" lang="en-US" altLang="ja-JP" dirty="0" err="1"/>
              <a:t>sư</a:t>
            </a:r>
            <a:r>
              <a:rPr kumimoji="1" lang="en-US" altLang="ja-JP" dirty="0"/>
              <a:t>̉ </a:t>
            </a:r>
            <a:r>
              <a:rPr kumimoji="1" lang="en-US" altLang="ja-JP" dirty="0" err="1"/>
              <a:t>dụng</a:t>
            </a:r>
            <a:r>
              <a:rPr kumimoji="1" lang="en-US" altLang="ja-JP" dirty="0"/>
              <a:t> </a:t>
            </a:r>
          </a:p>
          <a:p>
            <a:r>
              <a:rPr kumimoji="1" lang="en-US" altLang="ja-JP" dirty="0" err="1"/>
              <a:t>Thư</a:t>
            </a:r>
            <a:r>
              <a:rPr kumimoji="1" lang="en-US" altLang="ja-JP" dirty="0"/>
              <a:t>́ </a:t>
            </a:r>
            <a:r>
              <a:rPr kumimoji="1" lang="en-US" altLang="ja-JP" dirty="0" err="1"/>
              <a:t>hai</a:t>
            </a:r>
            <a:r>
              <a:rPr kumimoji="1" lang="en-US" altLang="ja-JP" dirty="0"/>
              <a:t> : </a:t>
            </a:r>
            <a:r>
              <a:rPr kumimoji="1" lang="en-US" altLang="ja-JP" dirty="0" err="1"/>
              <a:t>Ti</a:t>
            </a:r>
            <a:r>
              <a:rPr kumimoji="1" lang="en-US" altLang="ja-JP" dirty="0"/>
              <a:t>̉ </a:t>
            </a:r>
            <a:r>
              <a:rPr kumimoji="1" lang="en-US" altLang="ja-JP" dirty="0" err="1"/>
              <a:t>lê</a:t>
            </a:r>
            <a:r>
              <a:rPr kumimoji="1" lang="en-US" altLang="ja-JP" dirty="0"/>
              <a:t>̣ </a:t>
            </a:r>
            <a:r>
              <a:rPr kumimoji="1" lang="en-US" altLang="ja-JP" dirty="0" err="1"/>
              <a:t>đạt</a:t>
            </a:r>
            <a:r>
              <a:rPr kumimoji="1" lang="en-US" altLang="ja-JP" dirty="0"/>
              <a:t> </a:t>
            </a:r>
            <a:r>
              <a:rPr kumimoji="1" lang="en-US" altLang="ja-JP" dirty="0" err="1"/>
              <a:t>thẳn</a:t>
            </a:r>
            <a:r>
              <a:rPr kumimoji="1" lang="en-US" altLang="ja-JP" dirty="0"/>
              <a:t> </a:t>
            </a:r>
            <a:r>
              <a:rPr kumimoji="1" lang="en-US" altLang="ja-JP" dirty="0" err="1"/>
              <a:t>của</a:t>
            </a:r>
            <a:r>
              <a:rPr kumimoji="1" lang="en-US" altLang="ja-JP" dirty="0"/>
              <a:t> </a:t>
            </a:r>
            <a:r>
              <a:rPr kumimoji="1" lang="en-US" altLang="ja-JP" dirty="0" err="1"/>
              <a:t>dây</a:t>
            </a:r>
            <a:r>
              <a:rPr kumimoji="1" lang="en-US" altLang="ja-JP" dirty="0"/>
              <a:t> </a:t>
            </a:r>
            <a:r>
              <a:rPr kumimoji="1" lang="en-US" altLang="ja-JP" dirty="0" err="1"/>
              <a:t>chuyên</a:t>
            </a:r>
            <a:r>
              <a:rPr kumimoji="1" lang="en-US" altLang="ja-JP" dirty="0"/>
              <a:t> </a:t>
            </a:r>
            <a:r>
              <a:rPr kumimoji="1" lang="en-US" altLang="ja-JP" dirty="0" err="1"/>
              <a:t>không</a:t>
            </a:r>
            <a:r>
              <a:rPr kumimoji="1" lang="en-US" altLang="ja-JP" dirty="0"/>
              <a:t> </a:t>
            </a:r>
            <a:r>
              <a:rPr kumimoji="1" lang="en-US" altLang="ja-JP" dirty="0" err="1"/>
              <a:t>đạt</a:t>
            </a:r>
            <a:r>
              <a:rPr kumimoji="1" lang="en-US" altLang="ja-JP" dirty="0"/>
              <a:t> , </a:t>
            </a:r>
            <a:r>
              <a:rPr kumimoji="1" lang="en-US" altLang="ja-JP" dirty="0" err="1"/>
              <a:t>nguyên</a:t>
            </a:r>
            <a:r>
              <a:rPr kumimoji="1" lang="en-US" altLang="ja-JP" dirty="0"/>
              <a:t> có </a:t>
            </a:r>
            <a:r>
              <a:rPr kumimoji="1" lang="en-US" altLang="ja-JP" dirty="0" err="1"/>
              <a:t>tới</a:t>
            </a:r>
            <a:r>
              <a:rPr kumimoji="1" lang="en-US" altLang="ja-JP" dirty="0"/>
              <a:t> 26% </a:t>
            </a:r>
            <a:r>
              <a:rPr kumimoji="1" lang="en-US" altLang="ja-JP" dirty="0" err="1"/>
              <a:t>liên</a:t>
            </a:r>
            <a:r>
              <a:rPr kumimoji="1" lang="en-US" altLang="ja-JP" dirty="0"/>
              <a:t> </a:t>
            </a:r>
            <a:r>
              <a:rPr kumimoji="1" lang="en-US" altLang="ja-JP" dirty="0" err="1"/>
              <a:t>quan</a:t>
            </a:r>
            <a:r>
              <a:rPr kumimoji="1" lang="en-US" altLang="ja-JP" dirty="0"/>
              <a:t> </a:t>
            </a:r>
            <a:r>
              <a:rPr kumimoji="1" lang="en-US" altLang="ja-JP" dirty="0" err="1"/>
              <a:t>đến</a:t>
            </a:r>
            <a:r>
              <a:rPr kumimoji="1" lang="en-US" altLang="ja-JP" dirty="0"/>
              <a:t> recheck, readjustment</a:t>
            </a:r>
          </a:p>
          <a:p>
            <a:r>
              <a:rPr kumimoji="1" lang="en-US" altLang="ja-JP" dirty="0" err="1"/>
              <a:t>Thư</a:t>
            </a:r>
            <a:r>
              <a:rPr kumimoji="1" lang="en-US" altLang="ja-JP" dirty="0"/>
              <a:t>́ 3: Chi phí </a:t>
            </a:r>
            <a:r>
              <a:rPr kumimoji="1" lang="en-US" altLang="ja-JP" dirty="0" err="1"/>
              <a:t>hủy</a:t>
            </a:r>
            <a:r>
              <a:rPr kumimoji="1" lang="en-US" altLang="ja-JP" dirty="0"/>
              <a:t> </a:t>
            </a:r>
            <a:r>
              <a:rPr kumimoji="1" lang="en-US" altLang="ja-JP" dirty="0" err="1"/>
              <a:t>hàng</a:t>
            </a:r>
            <a:r>
              <a:rPr kumimoji="1" lang="en-US" altLang="ja-JP" dirty="0"/>
              <a:t> </a:t>
            </a:r>
            <a:r>
              <a:rPr kumimoji="1" lang="en-US" altLang="ja-JP" dirty="0" err="1"/>
              <a:t>không</a:t>
            </a:r>
            <a:r>
              <a:rPr kumimoji="1" lang="en-US" altLang="ja-JP" dirty="0"/>
              <a:t> </a:t>
            </a:r>
            <a:r>
              <a:rPr kumimoji="1" lang="en-US" altLang="ja-JP" dirty="0" err="1"/>
              <a:t>đạt</a:t>
            </a:r>
            <a:r>
              <a:rPr kumimoji="1" lang="en-US" altLang="ja-JP" dirty="0"/>
              <a:t> , </a:t>
            </a:r>
            <a:r>
              <a:rPr kumimoji="1" lang="en-US" altLang="ja-JP" dirty="0" err="1"/>
              <a:t>nguyên</a:t>
            </a:r>
            <a:r>
              <a:rPr kumimoji="1" lang="en-US" altLang="ja-JP" dirty="0"/>
              <a:t> nhận là </a:t>
            </a:r>
            <a:r>
              <a:rPr kumimoji="1" lang="en-US" altLang="ja-JP" dirty="0" err="1"/>
              <a:t>bản</a:t>
            </a:r>
            <a:r>
              <a:rPr kumimoji="1" lang="en-US" altLang="ja-JP" dirty="0"/>
              <a:t> </a:t>
            </a:r>
            <a:r>
              <a:rPr kumimoji="1" lang="en-US" altLang="ja-JP" dirty="0" err="1"/>
              <a:t>hủy</a:t>
            </a:r>
            <a:r>
              <a:rPr kumimoji="1" lang="en-US" altLang="ja-JP" dirty="0"/>
              <a:t> </a:t>
            </a:r>
            <a:r>
              <a:rPr kumimoji="1" lang="en-US" altLang="ja-JP" dirty="0" err="1"/>
              <a:t>một</a:t>
            </a:r>
            <a:r>
              <a:rPr kumimoji="1" lang="en-US" altLang="ja-JP" dirty="0"/>
              <a:t> </a:t>
            </a:r>
            <a:r>
              <a:rPr kumimoji="1" lang="en-US" altLang="ja-JP" dirty="0" err="1"/>
              <a:t>lượng</a:t>
            </a:r>
            <a:r>
              <a:rPr kumimoji="1" lang="en-US" altLang="ja-JP" dirty="0"/>
              <a:t> </a:t>
            </a:r>
            <a:r>
              <a:rPr kumimoji="1" lang="en-US" altLang="ja-JP" dirty="0" err="1"/>
              <a:t>lơn</a:t>
            </a:r>
            <a:r>
              <a:rPr kumimoji="1" lang="en-US" altLang="ja-JP" dirty="0"/>
              <a:t> </a:t>
            </a:r>
            <a:r>
              <a:rPr kumimoji="1" lang="en-US" altLang="ja-JP" dirty="0" err="1"/>
              <a:t>bản</a:t>
            </a:r>
            <a:r>
              <a:rPr kumimoji="1" lang="en-US" altLang="ja-JP" dirty="0"/>
              <a:t> </a:t>
            </a:r>
            <a:r>
              <a:rPr kumimoji="1" lang="en-US" altLang="ja-JP" dirty="0" err="1"/>
              <a:t>mạch</a:t>
            </a:r>
            <a:r>
              <a:rPr kumimoji="1" lang="en-US" altLang="ja-JP" dirty="0"/>
              <a:t> do </a:t>
            </a:r>
            <a:r>
              <a:rPr kumimoji="1" lang="en-US" altLang="ja-JP" dirty="0" err="1"/>
              <a:t>vơ</a:t>
            </a:r>
            <a:r>
              <a:rPr kumimoji="1" lang="en-US" altLang="ja-JP" dirty="0"/>
              <a:t>̃ </a:t>
            </a:r>
            <a:r>
              <a:rPr kumimoji="1" lang="en-US" altLang="ja-JP" dirty="0" err="1"/>
              <a:t>linh</a:t>
            </a:r>
            <a:r>
              <a:rPr kumimoji="1" lang="en-US" altLang="ja-JP" dirty="0"/>
              <a:t> </a:t>
            </a:r>
            <a:r>
              <a:rPr kumimoji="1" lang="en-US" altLang="ja-JP" dirty="0" err="1"/>
              <a:t>kiện</a:t>
            </a:r>
            <a:r>
              <a:rPr kumimoji="1" lang="en-US" altLang="ja-JP" dirty="0"/>
              <a:t> , mà </a:t>
            </a:r>
            <a:r>
              <a:rPr kumimoji="1" lang="en-US" altLang="ja-JP" dirty="0" err="1"/>
              <a:t>nguyên</a:t>
            </a:r>
            <a:r>
              <a:rPr kumimoji="1" lang="en-US" altLang="ja-JP" dirty="0"/>
              <a:t> nhận là do </a:t>
            </a:r>
            <a:r>
              <a:rPr kumimoji="1" lang="en-US" altLang="ja-JP" dirty="0" err="1"/>
              <a:t>không</a:t>
            </a:r>
            <a:r>
              <a:rPr kumimoji="1" lang="en-US" altLang="ja-JP" dirty="0"/>
              <a:t> </a:t>
            </a:r>
            <a:r>
              <a:rPr kumimoji="1" lang="en-US" altLang="ja-JP" dirty="0" err="1"/>
              <a:t>đánh</a:t>
            </a:r>
            <a:r>
              <a:rPr kumimoji="1" lang="en-US" altLang="ja-JP" dirty="0"/>
              <a:t> </a:t>
            </a:r>
            <a:r>
              <a:rPr kumimoji="1" lang="en-US" altLang="ja-JP" dirty="0" err="1"/>
              <a:t>gia</a:t>
            </a:r>
            <a:r>
              <a:rPr kumimoji="1" lang="en-US" altLang="ja-JP" dirty="0"/>
              <a:t>́ </a:t>
            </a:r>
            <a:r>
              <a:rPr kumimoji="1" lang="en-US" altLang="ja-JP" dirty="0" err="1"/>
              <a:t>thiết</a:t>
            </a:r>
            <a:r>
              <a:rPr kumimoji="1" lang="en-US" altLang="ja-JP" dirty="0"/>
              <a:t> bị  </a:t>
            </a:r>
            <a:r>
              <a:rPr kumimoji="1" lang="en-US" altLang="ja-JP" dirty="0" err="1"/>
              <a:t>sau</a:t>
            </a:r>
            <a:r>
              <a:rPr kumimoji="1" lang="en-US" altLang="ja-JP" dirty="0"/>
              <a:t> </a:t>
            </a:r>
            <a:r>
              <a:rPr kumimoji="1" lang="en-US" altLang="ja-JP" dirty="0" err="1"/>
              <a:t>khi</a:t>
            </a:r>
            <a:r>
              <a:rPr kumimoji="1" lang="en-US" altLang="ja-JP" dirty="0"/>
              <a:t> </a:t>
            </a:r>
            <a:r>
              <a:rPr kumimoji="1" lang="en-US" altLang="ja-JP" dirty="0" err="1"/>
              <a:t>sửa</a:t>
            </a:r>
            <a:endParaRPr kumimoji="1" lang="en-US" altLang="ja-JP" dirty="0"/>
          </a:p>
          <a:p>
            <a:endParaRPr kumimoji="1" lang="en-US" altLang="ja-JP" dirty="0"/>
          </a:p>
          <a:p>
            <a:r>
              <a:rPr kumimoji="1" lang="en-US" altLang="ja-JP" dirty="0" err="1"/>
              <a:t>Vậy</a:t>
            </a:r>
            <a:r>
              <a:rPr kumimoji="1" lang="en-US" altLang="ja-JP" dirty="0"/>
              <a:t> </a:t>
            </a:r>
            <a:r>
              <a:rPr kumimoji="1" lang="en-US" altLang="ja-JP" dirty="0" err="1"/>
              <a:t>năm</a:t>
            </a:r>
            <a:r>
              <a:rPr kumimoji="1" lang="en-US" altLang="ja-JP" dirty="0"/>
              <a:t> 2023, </a:t>
            </a:r>
            <a:r>
              <a:rPr kumimoji="1" lang="en-US" altLang="ja-JP" dirty="0" err="1"/>
              <a:t>chúng</a:t>
            </a:r>
            <a:r>
              <a:rPr kumimoji="1" lang="en-US" altLang="ja-JP" dirty="0"/>
              <a:t> ta </a:t>
            </a:r>
            <a:r>
              <a:rPr kumimoji="1" lang="en-US" altLang="ja-JP" dirty="0" err="1"/>
              <a:t>cần</a:t>
            </a:r>
            <a:r>
              <a:rPr kumimoji="1" lang="en-US" altLang="ja-JP" dirty="0"/>
              <a:t> </a:t>
            </a:r>
            <a:r>
              <a:rPr kumimoji="1" lang="en-US" altLang="ja-JP" dirty="0" err="1"/>
              <a:t>cải</a:t>
            </a:r>
            <a:r>
              <a:rPr kumimoji="1" lang="en-US" altLang="ja-JP" dirty="0"/>
              <a:t> </a:t>
            </a:r>
            <a:r>
              <a:rPr kumimoji="1" lang="en-US" altLang="ja-JP" dirty="0" err="1"/>
              <a:t>tiến</a:t>
            </a:r>
            <a:r>
              <a:rPr kumimoji="1" lang="en-US" altLang="ja-JP" dirty="0"/>
              <a:t> </a:t>
            </a:r>
            <a:r>
              <a:rPr kumimoji="1" lang="en-US" altLang="ja-JP" dirty="0" err="1"/>
              <a:t>bằng</a:t>
            </a:r>
            <a:r>
              <a:rPr kumimoji="1" lang="en-US" altLang="ja-JP" dirty="0"/>
              <a:t> </a:t>
            </a:r>
            <a:r>
              <a:rPr kumimoji="1" lang="en-US" altLang="ja-JP" dirty="0" err="1"/>
              <a:t>cách</a:t>
            </a:r>
            <a:endParaRPr kumimoji="1" lang="en-US" altLang="ja-JP" dirty="0"/>
          </a:p>
          <a:p>
            <a:endParaRPr kumimoji="1" lang="en-US" altLang="ja-JP" dirty="0"/>
          </a:p>
          <a:p>
            <a:r>
              <a:rPr kumimoji="1" lang="en-US" altLang="ja-JP" dirty="0" err="1"/>
              <a:t>Đê</a:t>
            </a:r>
            <a:r>
              <a:rPr kumimoji="1" lang="en-US" altLang="ja-JP" dirty="0"/>
              <a:t>̉ </a:t>
            </a:r>
            <a:r>
              <a:rPr kumimoji="1" lang="en-US" altLang="ja-JP" dirty="0" err="1"/>
              <a:t>giảm</a:t>
            </a:r>
            <a:r>
              <a:rPr kumimoji="1" lang="en-US" altLang="ja-JP" dirty="0"/>
              <a:t> </a:t>
            </a:r>
            <a:r>
              <a:rPr kumimoji="1" lang="en-US" altLang="ja-JP" dirty="0" err="1"/>
              <a:t>thiểu</a:t>
            </a:r>
            <a:r>
              <a:rPr kumimoji="1" lang="en-US" altLang="ja-JP" dirty="0"/>
              <a:t> </a:t>
            </a:r>
            <a:r>
              <a:rPr kumimoji="1" lang="en-US" altLang="ja-JP" dirty="0" err="1"/>
              <a:t>lỗi</a:t>
            </a:r>
            <a:r>
              <a:rPr kumimoji="1" lang="en-US" altLang="ja-JP" dirty="0"/>
              <a:t> </a:t>
            </a:r>
            <a:r>
              <a:rPr kumimoji="1" lang="en-US" altLang="ja-JP" dirty="0" err="1"/>
              <a:t>thi</a:t>
            </a:r>
            <a:r>
              <a:rPr kumimoji="1" lang="en-US" altLang="ja-JP" dirty="0"/>
              <a:t>̣ </a:t>
            </a:r>
            <a:r>
              <a:rPr kumimoji="1" lang="en-US" altLang="ja-JP" dirty="0" err="1"/>
              <a:t>trường</a:t>
            </a:r>
            <a:r>
              <a:rPr kumimoji="1" lang="en-US" altLang="ja-JP" dirty="0"/>
              <a:t> , </a:t>
            </a:r>
            <a:r>
              <a:rPr kumimoji="1" lang="en-US" altLang="ja-JP" dirty="0" err="1"/>
              <a:t>cần</a:t>
            </a:r>
            <a:r>
              <a:rPr kumimoji="1" lang="en-US" altLang="ja-JP" dirty="0"/>
              <a:t> </a:t>
            </a:r>
            <a:r>
              <a:rPr kumimoji="1" lang="en-US" altLang="ja-JP" dirty="0" err="1"/>
              <a:t>xây</a:t>
            </a:r>
            <a:r>
              <a:rPr kumimoji="1" lang="en-US" altLang="ja-JP" dirty="0"/>
              <a:t> </a:t>
            </a:r>
            <a:r>
              <a:rPr kumimoji="1" lang="en-US" altLang="ja-JP" dirty="0" err="1"/>
              <a:t>dựng</a:t>
            </a:r>
            <a:r>
              <a:rPr kumimoji="1" lang="en-US" altLang="ja-JP" dirty="0"/>
              <a:t> </a:t>
            </a:r>
            <a:r>
              <a:rPr kumimoji="1" lang="en-US" altLang="ja-JP" dirty="0" err="1"/>
              <a:t>hê</a:t>
            </a:r>
            <a:r>
              <a:rPr kumimoji="1" lang="en-US" altLang="ja-JP" dirty="0"/>
              <a:t>̣ </a:t>
            </a:r>
            <a:r>
              <a:rPr kumimoji="1" lang="en-US" altLang="ja-JP" dirty="0" err="1"/>
              <a:t>thống</a:t>
            </a:r>
            <a:r>
              <a:rPr kumimoji="1" lang="en-US" altLang="ja-JP" dirty="0"/>
              <a:t> </a:t>
            </a:r>
            <a:r>
              <a:rPr kumimoji="1" lang="en-US" altLang="ja-JP" dirty="0" err="1"/>
              <a:t>tiếp</a:t>
            </a:r>
            <a:r>
              <a:rPr kumimoji="1" lang="en-US" altLang="ja-JP" dirty="0"/>
              <a:t> </a:t>
            </a:r>
            <a:r>
              <a:rPr kumimoji="1" lang="en-US" altLang="ja-JP" dirty="0" err="1"/>
              <a:t>nhận</a:t>
            </a:r>
            <a:r>
              <a:rPr kumimoji="1" lang="en-US" altLang="ja-JP" dirty="0"/>
              <a:t> </a:t>
            </a:r>
            <a:r>
              <a:rPr kumimoji="1" lang="en-US" altLang="ja-JP" dirty="0" err="1"/>
              <a:t>đầy</a:t>
            </a:r>
            <a:r>
              <a:rPr kumimoji="1" lang="en-US" altLang="ja-JP" dirty="0"/>
              <a:t> </a:t>
            </a:r>
            <a:r>
              <a:rPr kumimoji="1" lang="en-US" altLang="ja-JP" dirty="0" err="1"/>
              <a:t>đu</a:t>
            </a:r>
            <a:r>
              <a:rPr kumimoji="1" lang="en-US" altLang="ja-JP" dirty="0"/>
              <a:t>̉ </a:t>
            </a:r>
            <a:r>
              <a:rPr kumimoji="1" lang="en-US" altLang="ja-JP" dirty="0" err="1"/>
              <a:t>các</a:t>
            </a:r>
            <a:r>
              <a:rPr kumimoji="1" lang="en-US" altLang="ja-JP" dirty="0"/>
              <a:t> </a:t>
            </a:r>
            <a:r>
              <a:rPr kumimoji="1" lang="en-US" altLang="ja-JP" dirty="0" err="1"/>
              <a:t>thông</a:t>
            </a:r>
            <a:r>
              <a:rPr kumimoji="1" lang="en-US" altLang="ja-JP" dirty="0"/>
              <a:t> tin </a:t>
            </a:r>
            <a:r>
              <a:rPr kumimoji="1" lang="en-US" altLang="ja-JP" dirty="0" err="1"/>
              <a:t>lỗi</a:t>
            </a:r>
            <a:r>
              <a:rPr kumimoji="1" lang="en-US" altLang="ja-JP" dirty="0"/>
              <a:t> </a:t>
            </a:r>
            <a:r>
              <a:rPr kumimoji="1" lang="en-US" altLang="ja-JP" dirty="0" err="1"/>
              <a:t>thi</a:t>
            </a:r>
            <a:r>
              <a:rPr kumimoji="1" lang="en-US" altLang="ja-JP" dirty="0"/>
              <a:t>̣ </a:t>
            </a:r>
            <a:r>
              <a:rPr kumimoji="1" lang="en-US" altLang="ja-JP" dirty="0" err="1"/>
              <a:t>trường</a:t>
            </a:r>
            <a:r>
              <a:rPr kumimoji="1" lang="en-US" altLang="ja-JP" dirty="0"/>
              <a:t> , </a:t>
            </a:r>
            <a:r>
              <a:rPr kumimoji="1" lang="en-US" altLang="ja-JP" dirty="0" err="1"/>
              <a:t>sau</a:t>
            </a:r>
            <a:r>
              <a:rPr kumimoji="1" lang="en-US" altLang="ja-JP" dirty="0"/>
              <a:t> </a:t>
            </a:r>
            <a:r>
              <a:rPr kumimoji="1" lang="en-US" altLang="ja-JP" dirty="0" err="1"/>
              <a:t>đo</a:t>
            </a:r>
            <a:r>
              <a:rPr kumimoji="1" lang="en-US" altLang="ja-JP" dirty="0"/>
              <a:t>́ </a:t>
            </a:r>
            <a:r>
              <a:rPr kumimoji="1" lang="en-US" altLang="ja-JP" dirty="0" err="1"/>
              <a:t>cùng</a:t>
            </a:r>
            <a:r>
              <a:rPr kumimoji="1" lang="en-US" altLang="ja-JP" dirty="0"/>
              <a:t> </a:t>
            </a:r>
            <a:r>
              <a:rPr kumimoji="1" lang="en-US" altLang="ja-JP" dirty="0" err="1"/>
              <a:t>các</a:t>
            </a:r>
            <a:r>
              <a:rPr kumimoji="1" lang="en-US" altLang="ja-JP" dirty="0"/>
              <a:t> </a:t>
            </a:r>
            <a:r>
              <a:rPr kumimoji="1" lang="en-US" altLang="ja-JP" dirty="0" err="1"/>
              <a:t>bô</a:t>
            </a:r>
            <a:r>
              <a:rPr kumimoji="1" lang="en-US" altLang="ja-JP" dirty="0"/>
              <a:t>̣ </a:t>
            </a:r>
            <a:r>
              <a:rPr kumimoji="1" lang="en-US" altLang="ja-JP" dirty="0" err="1"/>
              <a:t>phận</a:t>
            </a:r>
            <a:r>
              <a:rPr kumimoji="1" lang="en-US" altLang="ja-JP" dirty="0"/>
              <a:t> </a:t>
            </a:r>
            <a:r>
              <a:rPr kumimoji="1" lang="en-US" altLang="ja-JP" dirty="0" err="1"/>
              <a:t>phân</a:t>
            </a:r>
            <a:r>
              <a:rPr kumimoji="1" lang="en-US" altLang="ja-JP" dirty="0"/>
              <a:t> </a:t>
            </a:r>
            <a:r>
              <a:rPr kumimoji="1" lang="en-US" altLang="ja-JP" dirty="0" err="1"/>
              <a:t>tích</a:t>
            </a:r>
            <a:r>
              <a:rPr kumimoji="1" lang="en-US" altLang="ja-JP" dirty="0"/>
              <a:t> </a:t>
            </a:r>
            <a:r>
              <a:rPr kumimoji="1" lang="en-US" altLang="ja-JP" dirty="0" err="1"/>
              <a:t>đê</a:t>
            </a:r>
            <a:r>
              <a:rPr kumimoji="1" lang="en-US" altLang="ja-JP" dirty="0"/>
              <a:t>̉ </a:t>
            </a:r>
            <a:r>
              <a:rPr kumimoji="1" lang="en-US" altLang="ja-JP" dirty="0" err="1"/>
              <a:t>ngăn</a:t>
            </a:r>
            <a:r>
              <a:rPr kumimoji="1" lang="en-US" altLang="ja-JP" dirty="0"/>
              <a:t> </a:t>
            </a:r>
            <a:r>
              <a:rPr kumimoji="1" lang="en-US" altLang="ja-JP" dirty="0" err="1"/>
              <a:t>ngừa</a:t>
            </a:r>
            <a:r>
              <a:rPr kumimoji="1" lang="en-US" altLang="ja-JP" dirty="0"/>
              <a:t> </a:t>
            </a:r>
            <a:r>
              <a:rPr kumimoji="1" lang="en-US" altLang="ja-JP" dirty="0" err="1"/>
              <a:t>lập</a:t>
            </a:r>
            <a:r>
              <a:rPr kumimoji="1" lang="en-US" altLang="ja-JP" dirty="0"/>
              <a:t> </a:t>
            </a:r>
            <a:r>
              <a:rPr kumimoji="1" lang="en-US" altLang="ja-JP" dirty="0" err="1"/>
              <a:t>lại</a:t>
            </a:r>
            <a:r>
              <a:rPr kumimoji="1" lang="en-US" altLang="ja-JP" dirty="0"/>
              <a:t> </a:t>
            </a:r>
            <a:r>
              <a:rPr kumimoji="1" lang="en-US" altLang="ja-JP" dirty="0" err="1"/>
              <a:t>va</a:t>
            </a:r>
            <a:r>
              <a:rPr kumimoji="1" lang="en-US" altLang="ja-JP" dirty="0"/>
              <a:t>̀ </a:t>
            </a:r>
            <a:r>
              <a:rPr kumimoji="1" lang="en-US" altLang="ja-JP" dirty="0" err="1"/>
              <a:t>rủi</a:t>
            </a:r>
            <a:r>
              <a:rPr kumimoji="1" lang="en-US" altLang="ja-JP" dirty="0"/>
              <a:t> </a:t>
            </a:r>
            <a:r>
              <a:rPr kumimoji="1" lang="en-US" altLang="ja-JP" dirty="0" err="1"/>
              <a:t>ro</a:t>
            </a:r>
            <a:r>
              <a:rPr kumimoji="1" lang="en-US" altLang="ja-JP" dirty="0"/>
              <a:t>, </a:t>
            </a:r>
            <a:r>
              <a:rPr kumimoji="1" lang="en-US" altLang="ja-JP" dirty="0" err="1"/>
              <a:t>sau</a:t>
            </a:r>
            <a:r>
              <a:rPr kumimoji="1" lang="en-US" altLang="ja-JP" dirty="0"/>
              <a:t> </a:t>
            </a:r>
            <a:r>
              <a:rPr kumimoji="1" lang="en-US" altLang="ja-JP" dirty="0" err="1"/>
              <a:t>đo</a:t>
            </a:r>
            <a:r>
              <a:rPr kumimoji="1" lang="en-US" altLang="ja-JP" dirty="0"/>
              <a:t>́ sẽ </a:t>
            </a:r>
            <a:r>
              <a:rPr kumimoji="1" lang="en-US" altLang="ja-JP" dirty="0" err="1"/>
              <a:t>xem</a:t>
            </a:r>
            <a:r>
              <a:rPr kumimoji="1" lang="en-US" altLang="ja-JP" dirty="0"/>
              <a:t> </a:t>
            </a:r>
            <a:r>
              <a:rPr kumimoji="1" lang="en-US" altLang="ja-JP" dirty="0" err="1"/>
              <a:t>xét</a:t>
            </a:r>
            <a:r>
              <a:rPr kumimoji="1" lang="en-US" altLang="ja-JP" dirty="0"/>
              <a:t> </a:t>
            </a:r>
            <a:r>
              <a:rPr kumimoji="1" lang="en-US" altLang="ja-JP" dirty="0" err="1"/>
              <a:t>bô</a:t>
            </a:r>
            <a:r>
              <a:rPr kumimoji="1" lang="en-US" altLang="ja-JP" dirty="0"/>
              <a:t>̉ sung </a:t>
            </a:r>
            <a:r>
              <a:rPr kumimoji="1" lang="en-US" altLang="ja-JP" dirty="0" err="1"/>
              <a:t>các</a:t>
            </a:r>
            <a:r>
              <a:rPr kumimoji="1" lang="en-US" altLang="ja-JP" dirty="0"/>
              <a:t> item check </a:t>
            </a:r>
            <a:r>
              <a:rPr kumimoji="1" lang="en-US" altLang="ja-JP" dirty="0" err="1"/>
              <a:t>trong</a:t>
            </a:r>
            <a:r>
              <a:rPr kumimoji="1" lang="en-US" altLang="ja-JP" dirty="0"/>
              <a:t> </a:t>
            </a:r>
            <a:r>
              <a:rPr kumimoji="1" lang="en-US" altLang="ja-JP" dirty="0" err="1"/>
              <a:t>nha</a:t>
            </a:r>
            <a:r>
              <a:rPr kumimoji="1" lang="en-US" altLang="ja-JP" dirty="0"/>
              <a:t>̀ </a:t>
            </a:r>
            <a:r>
              <a:rPr kumimoji="1" lang="en-US" altLang="ja-JP" dirty="0" err="1"/>
              <a:t>máy</a:t>
            </a:r>
            <a:r>
              <a:rPr kumimoji="1" lang="en-US" altLang="ja-JP" dirty="0"/>
              <a:t> </a:t>
            </a:r>
            <a:r>
              <a:rPr kumimoji="1" lang="en-US" altLang="ja-JP" dirty="0" err="1"/>
              <a:t>đê</a:t>
            </a:r>
            <a:r>
              <a:rPr kumimoji="1" lang="en-US" altLang="ja-JP" dirty="0"/>
              <a:t>̉ </a:t>
            </a:r>
            <a:r>
              <a:rPr kumimoji="1" lang="en-US" altLang="ja-JP" dirty="0" err="1"/>
              <a:t>hạn</a:t>
            </a:r>
            <a:r>
              <a:rPr kumimoji="1" lang="en-US" altLang="ja-JP" dirty="0"/>
              <a:t> </a:t>
            </a:r>
            <a:r>
              <a:rPr kumimoji="1" lang="en-US" altLang="ja-JP" dirty="0" err="1"/>
              <a:t>chê</a:t>
            </a:r>
            <a:r>
              <a:rPr kumimoji="1" lang="en-US" altLang="ja-JP" dirty="0"/>
              <a:t>́ </a:t>
            </a:r>
            <a:r>
              <a:rPr kumimoji="1" lang="en-US" altLang="ja-JP" dirty="0" err="1"/>
              <a:t>lọt</a:t>
            </a:r>
            <a:r>
              <a:rPr kumimoji="1" lang="en-US" altLang="ja-JP" dirty="0"/>
              <a:t> </a:t>
            </a:r>
            <a:r>
              <a:rPr kumimoji="1" lang="en-US" altLang="ja-JP" dirty="0" err="1"/>
              <a:t>lỗi</a:t>
            </a:r>
            <a:endParaRPr kumimoji="1" lang="en-US" altLang="ja-JP" dirty="0"/>
          </a:p>
          <a:p>
            <a:endParaRPr kumimoji="1" lang="en-US" altLang="ja-JP" dirty="0"/>
          </a:p>
          <a:p>
            <a:r>
              <a:rPr kumimoji="1" lang="en-US" altLang="ja-JP" dirty="0" err="1"/>
              <a:t>Tiêu</a:t>
            </a:r>
            <a:r>
              <a:rPr kumimoji="1" lang="en-US" altLang="ja-JP" dirty="0"/>
              <a:t> </a:t>
            </a:r>
            <a:r>
              <a:rPr kumimoji="1" lang="en-US" altLang="ja-JP" dirty="0" err="1"/>
              <a:t>chuẩn</a:t>
            </a:r>
            <a:r>
              <a:rPr kumimoji="1" lang="en-US" altLang="ja-JP" dirty="0"/>
              <a:t> </a:t>
            </a:r>
            <a:r>
              <a:rPr kumimoji="1" lang="en-US" altLang="ja-JP" dirty="0" err="1"/>
              <a:t>công</a:t>
            </a:r>
            <a:r>
              <a:rPr kumimoji="1" lang="en-US" altLang="ja-JP" dirty="0"/>
              <a:t> </a:t>
            </a:r>
            <a:r>
              <a:rPr kumimoji="1" lang="en-US" altLang="ja-JP" dirty="0" err="1"/>
              <a:t>đoạn</a:t>
            </a:r>
            <a:r>
              <a:rPr kumimoji="1" lang="en-US" altLang="ja-JP" dirty="0"/>
              <a:t> : </a:t>
            </a:r>
            <a:r>
              <a:rPr kumimoji="1" lang="en-US" altLang="ja-JP" dirty="0" err="1"/>
              <a:t>Năm</a:t>
            </a:r>
            <a:r>
              <a:rPr kumimoji="1" lang="en-US" altLang="ja-JP" dirty="0"/>
              <a:t> 2022 </a:t>
            </a:r>
            <a:r>
              <a:rPr kumimoji="1" lang="en-US" altLang="ja-JP" dirty="0" err="1"/>
              <a:t>chúng</a:t>
            </a:r>
            <a:r>
              <a:rPr kumimoji="1" lang="en-US" altLang="ja-JP" dirty="0"/>
              <a:t> ta </a:t>
            </a:r>
            <a:r>
              <a:rPr kumimoji="1" lang="en-US" altLang="ja-JP" dirty="0" err="1"/>
              <a:t>đa</a:t>
            </a:r>
            <a:r>
              <a:rPr kumimoji="1" lang="en-US" altLang="ja-JP" dirty="0"/>
              <a:t>̃ </a:t>
            </a:r>
            <a:r>
              <a:rPr kumimoji="1" lang="en-US" altLang="ja-JP" dirty="0" err="1"/>
              <a:t>làm</a:t>
            </a:r>
            <a:r>
              <a:rPr kumimoji="1" lang="en-US" altLang="ja-JP" dirty="0"/>
              <a:t> </a:t>
            </a:r>
            <a:r>
              <a:rPr kumimoji="1" lang="en-US" altLang="ja-JP" dirty="0" err="1"/>
              <a:t>tốt</a:t>
            </a:r>
            <a:r>
              <a:rPr kumimoji="1" lang="en-US" altLang="ja-JP" dirty="0"/>
              <a:t> </a:t>
            </a:r>
            <a:r>
              <a:rPr kumimoji="1" lang="en-US" altLang="ja-JP" dirty="0" err="1"/>
              <a:t>việc</a:t>
            </a:r>
            <a:r>
              <a:rPr kumimoji="1" lang="en-US" altLang="ja-JP" dirty="0"/>
              <a:t> </a:t>
            </a:r>
            <a:r>
              <a:rPr kumimoji="1" lang="en-US" altLang="ja-JP" dirty="0" err="1"/>
              <a:t>theo</a:t>
            </a:r>
            <a:r>
              <a:rPr kumimoji="1" lang="en-US" altLang="ja-JP" dirty="0"/>
              <a:t> </a:t>
            </a:r>
            <a:r>
              <a:rPr kumimoji="1" lang="en-US" altLang="ja-JP" dirty="0" err="1"/>
              <a:t>dõi</a:t>
            </a:r>
            <a:r>
              <a:rPr kumimoji="1" lang="en-US" altLang="ja-JP" dirty="0"/>
              <a:t> </a:t>
            </a:r>
            <a:r>
              <a:rPr kumimoji="1" lang="en-US" altLang="ja-JP" dirty="0" err="1"/>
              <a:t>khuynh</a:t>
            </a:r>
            <a:r>
              <a:rPr kumimoji="1" lang="en-US" altLang="ja-JP" dirty="0"/>
              <a:t> </a:t>
            </a:r>
            <a:r>
              <a:rPr kumimoji="1" lang="en-US" altLang="ja-JP" dirty="0" err="1"/>
              <a:t>hướng</a:t>
            </a:r>
            <a:r>
              <a:rPr kumimoji="1" lang="en-US" altLang="ja-JP" dirty="0"/>
              <a:t> </a:t>
            </a:r>
            <a:r>
              <a:rPr kumimoji="1" lang="en-US" altLang="ja-JP" dirty="0" err="1"/>
              <a:t>Cpk</a:t>
            </a:r>
            <a:r>
              <a:rPr kumimoji="1" lang="en-US" altLang="ja-JP" dirty="0"/>
              <a:t> </a:t>
            </a:r>
            <a:r>
              <a:rPr kumimoji="1" lang="en-US" altLang="ja-JP" dirty="0" err="1"/>
              <a:t>tại</a:t>
            </a:r>
            <a:r>
              <a:rPr kumimoji="1" lang="en-US" altLang="ja-JP" dirty="0"/>
              <a:t> </a:t>
            </a:r>
            <a:r>
              <a:rPr kumimoji="1" lang="en-US" altLang="ja-JP" dirty="0" err="1"/>
              <a:t>công</a:t>
            </a:r>
            <a:r>
              <a:rPr kumimoji="1" lang="en-US" altLang="ja-JP" dirty="0"/>
              <a:t> </a:t>
            </a:r>
            <a:r>
              <a:rPr kumimoji="1" lang="en-US" altLang="ja-JP" dirty="0" err="1"/>
              <a:t>đoạn</a:t>
            </a:r>
            <a:r>
              <a:rPr kumimoji="1" lang="en-US" altLang="ja-JP" dirty="0"/>
              <a:t> </a:t>
            </a:r>
            <a:r>
              <a:rPr kumimoji="1" lang="en-US" altLang="ja-JP" dirty="0" err="1"/>
              <a:t>kiểm</a:t>
            </a:r>
            <a:r>
              <a:rPr kumimoji="1" lang="en-US" altLang="ja-JP" dirty="0"/>
              <a:t> </a:t>
            </a:r>
            <a:r>
              <a:rPr kumimoji="1" lang="en-US" altLang="ja-JP" dirty="0" err="1"/>
              <a:t>tra</a:t>
            </a:r>
            <a:r>
              <a:rPr kumimoji="1" lang="en-US" altLang="ja-JP" dirty="0"/>
              <a:t> </a:t>
            </a:r>
            <a:r>
              <a:rPr kumimoji="1" lang="en-US" altLang="ja-JP" dirty="0" err="1"/>
              <a:t>va</a:t>
            </a:r>
            <a:r>
              <a:rPr kumimoji="1" lang="en-US" altLang="ja-JP" dirty="0"/>
              <a:t>̀ có </a:t>
            </a:r>
            <a:r>
              <a:rPr kumimoji="1" lang="en-US" altLang="ja-JP" dirty="0" err="1"/>
              <a:t>những</a:t>
            </a:r>
            <a:r>
              <a:rPr kumimoji="1" lang="en-US" altLang="ja-JP" dirty="0"/>
              <a:t> </a:t>
            </a:r>
            <a:r>
              <a:rPr kumimoji="1" lang="en-US" altLang="ja-JP" dirty="0" err="1"/>
              <a:t>phản</a:t>
            </a:r>
            <a:r>
              <a:rPr kumimoji="1" lang="en-US" altLang="ja-JP" dirty="0"/>
              <a:t> </a:t>
            </a:r>
            <a:r>
              <a:rPr kumimoji="1" lang="en-US" altLang="ja-JP" dirty="0" err="1"/>
              <a:t>hồi</a:t>
            </a:r>
            <a:r>
              <a:rPr kumimoji="1" lang="en-US" altLang="ja-JP" dirty="0"/>
              <a:t> </a:t>
            </a:r>
            <a:r>
              <a:rPr kumimoji="1" lang="en-US" altLang="ja-JP" dirty="0" err="1"/>
              <a:t>cho</a:t>
            </a:r>
            <a:r>
              <a:rPr kumimoji="1" lang="en-US" altLang="ja-JP" dirty="0"/>
              <a:t> MEBD </a:t>
            </a:r>
            <a:r>
              <a:rPr kumimoji="1" lang="en-US" altLang="ja-JP" dirty="0" err="1"/>
              <a:t>đê</a:t>
            </a:r>
            <a:r>
              <a:rPr kumimoji="1" lang="en-US" altLang="ja-JP" dirty="0"/>
              <a:t>̉  </a:t>
            </a:r>
            <a:r>
              <a:rPr kumimoji="1" lang="en-US" altLang="ja-JP" dirty="0" err="1"/>
              <a:t>thay</a:t>
            </a:r>
            <a:r>
              <a:rPr kumimoji="1" lang="en-US" altLang="ja-JP" dirty="0"/>
              <a:t> </a:t>
            </a:r>
            <a:r>
              <a:rPr kumimoji="1" lang="en-US" altLang="ja-JP" dirty="0" err="1"/>
              <a:t>đổi</a:t>
            </a:r>
            <a:r>
              <a:rPr kumimoji="1" lang="en-US" altLang="ja-JP" dirty="0"/>
              <a:t> </a:t>
            </a:r>
            <a:r>
              <a:rPr kumimoji="1" lang="en-US" altLang="ja-JP" dirty="0" err="1"/>
              <a:t>tiêu</a:t>
            </a:r>
            <a:r>
              <a:rPr kumimoji="1" lang="en-US" altLang="ja-JP" dirty="0"/>
              <a:t> </a:t>
            </a:r>
            <a:r>
              <a:rPr kumimoji="1" lang="en-US" altLang="ja-JP" dirty="0" err="1"/>
              <a:t>chuẩn</a:t>
            </a:r>
            <a:r>
              <a:rPr kumimoji="1" lang="en-US" altLang="ja-JP" dirty="0"/>
              <a:t> </a:t>
            </a:r>
            <a:r>
              <a:rPr kumimoji="1" lang="en-US" altLang="ja-JP" dirty="0" err="1"/>
              <a:t>công</a:t>
            </a:r>
            <a:r>
              <a:rPr kumimoji="1" lang="en-US" altLang="ja-JP" dirty="0"/>
              <a:t> </a:t>
            </a:r>
            <a:r>
              <a:rPr kumimoji="1" lang="en-US" altLang="ja-JP" dirty="0" err="1"/>
              <a:t>đoạn</a:t>
            </a:r>
            <a:r>
              <a:rPr kumimoji="1" lang="en-US" altLang="ja-JP" dirty="0"/>
              <a:t> </a:t>
            </a:r>
            <a:r>
              <a:rPr kumimoji="1" lang="en-US" altLang="ja-JP" dirty="0" err="1"/>
              <a:t>này</a:t>
            </a:r>
            <a:r>
              <a:rPr kumimoji="1" lang="en-US" altLang="ja-JP" dirty="0"/>
              <a:t> , </a:t>
            </a:r>
            <a:r>
              <a:rPr kumimoji="1" lang="en-US" altLang="ja-JP" dirty="0" err="1"/>
              <a:t>tuy</a:t>
            </a:r>
            <a:r>
              <a:rPr kumimoji="1" lang="en-US" altLang="ja-JP" dirty="0"/>
              <a:t> </a:t>
            </a:r>
            <a:r>
              <a:rPr kumimoji="1" lang="en-US" altLang="ja-JP" dirty="0" err="1"/>
              <a:t>nhiên</a:t>
            </a:r>
            <a:r>
              <a:rPr kumimoji="1" lang="en-US" altLang="ja-JP" dirty="0"/>
              <a:t> </a:t>
            </a:r>
            <a:r>
              <a:rPr kumimoji="1" lang="en-US" altLang="ja-JP" dirty="0" err="1"/>
              <a:t>lỗi</a:t>
            </a:r>
            <a:r>
              <a:rPr kumimoji="1" lang="en-US" altLang="ja-JP" dirty="0"/>
              <a:t> </a:t>
            </a:r>
            <a:r>
              <a:rPr kumimoji="1" lang="en-US" altLang="ja-JP" dirty="0" err="1"/>
              <a:t>vẫn</a:t>
            </a:r>
            <a:r>
              <a:rPr kumimoji="1" lang="en-US" altLang="ja-JP" dirty="0"/>
              <a:t> </a:t>
            </a:r>
            <a:r>
              <a:rPr kumimoji="1" lang="en-US" altLang="ja-JP" dirty="0" err="1"/>
              <a:t>cao</a:t>
            </a:r>
            <a:r>
              <a:rPr kumimoji="1" lang="en-US" altLang="ja-JP" dirty="0"/>
              <a:t> </a:t>
            </a:r>
            <a:r>
              <a:rPr kumimoji="1" lang="en-US" altLang="ja-JP" dirty="0" err="1"/>
              <a:t>va</a:t>
            </a:r>
            <a:r>
              <a:rPr kumimoji="1" lang="en-US" altLang="ja-JP" dirty="0"/>
              <a:t>̀ </a:t>
            </a:r>
            <a:r>
              <a:rPr kumimoji="1" lang="en-US" altLang="ja-JP" dirty="0" err="1"/>
              <a:t>không</a:t>
            </a:r>
            <a:r>
              <a:rPr kumimoji="1" lang="en-US" altLang="ja-JP" dirty="0"/>
              <a:t> </a:t>
            </a:r>
            <a:r>
              <a:rPr kumimoji="1" lang="en-US" altLang="ja-JP" dirty="0" err="1"/>
              <a:t>đạt</a:t>
            </a:r>
            <a:r>
              <a:rPr kumimoji="1" lang="en-US" altLang="ja-JP" dirty="0"/>
              <a:t> </a:t>
            </a:r>
            <a:r>
              <a:rPr kumimoji="1" lang="en-US" altLang="ja-JP" dirty="0" err="1"/>
              <a:t>mục</a:t>
            </a:r>
            <a:r>
              <a:rPr kumimoji="1" lang="en-US" altLang="ja-JP" dirty="0"/>
              <a:t> </a:t>
            </a:r>
            <a:r>
              <a:rPr kumimoji="1" lang="en-US" altLang="ja-JP" dirty="0" err="1"/>
              <a:t>tiêu</a:t>
            </a:r>
            <a:endParaRPr kumimoji="1" lang="en-US" altLang="ja-JP" dirty="0"/>
          </a:p>
          <a:p>
            <a:r>
              <a:rPr kumimoji="1" lang="en-US" altLang="ja-JP" dirty="0" err="1"/>
              <a:t>Năm</a:t>
            </a:r>
            <a:r>
              <a:rPr kumimoji="1" lang="en-US" altLang="ja-JP" dirty="0"/>
              <a:t> nay , </a:t>
            </a:r>
            <a:r>
              <a:rPr kumimoji="1" lang="en-US" altLang="ja-JP" dirty="0" err="1"/>
              <a:t>hãy</a:t>
            </a:r>
            <a:r>
              <a:rPr kumimoji="1" lang="en-US" altLang="ja-JP" dirty="0"/>
              <a:t> </a:t>
            </a:r>
            <a:r>
              <a:rPr kumimoji="1" lang="en-US" altLang="ja-JP" dirty="0" err="1"/>
              <a:t>bô</a:t>
            </a:r>
            <a:r>
              <a:rPr kumimoji="1" lang="en-US" altLang="ja-JP" dirty="0"/>
              <a:t>̉ sung </a:t>
            </a:r>
            <a:r>
              <a:rPr kumimoji="1" lang="en-US" altLang="ja-JP" dirty="0" err="1"/>
              <a:t>hoạt</a:t>
            </a:r>
            <a:r>
              <a:rPr kumimoji="1" lang="en-US" altLang="ja-JP" dirty="0"/>
              <a:t> </a:t>
            </a:r>
            <a:r>
              <a:rPr kumimoji="1" lang="en-US" altLang="ja-JP" dirty="0" err="1"/>
              <a:t>động</a:t>
            </a:r>
            <a:r>
              <a:rPr kumimoji="1" lang="en-US" altLang="ja-JP" dirty="0"/>
              <a:t> </a:t>
            </a:r>
            <a:r>
              <a:rPr kumimoji="1" lang="en-US" altLang="ja-JP" dirty="0" err="1"/>
              <a:t>mới</a:t>
            </a:r>
            <a:r>
              <a:rPr kumimoji="1" lang="en-US" altLang="ja-JP" dirty="0"/>
              <a:t> </a:t>
            </a:r>
            <a:r>
              <a:rPr kumimoji="1" lang="en-US" altLang="ja-JP" dirty="0" err="1"/>
              <a:t>bằng</a:t>
            </a:r>
            <a:r>
              <a:rPr kumimoji="1" lang="en-US" altLang="ja-JP" dirty="0"/>
              <a:t> </a:t>
            </a:r>
            <a:r>
              <a:rPr kumimoji="1" lang="en-US" altLang="ja-JP" dirty="0" err="1"/>
              <a:t>việc</a:t>
            </a:r>
            <a:r>
              <a:rPr kumimoji="1" lang="en-US" altLang="ja-JP" dirty="0"/>
              <a:t> </a:t>
            </a:r>
            <a:r>
              <a:rPr kumimoji="1" lang="en-US" altLang="ja-JP" dirty="0" err="1"/>
              <a:t>yêu</a:t>
            </a:r>
            <a:r>
              <a:rPr kumimoji="1" lang="en-US" altLang="ja-JP" dirty="0"/>
              <a:t> </a:t>
            </a:r>
            <a:r>
              <a:rPr kumimoji="1" lang="en-US" altLang="ja-JP" dirty="0" err="1"/>
              <a:t>cầu</a:t>
            </a:r>
            <a:r>
              <a:rPr kumimoji="1" lang="en-US" altLang="ja-JP" dirty="0"/>
              <a:t> MEBD </a:t>
            </a:r>
            <a:r>
              <a:rPr kumimoji="1" lang="en-US" altLang="ja-JP" dirty="0" err="1"/>
              <a:t>xây</a:t>
            </a:r>
            <a:r>
              <a:rPr kumimoji="1" lang="en-US" altLang="ja-JP" dirty="0"/>
              <a:t> </a:t>
            </a:r>
            <a:r>
              <a:rPr kumimoji="1" lang="en-US" altLang="ja-JP" dirty="0" err="1"/>
              <a:t>dựng</a:t>
            </a:r>
            <a:r>
              <a:rPr kumimoji="1" lang="en-US" altLang="ja-JP" dirty="0"/>
              <a:t> </a:t>
            </a:r>
            <a:r>
              <a:rPr kumimoji="1" lang="en-US" altLang="ja-JP" dirty="0" err="1"/>
              <a:t>hê</a:t>
            </a:r>
            <a:r>
              <a:rPr kumimoji="1" lang="en-US" altLang="ja-JP" dirty="0"/>
              <a:t>̣ </a:t>
            </a:r>
            <a:r>
              <a:rPr kumimoji="1" lang="en-US" altLang="ja-JP" dirty="0" err="1"/>
              <a:t>thông</a:t>
            </a:r>
            <a:r>
              <a:rPr kumimoji="1" lang="en-US" altLang="ja-JP" dirty="0"/>
              <a:t> </a:t>
            </a:r>
            <a:r>
              <a:rPr kumimoji="1" lang="en-US" altLang="ja-JP" dirty="0" err="1"/>
              <a:t>slogfile</a:t>
            </a:r>
            <a:r>
              <a:rPr kumimoji="1" lang="en-US" altLang="ja-JP" dirty="0"/>
              <a:t> </a:t>
            </a:r>
            <a:r>
              <a:rPr kumimoji="1" lang="en-US" altLang="ja-JP" dirty="0" err="1"/>
              <a:t>đê</a:t>
            </a:r>
            <a:r>
              <a:rPr kumimoji="1" lang="en-US" altLang="ja-JP" dirty="0"/>
              <a:t>̉ link </a:t>
            </a:r>
            <a:r>
              <a:rPr kumimoji="1" lang="en-US" altLang="ja-JP" dirty="0" err="1"/>
              <a:t>dư</a:t>
            </a:r>
            <a:r>
              <a:rPr kumimoji="1" lang="en-US" altLang="ja-JP" dirty="0"/>
              <a:t>̃ </a:t>
            </a:r>
            <a:r>
              <a:rPr kumimoji="1" lang="en-US" altLang="ja-JP" dirty="0" err="1"/>
              <a:t>liệu</a:t>
            </a:r>
            <a:r>
              <a:rPr kumimoji="1" lang="en-US" altLang="ja-JP" dirty="0"/>
              <a:t> </a:t>
            </a:r>
            <a:r>
              <a:rPr kumimoji="1" lang="en-US" altLang="ja-JP" dirty="0" err="1"/>
              <a:t>tư</a:t>
            </a:r>
            <a:r>
              <a:rPr kumimoji="1" lang="en-US" altLang="ja-JP" dirty="0"/>
              <a:t>̀  </a:t>
            </a:r>
            <a:r>
              <a:rPr kumimoji="1" lang="en-US" altLang="ja-JP" dirty="0" err="1"/>
              <a:t>công</a:t>
            </a:r>
            <a:r>
              <a:rPr kumimoji="1" lang="en-US" altLang="ja-JP" dirty="0"/>
              <a:t> </a:t>
            </a:r>
            <a:r>
              <a:rPr kumimoji="1" lang="en-US" altLang="ja-JP" dirty="0" err="1"/>
              <a:t>đoạn</a:t>
            </a:r>
            <a:r>
              <a:rPr kumimoji="1" lang="en-US" altLang="ja-JP" dirty="0"/>
              <a:t> adjustment </a:t>
            </a:r>
            <a:r>
              <a:rPr kumimoji="1" lang="en-US" altLang="ja-JP" dirty="0" err="1"/>
              <a:t>đển</a:t>
            </a:r>
            <a:r>
              <a:rPr kumimoji="1" lang="en-US" altLang="ja-JP" dirty="0"/>
              <a:t> </a:t>
            </a:r>
            <a:r>
              <a:rPr kumimoji="1" lang="en-US" altLang="ja-JP" dirty="0" err="1"/>
              <a:t>công</a:t>
            </a:r>
            <a:r>
              <a:rPr kumimoji="1" lang="en-US" altLang="ja-JP" dirty="0"/>
              <a:t> </a:t>
            </a:r>
            <a:r>
              <a:rPr kumimoji="1" lang="en-US" altLang="ja-JP" dirty="0" err="1"/>
              <a:t>đoạn</a:t>
            </a:r>
            <a:r>
              <a:rPr kumimoji="1" lang="en-US" altLang="ja-JP" dirty="0"/>
              <a:t> </a:t>
            </a:r>
            <a:r>
              <a:rPr kumimoji="1" lang="en-US" altLang="ja-JP" dirty="0" err="1"/>
              <a:t>kiểm</a:t>
            </a:r>
            <a:r>
              <a:rPr kumimoji="1" lang="en-US" altLang="ja-JP" dirty="0"/>
              <a:t> </a:t>
            </a:r>
            <a:r>
              <a:rPr kumimoji="1" lang="en-US" altLang="ja-JP" dirty="0" err="1"/>
              <a:t>tra</a:t>
            </a:r>
            <a:r>
              <a:rPr kumimoji="1" lang="en-US" altLang="ja-JP" dirty="0"/>
              <a:t> </a:t>
            </a:r>
            <a:r>
              <a:rPr kumimoji="1" lang="en-US" altLang="ja-JP" dirty="0" err="1"/>
              <a:t>cuối</a:t>
            </a:r>
            <a:r>
              <a:rPr kumimoji="1" lang="en-US" altLang="ja-JP" dirty="0"/>
              <a:t> </a:t>
            </a:r>
            <a:r>
              <a:rPr kumimoji="1" lang="en-US" altLang="ja-JP" dirty="0" err="1"/>
              <a:t>cùng</a:t>
            </a:r>
            <a:r>
              <a:rPr kumimoji="1" lang="en-US" altLang="ja-JP" dirty="0"/>
              <a:t> . </a:t>
            </a:r>
            <a:r>
              <a:rPr kumimoji="1" lang="en-US" altLang="ja-JP" dirty="0" err="1"/>
              <a:t>Tư</a:t>
            </a:r>
            <a:r>
              <a:rPr kumimoji="1" lang="en-US" altLang="ja-JP" dirty="0"/>
              <a:t>̀ </a:t>
            </a:r>
            <a:r>
              <a:rPr kumimoji="1" lang="en-US" altLang="ja-JP" dirty="0" err="1"/>
              <a:t>đo</a:t>
            </a:r>
            <a:r>
              <a:rPr kumimoji="1" lang="en-US" altLang="ja-JP" dirty="0"/>
              <a:t>́ </a:t>
            </a:r>
            <a:r>
              <a:rPr kumimoji="1" lang="en-US" altLang="ja-JP" dirty="0" err="1"/>
              <a:t>xem</a:t>
            </a:r>
            <a:r>
              <a:rPr kumimoji="1" lang="en-US" altLang="ja-JP" dirty="0"/>
              <a:t> </a:t>
            </a:r>
            <a:r>
              <a:rPr kumimoji="1" lang="en-US" altLang="ja-JP" dirty="0" err="1"/>
              <a:t>xét</a:t>
            </a:r>
            <a:r>
              <a:rPr kumimoji="1" lang="en-US" altLang="ja-JP" dirty="0"/>
              <a:t> </a:t>
            </a:r>
            <a:r>
              <a:rPr kumimoji="1" lang="en-US" altLang="ja-JP" dirty="0" err="1"/>
              <a:t>đê</a:t>
            </a:r>
            <a:r>
              <a:rPr kumimoji="1" lang="en-US" altLang="ja-JP" dirty="0"/>
              <a:t>̉  </a:t>
            </a:r>
            <a:r>
              <a:rPr kumimoji="1" lang="en-US" altLang="ja-JP" dirty="0" err="1"/>
              <a:t>chuẩn</a:t>
            </a:r>
            <a:r>
              <a:rPr kumimoji="1" lang="en-US" altLang="ja-JP" dirty="0"/>
              <a:t> </a:t>
            </a:r>
            <a:r>
              <a:rPr kumimoji="1" lang="en-US" altLang="ja-JP" dirty="0" err="1"/>
              <a:t>hóa</a:t>
            </a:r>
            <a:r>
              <a:rPr kumimoji="1" lang="en-US" altLang="ja-JP" dirty="0"/>
              <a:t> </a:t>
            </a:r>
            <a:r>
              <a:rPr kumimoji="1" lang="en-US" altLang="ja-JP" dirty="0" err="1"/>
              <a:t>tiêu</a:t>
            </a:r>
            <a:r>
              <a:rPr kumimoji="1" lang="en-US" altLang="ja-JP" dirty="0"/>
              <a:t> </a:t>
            </a:r>
            <a:r>
              <a:rPr kumimoji="1" lang="en-US" altLang="ja-JP" dirty="0" err="1"/>
              <a:t>chuẩn</a:t>
            </a:r>
            <a:r>
              <a:rPr kumimoji="1" lang="en-US" altLang="ja-JP" dirty="0"/>
              <a:t> </a:t>
            </a:r>
            <a:r>
              <a:rPr kumimoji="1" lang="en-US" altLang="ja-JP" dirty="0" err="1"/>
              <a:t>cho</a:t>
            </a:r>
            <a:r>
              <a:rPr kumimoji="1" lang="en-US" altLang="ja-JP" dirty="0"/>
              <a:t> </a:t>
            </a:r>
            <a:r>
              <a:rPr kumimoji="1" lang="en-US" altLang="ja-JP" dirty="0" err="1"/>
              <a:t>công</a:t>
            </a:r>
            <a:r>
              <a:rPr kumimoji="1" lang="en-US" altLang="ja-JP" dirty="0"/>
              <a:t> </a:t>
            </a:r>
            <a:r>
              <a:rPr kumimoji="1" lang="en-US" altLang="ja-JP" dirty="0" err="1"/>
              <a:t>đoạn</a:t>
            </a:r>
            <a:r>
              <a:rPr kumimoji="1" lang="en-US" altLang="ja-JP" dirty="0"/>
              <a:t> adjustment </a:t>
            </a:r>
            <a:r>
              <a:rPr kumimoji="1" lang="en-US" altLang="ja-JP" dirty="0" err="1"/>
              <a:t>nhằm</a:t>
            </a:r>
            <a:r>
              <a:rPr kumimoji="1" lang="en-US" altLang="ja-JP" dirty="0"/>
              <a:t> </a:t>
            </a:r>
            <a:r>
              <a:rPr kumimoji="1" lang="en-US" altLang="ja-JP" dirty="0" err="1"/>
              <a:t>giảm</a:t>
            </a:r>
            <a:r>
              <a:rPr kumimoji="1" lang="en-US" altLang="ja-JP" dirty="0"/>
              <a:t> </a:t>
            </a:r>
            <a:r>
              <a:rPr kumimoji="1" lang="en-US" altLang="ja-JP" dirty="0" err="1"/>
              <a:t>việc</a:t>
            </a:r>
            <a:r>
              <a:rPr kumimoji="1" lang="en-US" altLang="ja-JP" dirty="0"/>
              <a:t> recheck </a:t>
            </a:r>
            <a:r>
              <a:rPr kumimoji="1" lang="en-US" altLang="ja-JP" dirty="0" err="1"/>
              <a:t>va</a:t>
            </a:r>
            <a:r>
              <a:rPr kumimoji="1" lang="en-US" altLang="ja-JP" dirty="0"/>
              <a:t>̀ readjust</a:t>
            </a:r>
          </a:p>
          <a:p>
            <a:endParaRPr kumimoji="1" lang="en-US" altLang="ja-JP" dirty="0"/>
          </a:p>
          <a:p>
            <a:r>
              <a:rPr kumimoji="1" lang="en-US" altLang="ja-JP" dirty="0" err="1"/>
              <a:t>Thư</a:t>
            </a:r>
            <a:r>
              <a:rPr kumimoji="1" lang="en-US" altLang="ja-JP" dirty="0"/>
              <a:t>́ 3 là : </a:t>
            </a:r>
            <a:r>
              <a:rPr kumimoji="1" lang="en-US" altLang="ja-JP" dirty="0" err="1"/>
              <a:t>Tiếp</a:t>
            </a:r>
            <a:r>
              <a:rPr kumimoji="1" lang="en-US" altLang="ja-JP" dirty="0"/>
              <a:t> </a:t>
            </a:r>
            <a:r>
              <a:rPr kumimoji="1" lang="en-US" altLang="ja-JP" dirty="0" err="1"/>
              <a:t>nối</a:t>
            </a:r>
            <a:r>
              <a:rPr kumimoji="1" lang="en-US" altLang="ja-JP" dirty="0"/>
              <a:t> </a:t>
            </a:r>
            <a:r>
              <a:rPr kumimoji="1" lang="en-US" altLang="ja-JP" dirty="0" err="1"/>
              <a:t>các</a:t>
            </a:r>
            <a:r>
              <a:rPr kumimoji="1" lang="en-US" altLang="ja-JP" dirty="0"/>
              <a:t> </a:t>
            </a:r>
            <a:r>
              <a:rPr kumimoji="1" lang="en-US" altLang="ja-JP" dirty="0" err="1"/>
              <a:t>hoạt</a:t>
            </a:r>
            <a:r>
              <a:rPr kumimoji="1" lang="en-US" altLang="ja-JP" dirty="0"/>
              <a:t> </a:t>
            </a:r>
            <a:r>
              <a:rPr kumimoji="1" lang="en-US" altLang="ja-JP" dirty="0" err="1"/>
              <a:t>động</a:t>
            </a:r>
            <a:r>
              <a:rPr kumimoji="1" lang="en-US" altLang="ja-JP" dirty="0"/>
              <a:t> </a:t>
            </a:r>
            <a:r>
              <a:rPr kumimoji="1" lang="en-US" altLang="ja-JP" dirty="0" err="1"/>
              <a:t>của</a:t>
            </a:r>
            <a:r>
              <a:rPr kumimoji="1" lang="en-US" altLang="ja-JP" dirty="0"/>
              <a:t> MQA </a:t>
            </a:r>
            <a:r>
              <a:rPr kumimoji="1" lang="en-US" altLang="ja-JP" dirty="0" err="1"/>
              <a:t>đê</a:t>
            </a:r>
            <a:r>
              <a:rPr kumimoji="1" lang="en-US" altLang="ja-JP" dirty="0"/>
              <a:t>̉  </a:t>
            </a:r>
            <a:r>
              <a:rPr kumimoji="1" lang="en-US" altLang="ja-JP" dirty="0" err="1"/>
              <a:t>chuẩn</a:t>
            </a:r>
            <a:r>
              <a:rPr kumimoji="1" lang="en-US" altLang="ja-JP" dirty="0"/>
              <a:t> </a:t>
            </a:r>
            <a:r>
              <a:rPr kumimoji="1" lang="en-US" altLang="ja-JP" dirty="0" err="1"/>
              <a:t>hóa</a:t>
            </a:r>
            <a:r>
              <a:rPr kumimoji="1" lang="en-US" altLang="ja-JP" dirty="0"/>
              <a:t> </a:t>
            </a:r>
            <a:r>
              <a:rPr kumimoji="1" lang="en-US" altLang="ja-JP" dirty="0" err="1"/>
              <a:t>phương</a:t>
            </a:r>
            <a:r>
              <a:rPr kumimoji="1" lang="en-US" altLang="ja-JP" dirty="0"/>
              <a:t> </a:t>
            </a:r>
            <a:r>
              <a:rPr kumimoji="1" lang="en-US" altLang="ja-JP" dirty="0" err="1"/>
              <a:t>pháp</a:t>
            </a:r>
            <a:r>
              <a:rPr kumimoji="1" lang="en-US" altLang="ja-JP" dirty="0"/>
              <a:t> </a:t>
            </a:r>
            <a:r>
              <a:rPr kumimoji="1" lang="en-US" altLang="ja-JP" dirty="0" err="1"/>
              <a:t>đánh</a:t>
            </a:r>
            <a:r>
              <a:rPr kumimoji="1" lang="en-US" altLang="ja-JP" dirty="0"/>
              <a:t> </a:t>
            </a:r>
            <a:r>
              <a:rPr kumimoji="1" lang="en-US" altLang="ja-JP" dirty="0" err="1"/>
              <a:t>gia</a:t>
            </a:r>
            <a:r>
              <a:rPr kumimoji="1" lang="en-US" altLang="ja-JP" dirty="0"/>
              <a:t>́ JIG </a:t>
            </a:r>
            <a:r>
              <a:rPr kumimoji="1" lang="en-US" altLang="ja-JP" dirty="0" err="1"/>
              <a:t>va</a:t>
            </a:r>
            <a:r>
              <a:rPr kumimoji="1" lang="en-US" altLang="ja-JP" dirty="0"/>
              <a:t>̀ </a:t>
            </a:r>
            <a:r>
              <a:rPr kumimoji="1" lang="en-US" altLang="ja-JP" dirty="0" err="1"/>
              <a:t>xác</a:t>
            </a:r>
            <a:r>
              <a:rPr kumimoji="1" lang="en-US" altLang="ja-JP" dirty="0"/>
              <a:t> </a:t>
            </a:r>
            <a:r>
              <a:rPr kumimoji="1" lang="en-US" altLang="ja-JP" dirty="0" err="1"/>
              <a:t>nhận</a:t>
            </a:r>
            <a:r>
              <a:rPr kumimoji="1" lang="en-US" altLang="ja-JP" dirty="0"/>
              <a:t> </a:t>
            </a:r>
            <a:r>
              <a:rPr kumimoji="1" lang="en-US" altLang="ja-JP" dirty="0" err="1"/>
              <a:t>đánh</a:t>
            </a:r>
            <a:r>
              <a:rPr kumimoji="1" lang="en-US" altLang="ja-JP" dirty="0"/>
              <a:t> </a:t>
            </a:r>
            <a:r>
              <a:rPr kumimoji="1" lang="en-US" altLang="ja-JP" dirty="0" err="1"/>
              <a:t>gia</a:t>
            </a:r>
            <a:r>
              <a:rPr kumimoji="1" lang="en-US" altLang="ja-JP" dirty="0"/>
              <a:t>́ </a:t>
            </a:r>
            <a:r>
              <a:rPr kumimoji="1" lang="en-US" altLang="ja-JP" dirty="0" err="1"/>
              <a:t>khi</a:t>
            </a:r>
            <a:r>
              <a:rPr kumimoji="1" lang="en-US" altLang="ja-JP" dirty="0"/>
              <a:t> có </a:t>
            </a:r>
            <a:r>
              <a:rPr kumimoji="1" lang="en-US" altLang="ja-JP" dirty="0" err="1"/>
              <a:t>thay</a:t>
            </a:r>
            <a:r>
              <a:rPr kumimoji="1" lang="en-US" altLang="ja-JP" dirty="0"/>
              <a:t> </a:t>
            </a:r>
            <a:r>
              <a:rPr kumimoji="1" lang="en-US" altLang="ja-JP" dirty="0" err="1"/>
              <a:t>đổi</a:t>
            </a:r>
            <a:r>
              <a:rPr kumimoji="1" lang="en-US" altLang="ja-JP" dirty="0"/>
              <a:t>  </a:t>
            </a:r>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5</a:t>
            </a:fld>
            <a:endParaRPr lang="en-US" dirty="0"/>
          </a:p>
        </p:txBody>
      </p:sp>
    </p:spTree>
    <p:extLst>
      <p:ext uri="{BB962C8B-B14F-4D97-AF65-F5344CB8AC3E}">
        <p14:creationId xmlns:p14="http://schemas.microsoft.com/office/powerpoint/2010/main" val="3728379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algn="just">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theo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kết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quả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hoạch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của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máy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KABD</a:t>
            </a:r>
          </a:p>
          <a:p>
            <a:pPr marL="0" marR="0" algn="just">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Nhà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máy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KABD có 4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điểm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tồn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đọng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chính</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Thư</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nhâ</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Lỗi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trường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lỗi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OQC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vượt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mục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trong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nguyên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là do con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người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phương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lỗi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dò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sóng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ML </a:t>
            </a:r>
          </a:p>
          <a:p>
            <a:pPr marL="0" marR="0" algn="just">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Thư</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Tổn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thất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chât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lượng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do rework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thành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phẩm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vi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do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sư</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dụng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nhầm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linh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do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cấp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lgn="just">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Thư</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linh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bị NG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nhiều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chi phí sorting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cao</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Năm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nay,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chúng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có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những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động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như</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lgn="just">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Cùng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MQA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soát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công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đoạn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 JIG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phương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rủi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lgn="just">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sớm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lỗi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khuynh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hướng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bằng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việc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quan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Cpk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lgn="just">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Năm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2022, FPQC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thực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theo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dõi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Cpk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nhưng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bằng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phương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công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năm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này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tôi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nhơ</a:t>
            </a:r>
            <a:r>
              <a:rPr lang="en-US" sz="1800" dirty="0">
                <a:effectLst/>
                <a:latin typeface="Calibri" panose="020F0502020204030204" pitchFamily="34" charset="0"/>
                <a:ea typeface="DengXian" panose="02010600030101010101" pitchFamily="2" charset="-122"/>
                <a:cs typeface="Times New Roman" panose="02020603050405020304" pitchFamily="18" charset="0"/>
              </a:rPr>
              <a:t>̀ IT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hoàn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việc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xây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dựng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thống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Cpk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online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nhanh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hơn</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lỗi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nhầm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label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tư</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maker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linh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năm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nay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phòng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mua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tục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dư</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xấy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dựng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thống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verify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maker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xem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label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có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đúng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không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lgn="just">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chất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lượng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linh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khi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tích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thấy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lớn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sô</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lượng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NG là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của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linh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metal</a:t>
            </a:r>
          </a:p>
          <a:p>
            <a:pPr marL="0" marR="0" algn="just">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Nguyên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chính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 Là do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Khuôn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quá cũ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một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do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sư</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thiếu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sót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trong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quản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công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đoạn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maker do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năng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lực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p>
          <a:p>
            <a:pPr marL="0" marR="0" algn="just">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Năm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nay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kết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hợp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chuyên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gia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khuôn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của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KABD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soát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khuôn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maker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đồng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skill up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bô</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quan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của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PSNV.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khuôn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metal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hướng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chỉ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maker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điểm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quan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trọng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kiểm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soát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của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khuôn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của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thánh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phẩm</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Ngoài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cũng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lãm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KABD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khuôn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bao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nhiêu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sort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thay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làm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khuôn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mới</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6</a:t>
            </a:fld>
            <a:endParaRPr lang="en-US" dirty="0"/>
          </a:p>
        </p:txBody>
      </p:sp>
    </p:spTree>
    <p:extLst>
      <p:ext uri="{BB962C8B-B14F-4D97-AF65-F5344CB8AC3E}">
        <p14:creationId xmlns:p14="http://schemas.microsoft.com/office/powerpoint/2010/main" val="1788671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algn="just">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phẩm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PAPVN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mặc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dù</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mục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a:t>
            </a:r>
            <a:r>
              <a:rPr lang="vi-VN" sz="1800" dirty="0">
                <a:effectLst/>
                <a:latin typeface="Calibri" panose="020F0502020204030204" pitchFamily="34" charset="0"/>
                <a:ea typeface="DengXian" panose="02010600030101010101" pitchFamily="2" charset="-122"/>
                <a:cs typeface="Times New Roman" panose="02020603050405020304" pitchFamily="18" charset="0"/>
              </a:rPr>
              <a:t>ư</a:t>
            </a:r>
            <a:r>
              <a:rPr lang="en-US" sz="1800" dirty="0">
                <a:effectLst/>
                <a:latin typeface="Calibri" panose="020F0502020204030204" pitchFamily="34" charset="0"/>
                <a:ea typeface="DengXian" panose="02010600030101010101" pitchFamily="2" charset="-122"/>
                <a:cs typeface="Times New Roman" panose="02020603050405020304" pitchFamily="18" charset="0"/>
              </a:rPr>
              <a:t>ng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vẫn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còn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tồn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đọng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điểm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cần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tiếp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tục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cải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tiến</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 2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vấn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đề</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Thư</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Nhất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 57%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Sô</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lượng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NG là PCB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được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PAPVN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kiểm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log file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xuất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có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kết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quả OK, recheck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điều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sản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phẩm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đã</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chịu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tác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động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của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điện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áp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sử</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dụng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khi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PAPVN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lắp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ráp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và</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dùng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điện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dây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chuyền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sản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xuất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của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họ</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Thư</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 15%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lỗi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có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quan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Skip process  . Có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nghĩa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là PCB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không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có log file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nhưng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khi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PAPVN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recheck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FCT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OK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điều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bị skip process</a:t>
            </a:r>
          </a:p>
          <a:p>
            <a:pPr marL="0" marR="0" algn="just">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Tư</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thực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trạng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chất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lượng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năm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2023 ,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thực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theo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điều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sau</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Font typeface="Times New Roman" panose="02020603050405020304" pitchFamily="18" charset="0"/>
              <a:buChar char="-"/>
              <a:tabLst>
                <a:tab pos="457200" algn="l"/>
              </a:tabLs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giảm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thiểu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PCB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sinh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PAPVN  :  tr</a:t>
            </a:r>
            <a:r>
              <a:rPr lang="vi-VN" sz="1800" dirty="0">
                <a:effectLst/>
                <a:latin typeface="Calibri" panose="020F0502020204030204" pitchFamily="34" charset="0"/>
                <a:ea typeface="DengXian" panose="02010600030101010101" pitchFamily="2" charset="-122"/>
                <a:cs typeface="Times New Roman" panose="02020603050405020304" pitchFamily="18" charset="0"/>
              </a:rPr>
              <a:t>ư</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ớc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tạp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chung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vào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điều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kiện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ESD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PAPVN in line,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phương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handing PCB . PANV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chia sẻ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kiệm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quản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ESD , PCB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họ</a:t>
            </a:r>
          </a:p>
          <a:p>
            <a:pPr marL="342900" marR="0" lvl="0" indent="-342900" algn="just">
              <a:lnSpc>
                <a:spcPct val="107000"/>
              </a:lnSpc>
              <a:spcBef>
                <a:spcPts val="0"/>
              </a:spcBef>
              <a:spcAft>
                <a:spcPts val="800"/>
              </a:spcAft>
              <a:buFont typeface="Times New Roman" panose="02020603050405020304" pitchFamily="18" charset="0"/>
              <a:buChar char="-"/>
              <a:tabLst>
                <a:tab pos="457200" algn="l"/>
              </a:tabLs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Skip process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stucj</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dư</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hoàn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thống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verify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outcrossing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model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yêu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cầu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RND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bô</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sung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thêm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mục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check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chức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năng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PCB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bước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kiểm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cuối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cùng</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7</a:t>
            </a:fld>
            <a:endParaRPr lang="en-US" dirty="0"/>
          </a:p>
        </p:txBody>
      </p:sp>
    </p:spTree>
    <p:extLst>
      <p:ext uri="{BB962C8B-B14F-4D97-AF65-F5344CB8AC3E}">
        <p14:creationId xmlns:p14="http://schemas.microsoft.com/office/powerpoint/2010/main" val="629532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algn="just">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Như</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biết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 Quý 1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năm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nay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chúng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bắt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đầu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xuát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loạt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dòng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phẩm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OLED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tivi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trong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gian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ngắn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hoàn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chuyển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giao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42 model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xuất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lgn="just">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mục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Zero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lỗi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trường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lỗi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scrap do Panel là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dưới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0.01 %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bằng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mức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của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lgn="just">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Chúng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thực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hoàn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những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lgn="just">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tích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dư</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liệu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lỗi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trường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trước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ngăn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ngừa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sinh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PSNV</a:t>
            </a:r>
          </a:p>
          <a:p>
            <a:pPr marL="0" marR="0" algn="just">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Hoàn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set up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thống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dây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chuyền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Tivi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trước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AQ1: Verify system, Traceability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link serial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của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panel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FG,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thiết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lập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theo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dõi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Cpk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quan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lỗi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khuynh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hướng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Nhằm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sớm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lỗi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giảm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tổn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thất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chất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lượng</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Dựa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những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khuyến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của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MIC, VSBU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Hoàn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chuẩn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handing Panel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chuẩn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đánh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gia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phẩm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tivi</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8</a:t>
            </a:fld>
            <a:endParaRPr lang="en-US" dirty="0"/>
          </a:p>
        </p:txBody>
      </p:sp>
    </p:spTree>
    <p:extLst>
      <p:ext uri="{BB962C8B-B14F-4D97-AF65-F5344CB8AC3E}">
        <p14:creationId xmlns:p14="http://schemas.microsoft.com/office/powerpoint/2010/main" val="252644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algn="just">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đây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một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sô</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hoạt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động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của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phòng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QC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hướng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pPr marL="342900" marR="0" lvl="0" indent="-342900" algn="just">
              <a:lnSpc>
                <a:spcPct val="107000"/>
              </a:lnSpc>
              <a:spcBef>
                <a:spcPts val="0"/>
              </a:spcBef>
              <a:spcAft>
                <a:spcPts val="0"/>
              </a:spcAft>
              <a:buFont typeface="Symbol" panose="05050102010706020507" pitchFamily="18" charset="2"/>
              <a:buChar char=""/>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chất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lượng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linh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thống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qua 3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hoạt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động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chính</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gn="just">
              <a:lnSpc>
                <a:spcPct val="107000"/>
              </a:lnSpc>
              <a:spcBef>
                <a:spcPts val="0"/>
              </a:spcBef>
              <a:spcAft>
                <a:spcPts val="0"/>
              </a:spcAft>
              <a:buFont typeface="Times New Roman" panose="02020603050405020304" pitchFamily="18" charset="0"/>
              <a:buChar char="-"/>
              <a:tabLst>
                <a:tab pos="457200" algn="l"/>
              </a:tabLs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Chuyển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giao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điểm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tốt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trong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thống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quản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chất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lượng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maker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như</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quan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Cpk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mô</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hình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hoạt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động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của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MQA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nhằm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kiểm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soát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tốt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hơn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nữa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việc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thay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đổi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4M </a:t>
            </a:r>
          </a:p>
          <a:p>
            <a:pPr marL="342900" marR="0" lvl="0" indent="-342900" algn="just">
              <a:lnSpc>
                <a:spcPct val="107000"/>
              </a:lnSpc>
              <a:spcBef>
                <a:spcPts val="0"/>
              </a:spcBef>
              <a:spcAft>
                <a:spcPts val="0"/>
              </a:spcAft>
              <a:buFont typeface="Times New Roman" panose="02020603050405020304" pitchFamily="18" charset="0"/>
              <a:buChar char="-"/>
              <a:tabLst>
                <a:tab pos="457200" algn="l"/>
              </a:tabLs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của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Metal part.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Chúng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chưa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có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nhiều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kiệm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khuôn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đột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dập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năm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nay sẽ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chuyên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gia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tư</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KABD sang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cùng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xác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khuôn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skill up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PSNV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xây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dung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kiểm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soát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tư</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thành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phẩm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của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maker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những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kho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xuất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inhouse : bao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gồm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cả plastic, metal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camera module </a:t>
            </a:r>
          </a:p>
          <a:p>
            <a:pPr marL="342900" marR="0" lvl="0" indent="-342900" algn="just">
              <a:lnSpc>
                <a:spcPct val="107000"/>
              </a:lnSpc>
              <a:spcBef>
                <a:spcPts val="0"/>
              </a:spcBef>
              <a:spcAft>
                <a:spcPts val="800"/>
              </a:spcAft>
              <a:buFont typeface="Times New Roman" panose="02020603050405020304" pitchFamily="18" charset="0"/>
              <a:buChar char="-"/>
              <a:tabLst>
                <a:tab pos="457200" algn="l"/>
              </a:tabLs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Phương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quan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supplier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Sửa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đổi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chuẩn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quan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đánh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gia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xếp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cung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cấp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chặt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hơn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maker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nước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ngoài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việc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có IPO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đánh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gia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 PSNV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tăng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cường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họp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team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định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kì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kiếm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soát</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2.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kiểm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soát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công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đoạn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lgn="just">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Hoàn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thống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smart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việc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quan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rlys 4M change :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nhằm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giảm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gian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quản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nhanh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chóng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truy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lịch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sư</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có khả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năng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tích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alarm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có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lỗi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khuynh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hướng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lgn="just">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Hoạt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động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thư</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tôi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trình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ở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 Nhà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máy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thiết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xây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dựng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thốn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smart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Cpk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đê</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nhanh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chóng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hiện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lỗi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khuynh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hướng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ngăn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ngừa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lgn="just">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Next, Matsumoto san have direction for all department to achieve Quality KPI of FY2023</a:t>
            </a:r>
          </a:p>
          <a:p>
            <a:pPr marL="0" marR="0" algn="just">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Please Matsumoto  san</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E46088-57E5-40C1-9BE0-2A022D41B4E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5597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09600" y="6356377"/>
            <a:ext cx="2844800" cy="365125"/>
          </a:xfrm>
          <a:prstGeom prst="rect">
            <a:avLst/>
          </a:prstGeom>
        </p:spPr>
        <p:txBody>
          <a:bodyPr/>
          <a:lstStyle>
            <a:lvl1pPr>
              <a:defRPr/>
            </a:lvl1pPr>
          </a:lstStyle>
          <a:p>
            <a:pPr>
              <a:defRPr/>
            </a:pPr>
            <a:fld id="{3A6D4DED-6A97-4205-972C-4435E584B8B1}" type="datetimeFigureOut">
              <a:rPr lang="en-US"/>
              <a:pPr>
                <a:defRPr/>
              </a:pPr>
              <a:t>4/14/2023</a:t>
            </a:fld>
            <a:endParaRPr lang="en-US" dirty="0"/>
          </a:p>
        </p:txBody>
      </p:sp>
      <p:sp>
        <p:nvSpPr>
          <p:cNvPr id="3" name="Footer Placeholder 4"/>
          <p:cNvSpPr>
            <a:spLocks noGrp="1"/>
          </p:cNvSpPr>
          <p:nvPr>
            <p:ph type="ftr" sz="quarter" idx="11"/>
          </p:nvPr>
        </p:nvSpPr>
        <p:spPr>
          <a:xfrm>
            <a:off x="4165600" y="6356377"/>
            <a:ext cx="3860800" cy="365125"/>
          </a:xfrm>
          <a:prstGeom prst="rect">
            <a:avLst/>
          </a:prstGeom>
        </p:spPr>
        <p:txBody>
          <a:bodyPr/>
          <a:lstStyle>
            <a:lvl1pPr>
              <a:defRPr/>
            </a:lvl1pPr>
          </a:lstStyle>
          <a:p>
            <a:pPr>
              <a:defRPr/>
            </a:pPr>
            <a:endParaRPr lang="en-US" dirty="0"/>
          </a:p>
        </p:txBody>
      </p:sp>
      <p:sp>
        <p:nvSpPr>
          <p:cNvPr id="4" name="Slide Number Placeholder 5"/>
          <p:cNvSpPr>
            <a:spLocks noGrp="1"/>
          </p:cNvSpPr>
          <p:nvPr>
            <p:ph type="sldNum" sz="quarter" idx="12"/>
          </p:nvPr>
        </p:nvSpPr>
        <p:spPr>
          <a:xfrm>
            <a:off x="8737601" y="6356377"/>
            <a:ext cx="2844800" cy="365125"/>
          </a:xfrm>
          <a:prstGeom prst="rect">
            <a:avLst/>
          </a:prstGeom>
        </p:spPr>
        <p:txBody>
          <a:bodyPr/>
          <a:lstStyle>
            <a:lvl1pPr>
              <a:defRPr/>
            </a:lvl1pPr>
          </a:lstStyle>
          <a:p>
            <a:pPr>
              <a:defRPr/>
            </a:pPr>
            <a:fld id="{401E8099-33FC-4811-82FF-55A9D243E955}" type="slidenum">
              <a:rPr lang="en-US"/>
              <a:pPr>
                <a:defRPr/>
              </a:pPr>
              <a:t>‹#›</a:t>
            </a:fld>
            <a:endParaRPr lang="en-US" dirty="0"/>
          </a:p>
        </p:txBody>
      </p:sp>
    </p:spTree>
    <p:extLst>
      <p:ext uri="{BB962C8B-B14F-4D97-AF65-F5344CB8AC3E}">
        <p14:creationId xmlns:p14="http://schemas.microsoft.com/office/powerpoint/2010/main" val="1092409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8"/>
            <a:ext cx="10972800" cy="1143000"/>
          </a:xfrm>
          <a:prstGeom prst="rect">
            <a:avLst/>
          </a:prstGeom>
        </p:spPr>
        <p:txBody>
          <a:bodyPr/>
          <a:lstStyle/>
          <a:p>
            <a:r>
              <a:rPr lang="ja-JP" altLang="en-US"/>
              <a:t>マスター タイトルの書式設定</a:t>
            </a:r>
          </a:p>
        </p:txBody>
      </p:sp>
    </p:spTree>
    <p:extLst>
      <p:ext uri="{BB962C8B-B14F-4D97-AF65-F5344CB8AC3E}">
        <p14:creationId xmlns:p14="http://schemas.microsoft.com/office/powerpoint/2010/main" val="270647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7520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3050"/>
            <a:ext cx="4011084" cy="1162050"/>
          </a:xfrm>
          <a:prstGeom prst="rect">
            <a:avLst/>
          </a:prstGeo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4766736" y="273062"/>
            <a:ext cx="6815666"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09600" y="1435103"/>
            <a:ext cx="4011084" cy="4691063"/>
          </a:xfrm>
          <a:prstGeom prst="rect">
            <a:avLst/>
          </a:prstGeom>
        </p:spPr>
        <p:txBody>
          <a:bodyPr/>
          <a:lstStyle>
            <a:lvl1pPr marL="0" indent="0">
              <a:buNone/>
              <a:defRPr sz="1400"/>
            </a:lvl1pPr>
            <a:lvl2pPr marL="457196" indent="0">
              <a:buNone/>
              <a:defRPr sz="1200"/>
            </a:lvl2pPr>
            <a:lvl3pPr marL="914390" indent="0">
              <a:buNone/>
              <a:defRPr sz="1000"/>
            </a:lvl3pPr>
            <a:lvl4pPr marL="1371584" indent="0">
              <a:buNone/>
              <a:defRPr sz="900"/>
            </a:lvl4pPr>
            <a:lvl5pPr marL="1828778" indent="0">
              <a:buNone/>
              <a:defRPr sz="900"/>
            </a:lvl5pPr>
            <a:lvl6pPr marL="2285974" indent="0">
              <a:buNone/>
              <a:defRPr sz="900"/>
            </a:lvl6pPr>
            <a:lvl7pPr marL="2743169" indent="0">
              <a:buNone/>
              <a:defRPr sz="900"/>
            </a:lvl7pPr>
            <a:lvl8pPr marL="3200363" indent="0">
              <a:buNone/>
              <a:defRPr sz="900"/>
            </a:lvl8pPr>
            <a:lvl9pPr marL="3657558" indent="0">
              <a:buNone/>
              <a:defRPr sz="900"/>
            </a:lvl9pPr>
          </a:lstStyle>
          <a:p>
            <a:pPr lvl="0"/>
            <a:r>
              <a:rPr lang="ja-JP" altLang="en-US"/>
              <a:t>マスター テキストの書式設定</a:t>
            </a:r>
          </a:p>
        </p:txBody>
      </p:sp>
    </p:spTree>
    <p:extLst>
      <p:ext uri="{BB962C8B-B14F-4D97-AF65-F5344CB8AC3E}">
        <p14:creationId xmlns:p14="http://schemas.microsoft.com/office/powerpoint/2010/main" val="1762330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a:prstGeom prst="rect">
            <a:avLst/>
          </a:prstGeo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2389717" y="612775"/>
            <a:ext cx="7315200" cy="4114800"/>
          </a:xfrm>
          <a:prstGeom prst="rect">
            <a:avLst/>
          </a:prstGeom>
        </p:spPr>
        <p:txBody>
          <a:bodyPr/>
          <a:lstStyle>
            <a:lvl1pPr marL="0" indent="0">
              <a:buNone/>
              <a:defRPr sz="3200"/>
            </a:lvl1pPr>
            <a:lvl2pPr marL="457196" indent="0">
              <a:buNone/>
              <a:defRPr sz="2800"/>
            </a:lvl2pPr>
            <a:lvl3pPr marL="914390" indent="0">
              <a:buNone/>
              <a:defRPr sz="2400"/>
            </a:lvl3pPr>
            <a:lvl4pPr marL="1371584" indent="0">
              <a:buNone/>
              <a:defRPr sz="2000"/>
            </a:lvl4pPr>
            <a:lvl5pPr marL="1828778" indent="0">
              <a:buNone/>
              <a:defRPr sz="2000"/>
            </a:lvl5pPr>
            <a:lvl6pPr marL="2285974" indent="0">
              <a:buNone/>
              <a:defRPr sz="2000"/>
            </a:lvl6pPr>
            <a:lvl7pPr marL="2743169" indent="0">
              <a:buNone/>
              <a:defRPr sz="2000"/>
            </a:lvl7pPr>
            <a:lvl8pPr marL="3200363" indent="0">
              <a:buNone/>
              <a:defRPr sz="2000"/>
            </a:lvl8pPr>
            <a:lvl9pPr marL="3657558"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96" indent="0">
              <a:buNone/>
              <a:defRPr sz="1200"/>
            </a:lvl2pPr>
            <a:lvl3pPr marL="914390" indent="0">
              <a:buNone/>
              <a:defRPr sz="1000"/>
            </a:lvl3pPr>
            <a:lvl4pPr marL="1371584" indent="0">
              <a:buNone/>
              <a:defRPr sz="900"/>
            </a:lvl4pPr>
            <a:lvl5pPr marL="1828778" indent="0">
              <a:buNone/>
              <a:defRPr sz="900"/>
            </a:lvl5pPr>
            <a:lvl6pPr marL="2285974" indent="0">
              <a:buNone/>
              <a:defRPr sz="900"/>
            </a:lvl6pPr>
            <a:lvl7pPr marL="2743169" indent="0">
              <a:buNone/>
              <a:defRPr sz="900"/>
            </a:lvl7pPr>
            <a:lvl8pPr marL="3200363" indent="0">
              <a:buNone/>
              <a:defRPr sz="900"/>
            </a:lvl8pPr>
            <a:lvl9pPr marL="3657558" indent="0">
              <a:buNone/>
              <a:defRPr sz="900"/>
            </a:lvl9pPr>
          </a:lstStyle>
          <a:p>
            <a:pPr lvl="0"/>
            <a:r>
              <a:rPr lang="ja-JP" altLang="en-US"/>
              <a:t>マスター テキストの書式設定</a:t>
            </a:r>
          </a:p>
        </p:txBody>
      </p:sp>
    </p:spTree>
    <p:extLst>
      <p:ext uri="{BB962C8B-B14F-4D97-AF65-F5344CB8AC3E}">
        <p14:creationId xmlns:p14="http://schemas.microsoft.com/office/powerpoint/2010/main" val="2156829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8"/>
            <a:ext cx="10972800" cy="1143000"/>
          </a:xfrm>
          <a:prstGeom prst="rect">
            <a:avLst/>
          </a:prstGeom>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609600" y="1600206"/>
            <a:ext cx="10972800" cy="4525963"/>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33388336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274650"/>
            <a:ext cx="2743200" cy="5851525"/>
          </a:xfrm>
          <a:prstGeom prst="rect">
            <a:avLst/>
          </a:prstGeo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609600" y="274650"/>
            <a:ext cx="8026400" cy="5851525"/>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944225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669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11571818" y="6492899"/>
            <a:ext cx="620182" cy="365125"/>
          </a:xfrm>
          <a:prstGeom prst="rect">
            <a:avLst/>
          </a:prstGeom>
        </p:spPr>
        <p:txBody>
          <a:bodyPr/>
          <a:lstStyle>
            <a:lvl1pPr>
              <a:defRPr/>
            </a:lvl1pPr>
          </a:lstStyle>
          <a:p>
            <a:pPr>
              <a:defRPr/>
            </a:pPr>
            <a:fld id="{63D34CA5-95AA-4BEB-904C-810CBB5AE6CB}" type="slidenum">
              <a:rPr lang="en-US"/>
              <a:pPr>
                <a:defRPr/>
              </a:pPr>
              <a:t>‹#›</a:t>
            </a:fld>
            <a:endParaRPr lang="en-US" dirty="0"/>
          </a:p>
        </p:txBody>
      </p:sp>
    </p:spTree>
    <p:extLst>
      <p:ext uri="{BB962C8B-B14F-4D97-AF65-F5344CB8AC3E}">
        <p14:creationId xmlns:p14="http://schemas.microsoft.com/office/powerpoint/2010/main" val="26426663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11571818" y="6492899"/>
            <a:ext cx="620182" cy="365125"/>
          </a:xfrm>
          <a:prstGeom prst="rect">
            <a:avLst/>
          </a:prstGeom>
        </p:spPr>
        <p:txBody>
          <a:bodyPr/>
          <a:lstStyle>
            <a:lvl1pPr>
              <a:defRPr/>
            </a:lvl1pPr>
          </a:lstStyle>
          <a:p>
            <a:pPr>
              <a:defRPr/>
            </a:pPr>
            <a:fld id="{63D34CA5-95AA-4BEB-904C-810CBB5AE6CB}" type="slidenum">
              <a:rPr lang="en-US"/>
              <a:pPr>
                <a:defRPr/>
              </a:pPr>
              <a:t>‹#›</a:t>
            </a:fld>
            <a:endParaRPr lang="en-US" dirty="0"/>
          </a:p>
        </p:txBody>
      </p:sp>
    </p:spTree>
    <p:extLst>
      <p:ext uri="{BB962C8B-B14F-4D97-AF65-F5344CB8AC3E}">
        <p14:creationId xmlns:p14="http://schemas.microsoft.com/office/powerpoint/2010/main" val="973334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565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6"/>
            <a:ext cx="10972800" cy="4525963"/>
          </a:xfrm>
          <a:prstGeom prst="rect">
            <a:avLst/>
          </a:prstGeom>
          <a:solidFill>
            <a:schemeClr val="bg2">
              <a:lumMod val="75000"/>
            </a:schemeClr>
          </a:solid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Y" dirty="0"/>
          </a:p>
        </p:txBody>
      </p:sp>
      <p:sp>
        <p:nvSpPr>
          <p:cNvPr id="4" name="Date Placeholder 3"/>
          <p:cNvSpPr>
            <a:spLocks noGrp="1"/>
          </p:cNvSpPr>
          <p:nvPr>
            <p:ph type="dt" sz="half" idx="10"/>
          </p:nvPr>
        </p:nvSpPr>
        <p:spPr>
          <a:xfrm>
            <a:off x="609600" y="6356377"/>
            <a:ext cx="2844800" cy="365125"/>
          </a:xfrm>
          <a:prstGeom prst="rect">
            <a:avLst/>
          </a:prstGeom>
        </p:spPr>
        <p:txBody>
          <a:bodyPr/>
          <a:lstStyle>
            <a:lvl1pPr>
              <a:defRPr/>
            </a:lvl1pPr>
          </a:lstStyle>
          <a:p>
            <a:pPr>
              <a:defRPr/>
            </a:pPr>
            <a:fld id="{11D7050C-1A95-4923-9392-973C70092D2B}" type="datetimeFigureOut">
              <a:rPr lang="en-US"/>
              <a:pPr>
                <a:defRPr/>
              </a:pPr>
              <a:t>4/14/2023</a:t>
            </a:fld>
            <a:endParaRPr lang="en-US" dirty="0"/>
          </a:p>
        </p:txBody>
      </p:sp>
      <p:sp>
        <p:nvSpPr>
          <p:cNvPr id="5" name="Footer Placeholder 4"/>
          <p:cNvSpPr>
            <a:spLocks noGrp="1"/>
          </p:cNvSpPr>
          <p:nvPr>
            <p:ph type="ftr" sz="quarter" idx="11"/>
          </p:nvPr>
        </p:nvSpPr>
        <p:spPr>
          <a:xfrm>
            <a:off x="4165600" y="6356377"/>
            <a:ext cx="3860800" cy="365125"/>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a:xfrm>
            <a:off x="8737601" y="6356377"/>
            <a:ext cx="2844800" cy="365125"/>
          </a:xfrm>
          <a:prstGeom prst="rect">
            <a:avLst/>
          </a:prstGeom>
        </p:spPr>
        <p:txBody>
          <a:bodyPr/>
          <a:lstStyle>
            <a:lvl1pPr>
              <a:defRPr/>
            </a:lvl1pPr>
          </a:lstStyle>
          <a:p>
            <a:pPr>
              <a:defRPr/>
            </a:pPr>
            <a:fld id="{F3DAE91D-6829-4DF7-B12C-B8648030134D}" type="slidenum">
              <a:rPr lang="en-US"/>
              <a:pPr>
                <a:defRPr/>
              </a:pPr>
              <a:t>‹#›</a:t>
            </a:fld>
            <a:endParaRPr lang="en-US" dirty="0"/>
          </a:p>
        </p:txBody>
      </p:sp>
    </p:spTree>
    <p:extLst>
      <p:ext uri="{BB962C8B-B14F-4D97-AF65-F5344CB8AC3E}">
        <p14:creationId xmlns:p14="http://schemas.microsoft.com/office/powerpoint/2010/main" val="6842560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6"/>
            <a:ext cx="10972800" cy="4525963"/>
          </a:xfrm>
          <a:prstGeom prst="rect">
            <a:avLst/>
          </a:prstGeom>
          <a:solidFill>
            <a:schemeClr val="bg2">
              <a:lumMod val="75000"/>
            </a:schemeClr>
          </a:solid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Y" dirty="0"/>
          </a:p>
        </p:txBody>
      </p:sp>
      <p:sp>
        <p:nvSpPr>
          <p:cNvPr id="4" name="Date Placeholder 3"/>
          <p:cNvSpPr>
            <a:spLocks noGrp="1"/>
          </p:cNvSpPr>
          <p:nvPr>
            <p:ph type="dt" sz="half" idx="10"/>
          </p:nvPr>
        </p:nvSpPr>
        <p:spPr>
          <a:xfrm>
            <a:off x="609600" y="6356377"/>
            <a:ext cx="2844800" cy="365125"/>
          </a:xfrm>
          <a:prstGeom prst="rect">
            <a:avLst/>
          </a:prstGeom>
        </p:spPr>
        <p:txBody>
          <a:bodyPr/>
          <a:lstStyle>
            <a:lvl1pPr>
              <a:defRPr/>
            </a:lvl1pPr>
          </a:lstStyle>
          <a:p>
            <a:pPr>
              <a:defRPr/>
            </a:pPr>
            <a:fld id="{11D7050C-1A95-4923-9392-973C70092D2B}" type="datetimeFigureOut">
              <a:rPr lang="en-US"/>
              <a:pPr>
                <a:defRPr/>
              </a:pPr>
              <a:t>4/14/2023</a:t>
            </a:fld>
            <a:endParaRPr lang="en-US" dirty="0"/>
          </a:p>
        </p:txBody>
      </p:sp>
      <p:sp>
        <p:nvSpPr>
          <p:cNvPr id="5" name="Footer Placeholder 4"/>
          <p:cNvSpPr>
            <a:spLocks noGrp="1"/>
          </p:cNvSpPr>
          <p:nvPr>
            <p:ph type="ftr" sz="quarter" idx="11"/>
          </p:nvPr>
        </p:nvSpPr>
        <p:spPr>
          <a:xfrm>
            <a:off x="4165600" y="6356377"/>
            <a:ext cx="3860800" cy="365125"/>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a:xfrm>
            <a:off x="8737601" y="6356377"/>
            <a:ext cx="2844800" cy="365125"/>
          </a:xfrm>
          <a:prstGeom prst="rect">
            <a:avLst/>
          </a:prstGeom>
        </p:spPr>
        <p:txBody>
          <a:bodyPr/>
          <a:lstStyle>
            <a:lvl1pPr>
              <a:defRPr/>
            </a:lvl1pPr>
          </a:lstStyle>
          <a:p>
            <a:pPr>
              <a:defRPr/>
            </a:pPr>
            <a:fld id="{F3DAE91D-6829-4DF7-B12C-B8648030134D}" type="slidenum">
              <a:rPr lang="en-US"/>
              <a:pPr>
                <a:defRPr/>
              </a:pPr>
              <a:t>‹#›</a:t>
            </a:fld>
            <a:endParaRPr lang="en-US" dirty="0"/>
          </a:p>
        </p:txBody>
      </p:sp>
    </p:spTree>
    <p:extLst>
      <p:ext uri="{BB962C8B-B14F-4D97-AF65-F5344CB8AC3E}">
        <p14:creationId xmlns:p14="http://schemas.microsoft.com/office/powerpoint/2010/main" val="1890111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11571821" y="6492902"/>
            <a:ext cx="620183" cy="365125"/>
          </a:xfrm>
          <a:prstGeom prst="rect">
            <a:avLst/>
          </a:prstGeom>
        </p:spPr>
        <p:txBody>
          <a:bodyPr/>
          <a:lstStyle>
            <a:lvl1pPr>
              <a:defRPr/>
            </a:lvl1pPr>
          </a:lstStyle>
          <a:p>
            <a:pPr>
              <a:defRPr/>
            </a:pPr>
            <a:fld id="{63D34CA5-95AA-4BEB-904C-810CBB5AE6CB}" type="slidenum">
              <a:rPr lang="en-US"/>
              <a:pPr>
                <a:defRPr/>
              </a:pPr>
              <a:t>‹#›</a:t>
            </a:fld>
            <a:endParaRPr lang="en-US" dirty="0"/>
          </a:p>
        </p:txBody>
      </p:sp>
    </p:spTree>
    <p:extLst>
      <p:ext uri="{BB962C8B-B14F-4D97-AF65-F5344CB8AC3E}">
        <p14:creationId xmlns:p14="http://schemas.microsoft.com/office/powerpoint/2010/main" val="1609650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11571821" y="6492902"/>
            <a:ext cx="620183" cy="365125"/>
          </a:xfrm>
          <a:prstGeom prst="rect">
            <a:avLst/>
          </a:prstGeom>
        </p:spPr>
        <p:txBody>
          <a:bodyPr/>
          <a:lstStyle>
            <a:lvl1pPr>
              <a:defRPr/>
            </a:lvl1pPr>
          </a:lstStyle>
          <a:p>
            <a:pPr>
              <a:defRPr/>
            </a:pPr>
            <a:fld id="{63D34CA5-95AA-4BEB-904C-810CBB5AE6CB}" type="slidenum">
              <a:rPr lang="en-US"/>
              <a:pPr>
                <a:defRPr/>
              </a:pPr>
              <a:t>‹#›</a:t>
            </a:fld>
            <a:endParaRPr lang="en-US" dirty="0"/>
          </a:p>
        </p:txBody>
      </p:sp>
    </p:spTree>
    <p:extLst>
      <p:ext uri="{BB962C8B-B14F-4D97-AF65-F5344CB8AC3E}">
        <p14:creationId xmlns:p14="http://schemas.microsoft.com/office/powerpoint/2010/main" val="3239373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6"/>
            <a:ext cx="10972800" cy="4525963"/>
          </a:xfrm>
          <a:prstGeom prst="rect">
            <a:avLst/>
          </a:prstGeom>
          <a:solidFill>
            <a:schemeClr val="bg2">
              <a:lumMod val="75000"/>
            </a:schemeClr>
          </a:solid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Y" dirty="0"/>
          </a:p>
        </p:txBody>
      </p:sp>
      <p:sp>
        <p:nvSpPr>
          <p:cNvPr id="4" name="Date Placeholder 3"/>
          <p:cNvSpPr>
            <a:spLocks noGrp="1"/>
          </p:cNvSpPr>
          <p:nvPr>
            <p:ph type="dt" sz="half" idx="10"/>
          </p:nvPr>
        </p:nvSpPr>
        <p:spPr>
          <a:xfrm>
            <a:off x="609600" y="6356377"/>
            <a:ext cx="2844800" cy="365125"/>
          </a:xfrm>
          <a:prstGeom prst="rect">
            <a:avLst/>
          </a:prstGeom>
        </p:spPr>
        <p:txBody>
          <a:bodyPr/>
          <a:lstStyle>
            <a:lvl1pPr>
              <a:defRPr/>
            </a:lvl1pPr>
          </a:lstStyle>
          <a:p>
            <a:pPr>
              <a:defRPr/>
            </a:pPr>
            <a:fld id="{11D7050C-1A95-4923-9392-973C70092D2B}" type="datetimeFigureOut">
              <a:rPr lang="en-US"/>
              <a:pPr>
                <a:defRPr/>
              </a:pPr>
              <a:t>4/14/2023</a:t>
            </a:fld>
            <a:endParaRPr lang="en-US" dirty="0"/>
          </a:p>
        </p:txBody>
      </p:sp>
      <p:sp>
        <p:nvSpPr>
          <p:cNvPr id="5" name="Footer Placeholder 4"/>
          <p:cNvSpPr>
            <a:spLocks noGrp="1"/>
          </p:cNvSpPr>
          <p:nvPr>
            <p:ph type="ftr" sz="quarter" idx="11"/>
          </p:nvPr>
        </p:nvSpPr>
        <p:spPr>
          <a:xfrm>
            <a:off x="4165600" y="6356377"/>
            <a:ext cx="3860800" cy="365125"/>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a:xfrm>
            <a:off x="8737601" y="6356377"/>
            <a:ext cx="2844800" cy="365125"/>
          </a:xfrm>
          <a:prstGeom prst="rect">
            <a:avLst/>
          </a:prstGeom>
        </p:spPr>
        <p:txBody>
          <a:bodyPr/>
          <a:lstStyle>
            <a:lvl1pPr>
              <a:defRPr/>
            </a:lvl1pPr>
          </a:lstStyle>
          <a:p>
            <a:pPr>
              <a:defRPr/>
            </a:pPr>
            <a:fld id="{F3DAE91D-6829-4DF7-B12C-B8648030134D}" type="slidenum">
              <a:rPr lang="en-US"/>
              <a:pPr>
                <a:defRPr/>
              </a:pPr>
              <a:t>‹#›</a:t>
            </a:fld>
            <a:endParaRPr lang="en-US" dirty="0"/>
          </a:p>
        </p:txBody>
      </p:sp>
    </p:spTree>
    <p:extLst>
      <p:ext uri="{BB962C8B-B14F-4D97-AF65-F5344CB8AC3E}">
        <p14:creationId xmlns:p14="http://schemas.microsoft.com/office/powerpoint/2010/main" val="2734235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130437"/>
            <a:ext cx="10363200" cy="1470025"/>
          </a:xfrm>
          <a:prstGeom prst="rect">
            <a:avLst/>
          </a:prstGeom>
        </p:spPr>
        <p:txBody>
          <a:bodyPr/>
          <a:lstStyle/>
          <a:p>
            <a:r>
              <a:rPr lang="ja-JP" altLang="en-US"/>
              <a:t>マスター タイトルの書式設定</a:t>
            </a:r>
          </a:p>
        </p:txBody>
      </p:sp>
      <p:sp>
        <p:nvSpPr>
          <p:cNvPr id="3" name="サブタイトル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196" indent="0" algn="ctr">
              <a:buNone/>
              <a:defRPr/>
            </a:lvl2pPr>
            <a:lvl3pPr marL="914390" indent="0" algn="ctr">
              <a:buNone/>
              <a:defRPr/>
            </a:lvl3pPr>
            <a:lvl4pPr marL="1371584" indent="0" algn="ctr">
              <a:buNone/>
              <a:defRPr/>
            </a:lvl4pPr>
            <a:lvl5pPr marL="1828778" indent="0" algn="ctr">
              <a:buNone/>
              <a:defRPr/>
            </a:lvl5pPr>
            <a:lvl6pPr marL="2285974" indent="0" algn="ctr">
              <a:buNone/>
              <a:defRPr/>
            </a:lvl6pPr>
            <a:lvl7pPr marL="2743169" indent="0" algn="ctr">
              <a:buNone/>
              <a:defRPr/>
            </a:lvl7pPr>
            <a:lvl8pPr marL="3200363" indent="0" algn="ctr">
              <a:buNone/>
              <a:defRPr/>
            </a:lvl8pPr>
            <a:lvl9pPr marL="3657558" indent="0" algn="ctr">
              <a:buNone/>
              <a:defRPr/>
            </a:lvl9pPr>
          </a:lstStyle>
          <a:p>
            <a:r>
              <a:rPr lang="ja-JP" altLang="en-US"/>
              <a:t>マスター サブタイトルの書式設定</a:t>
            </a:r>
          </a:p>
        </p:txBody>
      </p:sp>
    </p:spTree>
    <p:extLst>
      <p:ext uri="{BB962C8B-B14F-4D97-AF65-F5344CB8AC3E}">
        <p14:creationId xmlns:p14="http://schemas.microsoft.com/office/powerpoint/2010/main" val="1076400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8"/>
            <a:ext cx="10972800" cy="1143000"/>
          </a:xfrm>
          <a:prstGeom prst="rect">
            <a:avLst/>
          </a:prstGeom>
        </p:spPr>
        <p:txBody>
          <a:bodyPr/>
          <a:lstStyle/>
          <a:p>
            <a:r>
              <a:rPr lang="ja-JP" altLang="en-US"/>
              <a:t>マスター タイトルの書式設定</a:t>
            </a:r>
          </a:p>
        </p:txBody>
      </p:sp>
      <p:sp>
        <p:nvSpPr>
          <p:cNvPr id="3" name="コンテンツ プレースホルダー 2"/>
          <p:cNvSpPr>
            <a:spLocks noGrp="1"/>
          </p:cNvSpPr>
          <p:nvPr>
            <p:ph idx="1"/>
          </p:nvPr>
        </p:nvSpPr>
        <p:spPr>
          <a:xfrm>
            <a:off x="609600" y="1600206"/>
            <a:ext cx="10972800" cy="4525963"/>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377190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12"/>
            <a:ext cx="10363200" cy="1362075"/>
          </a:xfrm>
          <a:prstGeom prst="rect">
            <a:avLst/>
          </a:prstGeo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196" indent="0">
              <a:buNone/>
              <a:defRPr sz="1800"/>
            </a:lvl2pPr>
            <a:lvl3pPr marL="914390" indent="0">
              <a:buNone/>
              <a:defRPr sz="1600"/>
            </a:lvl3pPr>
            <a:lvl4pPr marL="1371584" indent="0">
              <a:buNone/>
              <a:defRPr sz="1400"/>
            </a:lvl4pPr>
            <a:lvl5pPr marL="1828778" indent="0">
              <a:buNone/>
              <a:defRPr sz="1400"/>
            </a:lvl5pPr>
            <a:lvl6pPr marL="2285974" indent="0">
              <a:buNone/>
              <a:defRPr sz="1400"/>
            </a:lvl6pPr>
            <a:lvl7pPr marL="2743169" indent="0">
              <a:buNone/>
              <a:defRPr sz="1400"/>
            </a:lvl7pPr>
            <a:lvl8pPr marL="3200363" indent="0">
              <a:buNone/>
              <a:defRPr sz="1400"/>
            </a:lvl8pPr>
            <a:lvl9pPr marL="3657558" indent="0">
              <a:buNone/>
              <a:defRPr sz="1400"/>
            </a:lvl9pPr>
          </a:lstStyle>
          <a:p>
            <a:pPr lvl="0"/>
            <a:r>
              <a:rPr lang="ja-JP" altLang="en-US"/>
              <a:t>マスター テキストの書式設定</a:t>
            </a:r>
          </a:p>
        </p:txBody>
      </p:sp>
    </p:spTree>
    <p:extLst>
      <p:ext uri="{BB962C8B-B14F-4D97-AF65-F5344CB8AC3E}">
        <p14:creationId xmlns:p14="http://schemas.microsoft.com/office/powerpoint/2010/main" val="2432801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8"/>
            <a:ext cx="10972800" cy="1143000"/>
          </a:xfrm>
          <a:prstGeom prst="rect">
            <a:avLst/>
          </a:prstGeom>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609600" y="1600206"/>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6197600" y="1600206"/>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3756999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8"/>
            <a:ext cx="10972800" cy="1143000"/>
          </a:xfrm>
          <a:prstGeom prst="rect">
            <a:avLst/>
          </a:prstGeo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196" indent="0">
              <a:buNone/>
              <a:defRPr sz="2000" b="1"/>
            </a:lvl2pPr>
            <a:lvl3pPr marL="914390" indent="0">
              <a:buNone/>
              <a:defRPr sz="1800" b="1"/>
            </a:lvl3pPr>
            <a:lvl4pPr marL="1371584" indent="0">
              <a:buNone/>
              <a:defRPr sz="1600" b="1"/>
            </a:lvl4pPr>
            <a:lvl5pPr marL="1828778" indent="0">
              <a:buNone/>
              <a:defRPr sz="1600" b="1"/>
            </a:lvl5pPr>
            <a:lvl6pPr marL="2285974" indent="0">
              <a:buNone/>
              <a:defRPr sz="1600" b="1"/>
            </a:lvl6pPr>
            <a:lvl7pPr marL="2743169" indent="0">
              <a:buNone/>
              <a:defRPr sz="1600" b="1"/>
            </a:lvl7pPr>
            <a:lvl8pPr marL="3200363" indent="0">
              <a:buNone/>
              <a:defRPr sz="1600" b="1"/>
            </a:lvl8pPr>
            <a:lvl9pPr marL="3657558"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6193372" y="1535113"/>
            <a:ext cx="5389034" cy="639762"/>
          </a:xfrm>
          <a:prstGeom prst="rect">
            <a:avLst/>
          </a:prstGeom>
        </p:spPr>
        <p:txBody>
          <a:bodyPr anchor="b"/>
          <a:lstStyle>
            <a:lvl1pPr marL="0" indent="0">
              <a:buNone/>
              <a:defRPr sz="2400" b="1"/>
            </a:lvl1pPr>
            <a:lvl2pPr marL="457196" indent="0">
              <a:buNone/>
              <a:defRPr sz="2000" b="1"/>
            </a:lvl2pPr>
            <a:lvl3pPr marL="914390" indent="0">
              <a:buNone/>
              <a:defRPr sz="1800" b="1"/>
            </a:lvl3pPr>
            <a:lvl4pPr marL="1371584" indent="0">
              <a:buNone/>
              <a:defRPr sz="1600" b="1"/>
            </a:lvl4pPr>
            <a:lvl5pPr marL="1828778" indent="0">
              <a:buNone/>
              <a:defRPr sz="1600" b="1"/>
            </a:lvl5pPr>
            <a:lvl6pPr marL="2285974" indent="0">
              <a:buNone/>
              <a:defRPr sz="1600" b="1"/>
            </a:lvl6pPr>
            <a:lvl7pPr marL="2743169" indent="0">
              <a:buNone/>
              <a:defRPr sz="1600" b="1"/>
            </a:lvl7pPr>
            <a:lvl8pPr marL="3200363" indent="0">
              <a:buNone/>
              <a:defRPr sz="1600" b="1"/>
            </a:lvl8pPr>
            <a:lvl9pPr marL="3657558"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6193372" y="2174875"/>
            <a:ext cx="5389034"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41915779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6"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3575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82"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20" algn="ctr" rtl="0" fontAlgn="base">
        <a:spcBef>
          <a:spcPct val="0"/>
        </a:spcBef>
        <a:spcAft>
          <a:spcPct val="0"/>
        </a:spcAft>
        <a:defRPr sz="4400">
          <a:solidFill>
            <a:schemeClr val="tx1"/>
          </a:solidFill>
          <a:latin typeface="Calibri" pitchFamily="34" charset="0"/>
        </a:defRPr>
      </a:lvl6pPr>
      <a:lvl7pPr marL="914438" algn="ctr" rtl="0" fontAlgn="base">
        <a:spcBef>
          <a:spcPct val="0"/>
        </a:spcBef>
        <a:spcAft>
          <a:spcPct val="0"/>
        </a:spcAft>
        <a:defRPr sz="4400">
          <a:solidFill>
            <a:schemeClr val="tx1"/>
          </a:solidFill>
          <a:latin typeface="Calibri" pitchFamily="34" charset="0"/>
        </a:defRPr>
      </a:lvl7pPr>
      <a:lvl8pPr marL="1371658" algn="ctr" rtl="0" fontAlgn="base">
        <a:spcBef>
          <a:spcPct val="0"/>
        </a:spcBef>
        <a:spcAft>
          <a:spcPct val="0"/>
        </a:spcAft>
        <a:defRPr sz="4400">
          <a:solidFill>
            <a:schemeClr val="tx1"/>
          </a:solidFill>
          <a:latin typeface="Calibri" pitchFamily="34" charset="0"/>
        </a:defRPr>
      </a:lvl8pPr>
      <a:lvl9pPr marL="1828877" algn="ctr" rtl="0" fontAlgn="base">
        <a:spcBef>
          <a:spcPct val="0"/>
        </a:spcBef>
        <a:spcAft>
          <a:spcPct val="0"/>
        </a:spcAft>
        <a:defRPr sz="4400">
          <a:solidFill>
            <a:schemeClr val="tx1"/>
          </a:solidFill>
          <a:latin typeface="Calibri" pitchFamily="34" charset="0"/>
        </a:defRPr>
      </a:lvl9pPr>
    </p:titleStyle>
    <p:bodyStyle>
      <a:lvl1pPr marL="342915" indent="-342915" algn="l" rtl="0" eaLnBrk="0" fontAlgn="base" hangingPunct="0">
        <a:spcBef>
          <a:spcPct val="20000"/>
        </a:spcBef>
        <a:spcAft>
          <a:spcPct val="0"/>
        </a:spcAft>
        <a:buFont typeface="Arial" charset="0"/>
        <a:buChar char="•"/>
        <a:defRPr sz="3201" kern="1200">
          <a:solidFill>
            <a:schemeClr val="tx1"/>
          </a:solidFill>
          <a:latin typeface="+mn-lt"/>
          <a:ea typeface="+mn-ea"/>
          <a:cs typeface="+mn-cs"/>
        </a:defRPr>
      </a:lvl1pPr>
      <a:lvl2pPr marL="742981" indent="-285762"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48" indent="-22861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68" indent="-22861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87" indent="-22861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706" indent="-228610" algn="l" defTabSz="9144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925" indent="-228610" algn="l" defTabSz="9144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145" indent="-228610" algn="l" defTabSz="9144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64" indent="-228610" algn="l" defTabSz="91443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38" rtl="0" eaLnBrk="1" latinLnBrk="0" hangingPunct="1">
        <a:defRPr sz="1800" kern="1200">
          <a:solidFill>
            <a:schemeClr val="tx1"/>
          </a:solidFill>
          <a:latin typeface="+mn-lt"/>
          <a:ea typeface="+mn-ea"/>
          <a:cs typeface="+mn-cs"/>
        </a:defRPr>
      </a:lvl1pPr>
      <a:lvl2pPr marL="457220" algn="l" defTabSz="914438" rtl="0" eaLnBrk="1" latinLnBrk="0" hangingPunct="1">
        <a:defRPr sz="1800" kern="1200">
          <a:solidFill>
            <a:schemeClr val="tx1"/>
          </a:solidFill>
          <a:latin typeface="+mn-lt"/>
          <a:ea typeface="+mn-ea"/>
          <a:cs typeface="+mn-cs"/>
        </a:defRPr>
      </a:lvl2pPr>
      <a:lvl3pPr marL="914438" algn="l" defTabSz="914438" rtl="0" eaLnBrk="1" latinLnBrk="0" hangingPunct="1">
        <a:defRPr sz="1800" kern="1200">
          <a:solidFill>
            <a:schemeClr val="tx1"/>
          </a:solidFill>
          <a:latin typeface="+mn-lt"/>
          <a:ea typeface="+mn-ea"/>
          <a:cs typeface="+mn-cs"/>
        </a:defRPr>
      </a:lvl3pPr>
      <a:lvl4pPr marL="1371658" algn="l" defTabSz="914438" rtl="0" eaLnBrk="1" latinLnBrk="0" hangingPunct="1">
        <a:defRPr sz="1800" kern="1200">
          <a:solidFill>
            <a:schemeClr val="tx1"/>
          </a:solidFill>
          <a:latin typeface="+mn-lt"/>
          <a:ea typeface="+mn-ea"/>
          <a:cs typeface="+mn-cs"/>
        </a:defRPr>
      </a:lvl4pPr>
      <a:lvl5pPr marL="1828877" algn="l" defTabSz="914438" rtl="0" eaLnBrk="1" latinLnBrk="0" hangingPunct="1">
        <a:defRPr sz="1800" kern="1200">
          <a:solidFill>
            <a:schemeClr val="tx1"/>
          </a:solidFill>
          <a:latin typeface="+mn-lt"/>
          <a:ea typeface="+mn-ea"/>
          <a:cs typeface="+mn-cs"/>
        </a:defRPr>
      </a:lvl5pPr>
      <a:lvl6pPr marL="2286096" algn="l" defTabSz="914438" rtl="0" eaLnBrk="1" latinLnBrk="0" hangingPunct="1">
        <a:defRPr sz="1800" kern="1200">
          <a:solidFill>
            <a:schemeClr val="tx1"/>
          </a:solidFill>
          <a:latin typeface="+mn-lt"/>
          <a:ea typeface="+mn-ea"/>
          <a:cs typeface="+mn-cs"/>
        </a:defRPr>
      </a:lvl6pPr>
      <a:lvl7pPr marL="2743316" algn="l" defTabSz="914438" rtl="0" eaLnBrk="1" latinLnBrk="0" hangingPunct="1">
        <a:defRPr sz="1800" kern="1200">
          <a:solidFill>
            <a:schemeClr val="tx1"/>
          </a:solidFill>
          <a:latin typeface="+mn-lt"/>
          <a:ea typeface="+mn-ea"/>
          <a:cs typeface="+mn-cs"/>
        </a:defRPr>
      </a:lvl7pPr>
      <a:lvl8pPr marL="3200535" algn="l" defTabSz="914438" rtl="0" eaLnBrk="1" latinLnBrk="0" hangingPunct="1">
        <a:defRPr sz="1800" kern="1200">
          <a:solidFill>
            <a:schemeClr val="tx1"/>
          </a:solidFill>
          <a:latin typeface="+mn-lt"/>
          <a:ea typeface="+mn-ea"/>
          <a:cs typeface="+mn-cs"/>
        </a:defRPr>
      </a:lvl8pPr>
      <a:lvl9pPr marL="3657755" algn="l" defTabSz="91443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0" y="11"/>
            <a:ext cx="12192000" cy="557213"/>
          </a:xfrm>
          <a:prstGeom prst="rect">
            <a:avLst/>
          </a:prstGeom>
          <a:solidFill>
            <a:srgbClr val="000099"/>
          </a:solidFill>
          <a:ln>
            <a:noFill/>
          </a:ln>
          <a:effectLst/>
        </p:spPr>
        <p:txBody>
          <a:bodyPr wrap="none" anchor="ct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defRPr/>
            </a:pPr>
            <a:endParaRPr lang="ja-JP" altLang="ja-JP" sz="2400" b="1">
              <a:latin typeface="Arial Black" pitchFamily="34" charset="0"/>
            </a:endParaRPr>
          </a:p>
        </p:txBody>
      </p:sp>
      <p:sp>
        <p:nvSpPr>
          <p:cNvPr id="2051" name="Text Box 5"/>
          <p:cNvSpPr txBox="1">
            <a:spLocks noChangeArrowheads="1"/>
          </p:cNvSpPr>
          <p:nvPr/>
        </p:nvSpPr>
        <p:spPr bwMode="gray">
          <a:xfrm>
            <a:off x="11136561" y="63500"/>
            <a:ext cx="919973" cy="406400"/>
          </a:xfrm>
          <a:prstGeom prst="rect">
            <a:avLst/>
          </a:prstGeom>
          <a:noFill/>
          <a:ln w="9525">
            <a:solidFill>
              <a:schemeClr val="bg1"/>
            </a:solidFill>
            <a:miter lim="800000"/>
            <a:headEnd/>
            <a:tailEnd/>
          </a:ln>
          <a:effectLst/>
        </p:spPr>
        <p:txBody>
          <a:bodyPr wrap="none" anchor="ct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defRPr/>
            </a:pPr>
            <a:fld id="{B722558E-3C4C-4F3A-8A64-7F705BEAB010}" type="slidenum">
              <a:rPr lang="en-US" altLang="ja-JP" sz="1400" b="1" smtClean="0">
                <a:solidFill>
                  <a:schemeClr val="bg1"/>
                </a:solidFill>
                <a:latin typeface="ＭＳ Ｐゴシック" pitchFamily="50" charset="-128"/>
                <a:ea typeface="ＭＳ Ｐゴシック" pitchFamily="50" charset="-128"/>
              </a:rPr>
              <a:pPr algn="ctr" eaLnBrk="1" hangingPunct="1">
                <a:defRPr/>
              </a:pPr>
              <a:t>‹#›</a:t>
            </a:fld>
            <a:r>
              <a:rPr lang="en-US" altLang="ja-JP" sz="1400" b="1" dirty="0">
                <a:solidFill>
                  <a:schemeClr val="bg1"/>
                </a:solidFill>
                <a:latin typeface="ＭＳ Ｐゴシック" pitchFamily="50" charset="-128"/>
                <a:ea typeface="ＭＳ Ｐゴシック" pitchFamily="50" charset="-128"/>
              </a:rPr>
              <a:t>/12</a:t>
            </a:r>
          </a:p>
        </p:txBody>
      </p:sp>
      <p:sp>
        <p:nvSpPr>
          <p:cNvPr id="343046" name="Text Box 6"/>
          <p:cNvSpPr txBox="1">
            <a:spLocks noChangeArrowheads="1"/>
          </p:cNvSpPr>
          <p:nvPr/>
        </p:nvSpPr>
        <p:spPr bwMode="auto">
          <a:xfrm>
            <a:off x="97366" y="80975"/>
            <a:ext cx="1102784" cy="395287"/>
          </a:xfrm>
          <a:prstGeom prst="rect">
            <a:avLst/>
          </a:prstGeom>
          <a:solidFill>
            <a:srgbClr val="FFFFFF"/>
          </a:solidFill>
          <a:ln w="12700">
            <a:solidFill>
              <a:srgbClr val="FF0000"/>
            </a:solidFill>
            <a:miter lim="800000"/>
            <a:headEnd/>
            <a:tailEnd/>
          </a:ln>
          <a:effectLst/>
        </p:spPr>
        <p:txBody>
          <a:bodyPr wrap="none" lIns="0" tIns="0" rIns="0" bIns="0" anchor="ctr" anchorCtr="1"/>
          <a:lstStyle>
            <a:lvl1pPr defTabSz="684213">
              <a:defRPr kumimoji="1">
                <a:solidFill>
                  <a:schemeClr val="tx1"/>
                </a:solidFill>
                <a:latin typeface="Arial" charset="0"/>
                <a:ea typeface="ＭＳ Ｐゴシック" pitchFamily="50" charset="-128"/>
              </a:defRPr>
            </a:lvl1pPr>
            <a:lvl2pPr marL="341313" indent="1588" defTabSz="684213">
              <a:defRPr kumimoji="1">
                <a:solidFill>
                  <a:schemeClr val="tx1"/>
                </a:solidFill>
                <a:latin typeface="Arial" charset="0"/>
                <a:ea typeface="ＭＳ Ｐゴシック" pitchFamily="50" charset="-128"/>
              </a:defRPr>
            </a:lvl2pPr>
            <a:lvl3pPr marL="684213" indent="1588" defTabSz="684213">
              <a:defRPr kumimoji="1">
                <a:solidFill>
                  <a:schemeClr val="tx1"/>
                </a:solidFill>
                <a:latin typeface="Arial" charset="0"/>
                <a:ea typeface="ＭＳ Ｐゴシック" pitchFamily="50" charset="-128"/>
              </a:defRPr>
            </a:lvl3pPr>
            <a:lvl4pPr marL="1025525" indent="1588" defTabSz="684213">
              <a:defRPr kumimoji="1">
                <a:solidFill>
                  <a:schemeClr val="tx1"/>
                </a:solidFill>
                <a:latin typeface="Arial" charset="0"/>
                <a:ea typeface="ＭＳ Ｐゴシック" pitchFamily="50" charset="-128"/>
              </a:defRPr>
            </a:lvl4pPr>
            <a:lvl5pPr marL="1368425" indent="1588" defTabSz="684213">
              <a:defRPr kumimoji="1">
                <a:solidFill>
                  <a:schemeClr val="tx1"/>
                </a:solidFill>
                <a:latin typeface="Arial" charset="0"/>
                <a:ea typeface="ＭＳ Ｐゴシック" pitchFamily="50" charset="-128"/>
              </a:defRPr>
            </a:lvl5pPr>
            <a:lvl6pPr marL="1825625" indent="1588" defTabSz="684213" fontAlgn="base">
              <a:spcBef>
                <a:spcPct val="0"/>
              </a:spcBef>
              <a:spcAft>
                <a:spcPct val="0"/>
              </a:spcAft>
              <a:defRPr kumimoji="1">
                <a:solidFill>
                  <a:schemeClr val="tx1"/>
                </a:solidFill>
                <a:latin typeface="Arial" charset="0"/>
                <a:ea typeface="ＭＳ Ｐゴシック" pitchFamily="50" charset="-128"/>
              </a:defRPr>
            </a:lvl6pPr>
            <a:lvl7pPr marL="2282825" indent="1588" defTabSz="684213" fontAlgn="base">
              <a:spcBef>
                <a:spcPct val="0"/>
              </a:spcBef>
              <a:spcAft>
                <a:spcPct val="0"/>
              </a:spcAft>
              <a:defRPr kumimoji="1">
                <a:solidFill>
                  <a:schemeClr val="tx1"/>
                </a:solidFill>
                <a:latin typeface="Arial" charset="0"/>
                <a:ea typeface="ＭＳ Ｐゴシック" pitchFamily="50" charset="-128"/>
              </a:defRPr>
            </a:lvl7pPr>
            <a:lvl8pPr marL="2740025" indent="1588" defTabSz="684213" fontAlgn="base">
              <a:spcBef>
                <a:spcPct val="0"/>
              </a:spcBef>
              <a:spcAft>
                <a:spcPct val="0"/>
              </a:spcAft>
              <a:defRPr kumimoji="1">
                <a:solidFill>
                  <a:schemeClr val="tx1"/>
                </a:solidFill>
                <a:latin typeface="Arial" charset="0"/>
                <a:ea typeface="ＭＳ Ｐゴシック" pitchFamily="50" charset="-128"/>
              </a:defRPr>
            </a:lvl8pPr>
            <a:lvl9pPr marL="3197225" indent="1588" defTabSz="684213" fontAlgn="base">
              <a:spcBef>
                <a:spcPct val="0"/>
              </a:spcBef>
              <a:spcAft>
                <a:spcPct val="0"/>
              </a:spcAft>
              <a:defRPr kumimoji="1">
                <a:solidFill>
                  <a:schemeClr val="tx1"/>
                </a:solidFill>
                <a:latin typeface="Arial" charset="0"/>
                <a:ea typeface="ＭＳ Ｐゴシック" pitchFamily="50" charset="-128"/>
              </a:defRPr>
            </a:lvl9pPr>
          </a:lstStyle>
          <a:p>
            <a:pPr algn="ctr">
              <a:defRPr/>
            </a:pPr>
            <a:r>
              <a:rPr lang="ja-JP" altLang="en-US" sz="1200" b="1" dirty="0">
                <a:solidFill>
                  <a:srgbClr val="FF0000"/>
                </a:solidFill>
                <a:latin typeface="MS UI Gothic" pitchFamily="50" charset="-128"/>
                <a:ea typeface="MS UI Gothic" pitchFamily="50" charset="-128"/>
              </a:rPr>
              <a:t>秘</a:t>
            </a:r>
          </a:p>
          <a:p>
            <a:pPr algn="ctr">
              <a:defRPr/>
            </a:pPr>
            <a:r>
              <a:rPr lang="en-US" altLang="ja-JP" sz="700" b="1" dirty="0">
                <a:solidFill>
                  <a:srgbClr val="FF0000"/>
                </a:solidFill>
                <a:latin typeface="MS UI Gothic" pitchFamily="50" charset="-128"/>
                <a:ea typeface="MS UI Gothic" pitchFamily="50" charset="-128"/>
              </a:rPr>
              <a:t>【</a:t>
            </a:r>
            <a:r>
              <a:rPr lang="ja-JP" altLang="en-US" sz="700" b="1" dirty="0">
                <a:solidFill>
                  <a:srgbClr val="FF0000"/>
                </a:solidFill>
                <a:latin typeface="MS UI Gothic" pitchFamily="50" charset="-128"/>
                <a:ea typeface="MS UI Gothic" pitchFamily="50" charset="-128"/>
              </a:rPr>
              <a:t>期限：</a:t>
            </a:r>
            <a:r>
              <a:rPr lang="en-US" altLang="ja-JP" sz="700" b="1" dirty="0">
                <a:solidFill>
                  <a:srgbClr val="FF0000"/>
                </a:solidFill>
                <a:latin typeface="MS UI Gothic" pitchFamily="50" charset="-128"/>
                <a:ea typeface="MS UI Gothic" pitchFamily="50" charset="-128"/>
              </a:rPr>
              <a:t>2021.3.31</a:t>
            </a:r>
            <a:r>
              <a:rPr lang="ja-JP" altLang="en-US" sz="700" b="1" dirty="0">
                <a:solidFill>
                  <a:srgbClr val="FF0000"/>
                </a:solidFill>
                <a:latin typeface="MS UI Gothic" pitchFamily="50" charset="-128"/>
                <a:ea typeface="MS UI Gothic" pitchFamily="50" charset="-128"/>
              </a:rPr>
              <a:t>迄</a:t>
            </a:r>
            <a:r>
              <a:rPr lang="en-US" altLang="ja-JP" sz="700" b="1" dirty="0">
                <a:solidFill>
                  <a:srgbClr val="FF0000"/>
                </a:solidFill>
                <a:latin typeface="MS UI Gothic" pitchFamily="50" charset="-128"/>
                <a:ea typeface="MS UI Gothic" pitchFamily="50" charset="-128"/>
              </a:rPr>
              <a:t>】</a:t>
            </a:r>
          </a:p>
        </p:txBody>
      </p:sp>
    </p:spTree>
    <p:extLst>
      <p:ext uri="{BB962C8B-B14F-4D97-AF65-F5344CB8AC3E}">
        <p14:creationId xmlns:p14="http://schemas.microsoft.com/office/powerpoint/2010/main" val="2684068057"/>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Lst>
  <p:txStyles>
    <p:titleStyle>
      <a:lvl1pPr algn="ctr" rtl="0" eaLnBrk="0" fontAlgn="base" hangingPunct="0">
        <a:spcBef>
          <a:spcPct val="0"/>
        </a:spcBef>
        <a:spcAft>
          <a:spcPct val="0"/>
        </a:spcAft>
        <a:defRPr kumimoji="1" sz="2800">
          <a:solidFill>
            <a:schemeClr val="bg1"/>
          </a:solidFill>
          <a:latin typeface="+mj-lt"/>
          <a:ea typeface="+mj-ea"/>
          <a:cs typeface="+mj-cs"/>
        </a:defRPr>
      </a:lvl1pPr>
      <a:lvl2pPr algn="ctr" rtl="0" eaLnBrk="0" fontAlgn="base" hangingPunct="0">
        <a:spcBef>
          <a:spcPct val="0"/>
        </a:spcBef>
        <a:spcAft>
          <a:spcPct val="0"/>
        </a:spcAft>
        <a:defRPr kumimoji="1" sz="2800">
          <a:solidFill>
            <a:schemeClr val="bg1"/>
          </a:solidFill>
          <a:latin typeface="HGP創英角ｺﾞｼｯｸUB" pitchFamily="50" charset="-128"/>
          <a:ea typeface="HGP創英角ｺﾞｼｯｸUB" pitchFamily="50" charset="-128"/>
        </a:defRPr>
      </a:lvl2pPr>
      <a:lvl3pPr algn="ctr" rtl="0" eaLnBrk="0" fontAlgn="base" hangingPunct="0">
        <a:spcBef>
          <a:spcPct val="0"/>
        </a:spcBef>
        <a:spcAft>
          <a:spcPct val="0"/>
        </a:spcAft>
        <a:defRPr kumimoji="1" sz="2800">
          <a:solidFill>
            <a:schemeClr val="bg1"/>
          </a:solidFill>
          <a:latin typeface="HGP創英角ｺﾞｼｯｸUB" pitchFamily="50" charset="-128"/>
          <a:ea typeface="HGP創英角ｺﾞｼｯｸUB" pitchFamily="50" charset="-128"/>
        </a:defRPr>
      </a:lvl3pPr>
      <a:lvl4pPr algn="ctr" rtl="0" eaLnBrk="0" fontAlgn="base" hangingPunct="0">
        <a:spcBef>
          <a:spcPct val="0"/>
        </a:spcBef>
        <a:spcAft>
          <a:spcPct val="0"/>
        </a:spcAft>
        <a:defRPr kumimoji="1" sz="2800">
          <a:solidFill>
            <a:schemeClr val="bg1"/>
          </a:solidFill>
          <a:latin typeface="HGP創英角ｺﾞｼｯｸUB" pitchFamily="50" charset="-128"/>
          <a:ea typeface="HGP創英角ｺﾞｼｯｸUB" pitchFamily="50" charset="-128"/>
        </a:defRPr>
      </a:lvl4pPr>
      <a:lvl5pPr algn="ctr" rtl="0" eaLnBrk="0" fontAlgn="base" hangingPunct="0">
        <a:spcBef>
          <a:spcPct val="0"/>
        </a:spcBef>
        <a:spcAft>
          <a:spcPct val="0"/>
        </a:spcAft>
        <a:defRPr kumimoji="1" sz="2800">
          <a:solidFill>
            <a:schemeClr val="bg1"/>
          </a:solidFill>
          <a:latin typeface="HGP創英角ｺﾞｼｯｸUB" pitchFamily="50" charset="-128"/>
          <a:ea typeface="HGP創英角ｺﾞｼｯｸUB" pitchFamily="50" charset="-128"/>
        </a:defRPr>
      </a:lvl5pPr>
      <a:lvl6pPr marL="457196" algn="ctr" rtl="0" fontAlgn="base">
        <a:spcBef>
          <a:spcPct val="0"/>
        </a:spcBef>
        <a:spcAft>
          <a:spcPct val="0"/>
        </a:spcAft>
        <a:defRPr kumimoji="1" sz="2800">
          <a:solidFill>
            <a:schemeClr val="bg1"/>
          </a:solidFill>
          <a:latin typeface="HGP創英角ｺﾞｼｯｸUB" pitchFamily="50" charset="-128"/>
          <a:ea typeface="HGP創英角ｺﾞｼｯｸUB" pitchFamily="50" charset="-128"/>
        </a:defRPr>
      </a:lvl6pPr>
      <a:lvl7pPr marL="914390" algn="ctr" rtl="0" fontAlgn="base">
        <a:spcBef>
          <a:spcPct val="0"/>
        </a:spcBef>
        <a:spcAft>
          <a:spcPct val="0"/>
        </a:spcAft>
        <a:defRPr kumimoji="1" sz="2800">
          <a:solidFill>
            <a:schemeClr val="bg1"/>
          </a:solidFill>
          <a:latin typeface="HGP創英角ｺﾞｼｯｸUB" pitchFamily="50" charset="-128"/>
          <a:ea typeface="HGP創英角ｺﾞｼｯｸUB" pitchFamily="50" charset="-128"/>
        </a:defRPr>
      </a:lvl7pPr>
      <a:lvl8pPr marL="1371584" algn="ctr" rtl="0" fontAlgn="base">
        <a:spcBef>
          <a:spcPct val="0"/>
        </a:spcBef>
        <a:spcAft>
          <a:spcPct val="0"/>
        </a:spcAft>
        <a:defRPr kumimoji="1" sz="2800">
          <a:solidFill>
            <a:schemeClr val="bg1"/>
          </a:solidFill>
          <a:latin typeface="HGP創英角ｺﾞｼｯｸUB" pitchFamily="50" charset="-128"/>
          <a:ea typeface="HGP創英角ｺﾞｼｯｸUB" pitchFamily="50" charset="-128"/>
        </a:defRPr>
      </a:lvl8pPr>
      <a:lvl9pPr marL="1828778" algn="ctr" rtl="0" fontAlgn="base">
        <a:spcBef>
          <a:spcPct val="0"/>
        </a:spcBef>
        <a:spcAft>
          <a:spcPct val="0"/>
        </a:spcAft>
        <a:defRPr kumimoji="1" sz="2800">
          <a:solidFill>
            <a:schemeClr val="bg1"/>
          </a:solidFill>
          <a:latin typeface="HGP創英角ｺﾞｼｯｸUB" pitchFamily="50" charset="-128"/>
          <a:ea typeface="HGP創英角ｺﾞｼｯｸUB" pitchFamily="50" charset="-128"/>
        </a:defRPr>
      </a:lvl9pPr>
    </p:titleStyle>
    <p:bodyStyle>
      <a:lvl1pPr marL="342896" indent="-342896" algn="l" rtl="0" eaLnBrk="0" fontAlgn="base" hangingPunct="0">
        <a:spcBef>
          <a:spcPct val="20000"/>
        </a:spcBef>
        <a:spcAft>
          <a:spcPct val="0"/>
        </a:spcAft>
        <a:buChar char="•"/>
        <a:defRPr kumimoji="1" sz="3200">
          <a:solidFill>
            <a:schemeClr val="tx1"/>
          </a:solidFill>
          <a:latin typeface="+mn-lt"/>
          <a:ea typeface="+mn-ea"/>
          <a:cs typeface="+mn-cs"/>
        </a:defRPr>
      </a:lvl1pPr>
      <a:lvl2pPr marL="742941" indent="-285747" algn="l" rtl="0" eaLnBrk="0" fontAlgn="base" hangingPunct="0">
        <a:spcBef>
          <a:spcPct val="20000"/>
        </a:spcBef>
        <a:spcAft>
          <a:spcPct val="0"/>
        </a:spcAft>
        <a:buChar char="–"/>
        <a:defRPr kumimoji="1" sz="2800">
          <a:solidFill>
            <a:schemeClr val="tx1"/>
          </a:solidFill>
          <a:latin typeface="+mn-lt"/>
          <a:ea typeface="+mn-ea"/>
        </a:defRPr>
      </a:lvl2pPr>
      <a:lvl3pPr marL="1142986" indent="-228596" algn="l" rtl="0" eaLnBrk="0" fontAlgn="base" hangingPunct="0">
        <a:spcBef>
          <a:spcPct val="20000"/>
        </a:spcBef>
        <a:spcAft>
          <a:spcPct val="0"/>
        </a:spcAft>
        <a:buChar char="•"/>
        <a:defRPr kumimoji="1" sz="2400">
          <a:solidFill>
            <a:schemeClr val="tx1"/>
          </a:solidFill>
          <a:latin typeface="+mn-lt"/>
          <a:ea typeface="+mn-ea"/>
        </a:defRPr>
      </a:lvl3pPr>
      <a:lvl4pPr marL="1600182" indent="-228596" algn="l" rtl="0" eaLnBrk="0" fontAlgn="base" hangingPunct="0">
        <a:spcBef>
          <a:spcPct val="20000"/>
        </a:spcBef>
        <a:spcAft>
          <a:spcPct val="0"/>
        </a:spcAft>
        <a:buChar char="–"/>
        <a:defRPr kumimoji="1" sz="2000">
          <a:solidFill>
            <a:schemeClr val="tx1"/>
          </a:solidFill>
          <a:latin typeface="+mn-lt"/>
          <a:ea typeface="+mn-ea"/>
        </a:defRPr>
      </a:lvl4pPr>
      <a:lvl5pPr marL="2057376" indent="-228596" algn="l" rtl="0" eaLnBrk="0" fontAlgn="base" hangingPunct="0">
        <a:spcBef>
          <a:spcPct val="20000"/>
        </a:spcBef>
        <a:spcAft>
          <a:spcPct val="0"/>
        </a:spcAft>
        <a:buChar char="»"/>
        <a:defRPr kumimoji="1" sz="2000">
          <a:solidFill>
            <a:schemeClr val="tx1"/>
          </a:solidFill>
          <a:latin typeface="+mn-lt"/>
          <a:ea typeface="+mn-ea"/>
        </a:defRPr>
      </a:lvl5pPr>
      <a:lvl6pPr marL="2514571" indent="-228596" algn="l" rtl="0" fontAlgn="base">
        <a:spcBef>
          <a:spcPct val="20000"/>
        </a:spcBef>
        <a:spcAft>
          <a:spcPct val="0"/>
        </a:spcAft>
        <a:buChar char="»"/>
        <a:defRPr kumimoji="1" sz="2000">
          <a:solidFill>
            <a:schemeClr val="tx1"/>
          </a:solidFill>
          <a:latin typeface="+mn-lt"/>
          <a:ea typeface="+mn-ea"/>
        </a:defRPr>
      </a:lvl6pPr>
      <a:lvl7pPr marL="2971766" indent="-228596" algn="l" rtl="0" fontAlgn="base">
        <a:spcBef>
          <a:spcPct val="20000"/>
        </a:spcBef>
        <a:spcAft>
          <a:spcPct val="0"/>
        </a:spcAft>
        <a:buChar char="»"/>
        <a:defRPr kumimoji="1" sz="2000">
          <a:solidFill>
            <a:schemeClr val="tx1"/>
          </a:solidFill>
          <a:latin typeface="+mn-lt"/>
          <a:ea typeface="+mn-ea"/>
        </a:defRPr>
      </a:lvl7pPr>
      <a:lvl8pPr marL="3428960" indent="-228596" algn="l" rtl="0" fontAlgn="base">
        <a:spcBef>
          <a:spcPct val="20000"/>
        </a:spcBef>
        <a:spcAft>
          <a:spcPct val="0"/>
        </a:spcAft>
        <a:buChar char="»"/>
        <a:defRPr kumimoji="1" sz="2000">
          <a:solidFill>
            <a:schemeClr val="tx1"/>
          </a:solidFill>
          <a:latin typeface="+mn-lt"/>
          <a:ea typeface="+mn-ea"/>
        </a:defRPr>
      </a:lvl8pPr>
      <a:lvl9pPr marL="3886155" indent="-228596"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390" rtl="0" eaLnBrk="1" latinLnBrk="0" hangingPunct="1">
        <a:defRPr kumimoji="1" sz="1800" kern="1200">
          <a:solidFill>
            <a:schemeClr val="tx1"/>
          </a:solidFill>
          <a:latin typeface="+mn-lt"/>
          <a:ea typeface="+mn-ea"/>
          <a:cs typeface="+mn-cs"/>
        </a:defRPr>
      </a:lvl1pPr>
      <a:lvl2pPr marL="457196" algn="l" defTabSz="914390" rtl="0" eaLnBrk="1" latinLnBrk="0" hangingPunct="1">
        <a:defRPr kumimoji="1" sz="1800" kern="1200">
          <a:solidFill>
            <a:schemeClr val="tx1"/>
          </a:solidFill>
          <a:latin typeface="+mn-lt"/>
          <a:ea typeface="+mn-ea"/>
          <a:cs typeface="+mn-cs"/>
        </a:defRPr>
      </a:lvl2pPr>
      <a:lvl3pPr marL="914390" algn="l" defTabSz="914390" rtl="0" eaLnBrk="1" latinLnBrk="0" hangingPunct="1">
        <a:defRPr kumimoji="1" sz="1800" kern="1200">
          <a:solidFill>
            <a:schemeClr val="tx1"/>
          </a:solidFill>
          <a:latin typeface="+mn-lt"/>
          <a:ea typeface="+mn-ea"/>
          <a:cs typeface="+mn-cs"/>
        </a:defRPr>
      </a:lvl3pPr>
      <a:lvl4pPr marL="1371584" algn="l" defTabSz="914390" rtl="0" eaLnBrk="1" latinLnBrk="0" hangingPunct="1">
        <a:defRPr kumimoji="1" sz="1800" kern="1200">
          <a:solidFill>
            <a:schemeClr val="tx1"/>
          </a:solidFill>
          <a:latin typeface="+mn-lt"/>
          <a:ea typeface="+mn-ea"/>
          <a:cs typeface="+mn-cs"/>
        </a:defRPr>
      </a:lvl4pPr>
      <a:lvl5pPr marL="1828778" algn="l" defTabSz="914390" rtl="0" eaLnBrk="1" latinLnBrk="0" hangingPunct="1">
        <a:defRPr kumimoji="1" sz="1800" kern="1200">
          <a:solidFill>
            <a:schemeClr val="tx1"/>
          </a:solidFill>
          <a:latin typeface="+mn-lt"/>
          <a:ea typeface="+mn-ea"/>
          <a:cs typeface="+mn-cs"/>
        </a:defRPr>
      </a:lvl5pPr>
      <a:lvl6pPr marL="2285974" algn="l" defTabSz="914390" rtl="0" eaLnBrk="1" latinLnBrk="0" hangingPunct="1">
        <a:defRPr kumimoji="1" sz="1800" kern="1200">
          <a:solidFill>
            <a:schemeClr val="tx1"/>
          </a:solidFill>
          <a:latin typeface="+mn-lt"/>
          <a:ea typeface="+mn-ea"/>
          <a:cs typeface="+mn-cs"/>
        </a:defRPr>
      </a:lvl6pPr>
      <a:lvl7pPr marL="2743169" algn="l" defTabSz="914390" rtl="0" eaLnBrk="1" latinLnBrk="0" hangingPunct="1">
        <a:defRPr kumimoji="1" sz="1800" kern="1200">
          <a:solidFill>
            <a:schemeClr val="tx1"/>
          </a:solidFill>
          <a:latin typeface="+mn-lt"/>
          <a:ea typeface="+mn-ea"/>
          <a:cs typeface="+mn-cs"/>
        </a:defRPr>
      </a:lvl7pPr>
      <a:lvl8pPr marL="3200363" algn="l" defTabSz="914390" rtl="0" eaLnBrk="1" latinLnBrk="0" hangingPunct="1">
        <a:defRPr kumimoji="1" sz="1800" kern="1200">
          <a:solidFill>
            <a:schemeClr val="tx1"/>
          </a:solidFill>
          <a:latin typeface="+mn-lt"/>
          <a:ea typeface="+mn-ea"/>
          <a:cs typeface="+mn-cs"/>
        </a:defRPr>
      </a:lvl8pPr>
      <a:lvl9pPr marL="3657558" algn="l" defTabSz="91439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55E94629-A643-4E59-A753-54A9AC5B3F10}"/>
              </a:ext>
            </a:extLst>
          </p:cNvPr>
          <p:cNvSpPr txBox="1">
            <a:spLocks/>
          </p:cNvSpPr>
          <p:nvPr userDrawn="1"/>
        </p:nvSpPr>
        <p:spPr>
          <a:xfrm>
            <a:off x="10762188" y="82424"/>
            <a:ext cx="1389173" cy="403999"/>
          </a:xfrm>
          <a:prstGeom prst="rect">
            <a:avLst/>
          </a:prstGeom>
          <a:ln>
            <a:solidFill>
              <a:schemeClr val="bg1"/>
            </a:solidFill>
          </a:ln>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defRPr/>
            </a:pPr>
            <a:fld id="{8CABD11A-2D56-4186-A42D-D6E9B2A47FDC}" type="slidenum">
              <a:rPr lang="en-US" sz="1400" b="1" spc="-50" baseline="0" smtClean="0">
                <a:solidFill>
                  <a:schemeClr val="tx1"/>
                </a:solidFill>
                <a:latin typeface="Meiryo UI" panose="020B0604030504040204" pitchFamily="50" charset="-128"/>
                <a:ea typeface="Meiryo UI" panose="020B0604030504040204" pitchFamily="50" charset="-128"/>
              </a:rPr>
              <a:pPr algn="r">
                <a:defRPr/>
              </a:pPr>
              <a:t>‹#›</a:t>
            </a:fld>
            <a:r>
              <a:rPr lang="en-US" sz="1400" b="1" spc="-50" baseline="0">
                <a:solidFill>
                  <a:schemeClr val="tx1"/>
                </a:solidFill>
                <a:latin typeface="Meiryo UI" panose="020B0604030504040204" pitchFamily="50" charset="-128"/>
                <a:ea typeface="Meiryo UI" panose="020B0604030504040204" pitchFamily="50" charset="-128"/>
              </a:rPr>
              <a:t>/12</a:t>
            </a:r>
            <a:endParaRPr lang="en-US" sz="1400" b="1" spc="-50" baseline="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95854401"/>
      </p:ext>
    </p:extLst>
  </p:cSld>
  <p:clrMap bg1="lt1" tx1="dk1" bg2="lt2" tx2="dk2" accent1="accent1" accent2="accent2" accent3="accent3" accent4="accent4" accent5="accent5" accent6="accent6" hlink="hlink" folHlink="folHlink"/>
  <p:sldLayoutIdLst>
    <p:sldLayoutId id="2147483801" r:id="rId1"/>
    <p:sldLayoutId id="2147483802" r:id="rId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20" algn="ctr" rtl="0" fontAlgn="base">
        <a:spcBef>
          <a:spcPct val="0"/>
        </a:spcBef>
        <a:spcAft>
          <a:spcPct val="0"/>
        </a:spcAft>
        <a:defRPr sz="4400">
          <a:solidFill>
            <a:schemeClr val="tx1"/>
          </a:solidFill>
          <a:latin typeface="Calibri" pitchFamily="34" charset="0"/>
        </a:defRPr>
      </a:lvl6pPr>
      <a:lvl7pPr marL="914438" algn="ctr" rtl="0" fontAlgn="base">
        <a:spcBef>
          <a:spcPct val="0"/>
        </a:spcBef>
        <a:spcAft>
          <a:spcPct val="0"/>
        </a:spcAft>
        <a:defRPr sz="4400">
          <a:solidFill>
            <a:schemeClr val="tx1"/>
          </a:solidFill>
          <a:latin typeface="Calibri" pitchFamily="34" charset="0"/>
        </a:defRPr>
      </a:lvl7pPr>
      <a:lvl8pPr marL="1371658" algn="ctr" rtl="0" fontAlgn="base">
        <a:spcBef>
          <a:spcPct val="0"/>
        </a:spcBef>
        <a:spcAft>
          <a:spcPct val="0"/>
        </a:spcAft>
        <a:defRPr sz="4400">
          <a:solidFill>
            <a:schemeClr val="tx1"/>
          </a:solidFill>
          <a:latin typeface="Calibri" pitchFamily="34" charset="0"/>
        </a:defRPr>
      </a:lvl8pPr>
      <a:lvl9pPr marL="1828877" algn="ctr" rtl="0" fontAlgn="base">
        <a:spcBef>
          <a:spcPct val="0"/>
        </a:spcBef>
        <a:spcAft>
          <a:spcPct val="0"/>
        </a:spcAft>
        <a:defRPr sz="4400">
          <a:solidFill>
            <a:schemeClr val="tx1"/>
          </a:solidFill>
          <a:latin typeface="Calibri" pitchFamily="34" charset="0"/>
        </a:defRPr>
      </a:lvl9pPr>
    </p:titleStyle>
    <p:bodyStyle>
      <a:lvl1pPr marL="342915" indent="-342915" algn="l" rtl="0" eaLnBrk="0" fontAlgn="base" hangingPunct="0">
        <a:spcBef>
          <a:spcPct val="20000"/>
        </a:spcBef>
        <a:spcAft>
          <a:spcPct val="0"/>
        </a:spcAft>
        <a:buFont typeface="Arial" charset="0"/>
        <a:buChar char="•"/>
        <a:defRPr sz="3201" kern="1200">
          <a:solidFill>
            <a:schemeClr val="tx1"/>
          </a:solidFill>
          <a:latin typeface="+mn-lt"/>
          <a:ea typeface="+mn-ea"/>
          <a:cs typeface="+mn-cs"/>
        </a:defRPr>
      </a:lvl1pPr>
      <a:lvl2pPr marL="742981" indent="-285762"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48" indent="-22861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68" indent="-22861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87" indent="-22861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706" indent="-228610" algn="l" defTabSz="9144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925" indent="-228610" algn="l" defTabSz="9144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145" indent="-228610" algn="l" defTabSz="9144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64" indent="-228610" algn="l" defTabSz="91443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38" rtl="0" eaLnBrk="1" latinLnBrk="0" hangingPunct="1">
        <a:defRPr sz="1800" kern="1200">
          <a:solidFill>
            <a:schemeClr val="tx1"/>
          </a:solidFill>
          <a:latin typeface="+mn-lt"/>
          <a:ea typeface="+mn-ea"/>
          <a:cs typeface="+mn-cs"/>
        </a:defRPr>
      </a:lvl1pPr>
      <a:lvl2pPr marL="457220" algn="l" defTabSz="914438" rtl="0" eaLnBrk="1" latinLnBrk="0" hangingPunct="1">
        <a:defRPr sz="1800" kern="1200">
          <a:solidFill>
            <a:schemeClr val="tx1"/>
          </a:solidFill>
          <a:latin typeface="+mn-lt"/>
          <a:ea typeface="+mn-ea"/>
          <a:cs typeface="+mn-cs"/>
        </a:defRPr>
      </a:lvl2pPr>
      <a:lvl3pPr marL="914438" algn="l" defTabSz="914438" rtl="0" eaLnBrk="1" latinLnBrk="0" hangingPunct="1">
        <a:defRPr sz="1800" kern="1200">
          <a:solidFill>
            <a:schemeClr val="tx1"/>
          </a:solidFill>
          <a:latin typeface="+mn-lt"/>
          <a:ea typeface="+mn-ea"/>
          <a:cs typeface="+mn-cs"/>
        </a:defRPr>
      </a:lvl3pPr>
      <a:lvl4pPr marL="1371658" algn="l" defTabSz="914438" rtl="0" eaLnBrk="1" latinLnBrk="0" hangingPunct="1">
        <a:defRPr sz="1800" kern="1200">
          <a:solidFill>
            <a:schemeClr val="tx1"/>
          </a:solidFill>
          <a:latin typeface="+mn-lt"/>
          <a:ea typeface="+mn-ea"/>
          <a:cs typeface="+mn-cs"/>
        </a:defRPr>
      </a:lvl4pPr>
      <a:lvl5pPr marL="1828877" algn="l" defTabSz="914438" rtl="0" eaLnBrk="1" latinLnBrk="0" hangingPunct="1">
        <a:defRPr sz="1800" kern="1200">
          <a:solidFill>
            <a:schemeClr val="tx1"/>
          </a:solidFill>
          <a:latin typeface="+mn-lt"/>
          <a:ea typeface="+mn-ea"/>
          <a:cs typeface="+mn-cs"/>
        </a:defRPr>
      </a:lvl5pPr>
      <a:lvl6pPr marL="2286096" algn="l" defTabSz="914438" rtl="0" eaLnBrk="1" latinLnBrk="0" hangingPunct="1">
        <a:defRPr sz="1800" kern="1200">
          <a:solidFill>
            <a:schemeClr val="tx1"/>
          </a:solidFill>
          <a:latin typeface="+mn-lt"/>
          <a:ea typeface="+mn-ea"/>
          <a:cs typeface="+mn-cs"/>
        </a:defRPr>
      </a:lvl6pPr>
      <a:lvl7pPr marL="2743316" algn="l" defTabSz="914438" rtl="0" eaLnBrk="1" latinLnBrk="0" hangingPunct="1">
        <a:defRPr sz="1800" kern="1200">
          <a:solidFill>
            <a:schemeClr val="tx1"/>
          </a:solidFill>
          <a:latin typeface="+mn-lt"/>
          <a:ea typeface="+mn-ea"/>
          <a:cs typeface="+mn-cs"/>
        </a:defRPr>
      </a:lvl7pPr>
      <a:lvl8pPr marL="3200535" algn="l" defTabSz="914438" rtl="0" eaLnBrk="1" latinLnBrk="0" hangingPunct="1">
        <a:defRPr sz="1800" kern="1200">
          <a:solidFill>
            <a:schemeClr val="tx1"/>
          </a:solidFill>
          <a:latin typeface="+mn-lt"/>
          <a:ea typeface="+mn-ea"/>
          <a:cs typeface="+mn-cs"/>
        </a:defRPr>
      </a:lvl8pPr>
      <a:lvl9pPr marL="3657755" algn="l" defTabSz="91443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0.png"/><Relationship Id="rId18" Type="http://schemas.microsoft.com/office/2007/relationships/hdphoto" Target="../media/hdphoto4.wdp"/><Relationship Id="rId3" Type="http://schemas.openxmlformats.org/officeDocument/2006/relationships/image" Target="../media/image60.jpeg"/><Relationship Id="rId7" Type="http://schemas.openxmlformats.org/officeDocument/2006/relationships/image" Target="../media/image64.png"/><Relationship Id="rId12" Type="http://schemas.openxmlformats.org/officeDocument/2006/relationships/image" Target="../media/image69.svg"/><Relationship Id="rId17" Type="http://schemas.openxmlformats.org/officeDocument/2006/relationships/image" Target="../media/image74.png"/><Relationship Id="rId2" Type="http://schemas.openxmlformats.org/officeDocument/2006/relationships/notesSlide" Target="../notesSlides/notesSlide10.xml"/><Relationship Id="rId16" Type="http://schemas.openxmlformats.org/officeDocument/2006/relationships/image" Target="../media/image73.emf"/><Relationship Id="rId1" Type="http://schemas.openxmlformats.org/officeDocument/2006/relationships/slideLayout" Target="../slideLayouts/slideLayout2.xml"/><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jpe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11.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7.png"/><Relationship Id="rId12" Type="http://schemas.microsoft.com/office/2007/relationships/hdphoto" Target="../media/hdphoto9.wdp"/><Relationship Id="rId17" Type="http://schemas.microsoft.com/office/2007/relationships/hdphoto" Target="../media/hdphoto11.wdp"/><Relationship Id="rId2" Type="http://schemas.openxmlformats.org/officeDocument/2006/relationships/notesSlide" Target="../notesSlides/notesSlide11.xml"/><Relationship Id="rId16" Type="http://schemas.openxmlformats.org/officeDocument/2006/relationships/image" Target="../media/image82.png"/><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79.png"/><Relationship Id="rId5" Type="http://schemas.openxmlformats.org/officeDocument/2006/relationships/image" Target="../media/image76.png"/><Relationship Id="rId15" Type="http://schemas.openxmlformats.org/officeDocument/2006/relationships/image" Target="../media/image81.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78.png"/><Relationship Id="rId14" Type="http://schemas.microsoft.com/office/2007/relationships/hdphoto" Target="../media/hdphoto10.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jpe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chart" Target="../charts/chart3.xml"/><Relationship Id="rId18" Type="http://schemas.openxmlformats.org/officeDocument/2006/relationships/image" Target="../media/image16.png"/><Relationship Id="rId3" Type="http://schemas.openxmlformats.org/officeDocument/2006/relationships/chart" Target="../charts/chart1.xml"/><Relationship Id="rId21" Type="http://schemas.openxmlformats.org/officeDocument/2006/relationships/image" Target="../media/image18.png"/><Relationship Id="rId7" Type="http://schemas.openxmlformats.org/officeDocument/2006/relationships/image" Target="../media/image7.png"/><Relationship Id="rId12" Type="http://schemas.openxmlformats.org/officeDocument/2006/relationships/image" Target="../media/image11.png"/><Relationship Id="rId17" Type="http://schemas.openxmlformats.org/officeDocument/2006/relationships/image" Target="../media/image15.png"/><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13.jpeg"/><Relationship Id="rId10" Type="http://schemas.openxmlformats.org/officeDocument/2006/relationships/image" Target="../media/image9.png"/><Relationship Id="rId19" Type="http://schemas.openxmlformats.org/officeDocument/2006/relationships/chart" Target="../charts/chart4.xml"/><Relationship Id="rId4" Type="http://schemas.openxmlformats.org/officeDocument/2006/relationships/chart" Target="../charts/chart2.xml"/><Relationship Id="rId9" Type="http://schemas.openxmlformats.org/officeDocument/2006/relationships/image" Target="../media/image8.jfif"/><Relationship Id="rId14" Type="http://schemas.openxmlformats.org/officeDocument/2006/relationships/image" Target="../media/image12.jpe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hart" Target="../charts/chart8.xml"/><Relationship Id="rId3" Type="http://schemas.openxmlformats.org/officeDocument/2006/relationships/image" Target="../media/image6.png"/><Relationship Id="rId7" Type="http://schemas.openxmlformats.org/officeDocument/2006/relationships/chart" Target="../charts/chart6.xml"/><Relationship Id="rId12" Type="http://schemas.openxmlformats.org/officeDocument/2006/relationships/image" Target="../media/image22.png"/><Relationship Id="rId17" Type="http://schemas.openxmlformats.org/officeDocument/2006/relationships/image" Target="../media/image25.png"/><Relationship Id="rId2" Type="http://schemas.openxmlformats.org/officeDocument/2006/relationships/notesSlide" Target="../notesSlides/notesSlide5.xml"/><Relationship Id="rId16"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chart" Target="../charts/chart5.xml"/><Relationship Id="rId11" Type="http://schemas.openxmlformats.org/officeDocument/2006/relationships/chart" Target="../charts/chart7.xml"/><Relationship Id="rId5" Type="http://schemas.microsoft.com/office/2007/relationships/hdphoto" Target="../media/hdphoto3.wdp"/><Relationship Id="rId15" Type="http://schemas.openxmlformats.org/officeDocument/2006/relationships/image" Target="../media/image23.jpeg"/><Relationship Id="rId10" Type="http://schemas.openxmlformats.org/officeDocument/2006/relationships/image" Target="../media/image21.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chart" Target="../charts/chart9.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9.png"/><Relationship Id="rId18" Type="http://schemas.openxmlformats.org/officeDocument/2006/relationships/chart" Target="../charts/chart14.xml"/><Relationship Id="rId3" Type="http://schemas.openxmlformats.org/officeDocument/2006/relationships/image" Target="../media/image6.png"/><Relationship Id="rId7" Type="http://schemas.openxmlformats.org/officeDocument/2006/relationships/chart" Target="../charts/chart11.xml"/><Relationship Id="rId12" Type="http://schemas.openxmlformats.org/officeDocument/2006/relationships/image" Target="../media/image28.png"/><Relationship Id="rId17" Type="http://schemas.openxmlformats.org/officeDocument/2006/relationships/chart" Target="../charts/chart13.xml"/><Relationship Id="rId2" Type="http://schemas.openxmlformats.org/officeDocument/2006/relationships/notesSlide" Target="../notesSlides/notesSlide6.xml"/><Relationship Id="rId16" Type="http://schemas.openxmlformats.org/officeDocument/2006/relationships/image" Target="../media/image32.emf"/><Relationship Id="rId20" Type="http://schemas.openxmlformats.org/officeDocument/2006/relationships/image" Target="../media/image34.jpeg"/><Relationship Id="rId1" Type="http://schemas.openxmlformats.org/officeDocument/2006/relationships/slideLayout" Target="../slideLayouts/slideLayout1.xml"/><Relationship Id="rId6" Type="http://schemas.openxmlformats.org/officeDocument/2006/relationships/chart" Target="../charts/chart10.xml"/><Relationship Id="rId11" Type="http://schemas.openxmlformats.org/officeDocument/2006/relationships/chart" Target="../charts/chart12.xml"/><Relationship Id="rId5" Type="http://schemas.microsoft.com/office/2007/relationships/hdphoto" Target="../media/hdphoto3.wdp"/><Relationship Id="rId15" Type="http://schemas.openxmlformats.org/officeDocument/2006/relationships/image" Target="../media/image31.png"/><Relationship Id="rId10" Type="http://schemas.openxmlformats.org/officeDocument/2006/relationships/image" Target="../media/image27.png"/><Relationship Id="rId19" Type="http://schemas.openxmlformats.org/officeDocument/2006/relationships/image" Target="../media/image33.png"/><Relationship Id="rId4" Type="http://schemas.openxmlformats.org/officeDocument/2006/relationships/image" Target="../media/image7.png"/><Relationship Id="rId9" Type="http://schemas.openxmlformats.org/officeDocument/2006/relationships/image" Target="../media/image26.emf"/><Relationship Id="rId1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chart" Target="../charts/chart15.xml"/><Relationship Id="rId7" Type="http://schemas.microsoft.com/office/2007/relationships/hdphoto" Target="../media/hdphoto3.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chart" Target="../charts/chart17.xml"/><Relationship Id="rId10" Type="http://schemas.openxmlformats.org/officeDocument/2006/relationships/image" Target="../media/image37.png"/><Relationship Id="rId4" Type="http://schemas.openxmlformats.org/officeDocument/2006/relationships/chart" Target="../charts/chart16.xml"/><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diagramLayout" Target="../diagrams/layout1.xml"/><Relationship Id="rId3" Type="http://schemas.openxmlformats.org/officeDocument/2006/relationships/image" Target="../media/image38.png"/><Relationship Id="rId21" Type="http://schemas.microsoft.com/office/2007/relationships/diagramDrawing" Target="../diagrams/drawing1.xml"/><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diagramData" Target="../diagrams/data1.xml"/><Relationship Id="rId2" Type="http://schemas.openxmlformats.org/officeDocument/2006/relationships/notesSlide" Target="../notesSlides/notesSlide8.xml"/><Relationship Id="rId16" Type="http://schemas.openxmlformats.org/officeDocument/2006/relationships/image" Target="../media/image51.png"/><Relationship Id="rId20" Type="http://schemas.openxmlformats.org/officeDocument/2006/relationships/diagramColors" Target="../diagrams/colors1.xml"/><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3.png"/><Relationship Id="rId10" Type="http://schemas.openxmlformats.org/officeDocument/2006/relationships/image" Target="../media/image45.jpeg"/><Relationship Id="rId19" Type="http://schemas.openxmlformats.org/officeDocument/2006/relationships/diagramQuickStyle" Target="../diagrams/quickStyle1.xml"/><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jpeg"/><Relationship Id="rId10" Type="http://schemas.openxmlformats.org/officeDocument/2006/relationships/image" Target="../media/image59.jpeg"/><Relationship Id="rId4" Type="http://schemas.openxmlformats.org/officeDocument/2006/relationships/image" Target="../media/image5.png"/><Relationship Id="rId9" Type="http://schemas.openxmlformats.org/officeDocument/2006/relationships/chart" Target="../charts/char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Image result for hoa lan">
            <a:extLst>
              <a:ext uri="{FF2B5EF4-FFF2-40B4-BE49-F238E27FC236}">
                <a16:creationId xmlns:a16="http://schemas.microsoft.com/office/drawing/2014/main" id="{1209E319-B93D-9301-DBB9-B246E09EB13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0" y="1611"/>
            <a:ext cx="12192000" cy="685638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グループ化 1">
            <a:extLst>
              <a:ext uri="{FF2B5EF4-FFF2-40B4-BE49-F238E27FC236}">
                <a16:creationId xmlns:a16="http://schemas.microsoft.com/office/drawing/2014/main" id="{6C62352C-CD6D-59C6-E1BC-89ECAF225F15}"/>
              </a:ext>
            </a:extLst>
          </p:cNvPr>
          <p:cNvGrpSpPr/>
          <p:nvPr/>
        </p:nvGrpSpPr>
        <p:grpSpPr>
          <a:xfrm>
            <a:off x="1307171" y="1569592"/>
            <a:ext cx="9902776" cy="4773841"/>
            <a:chOff x="916014" y="4120210"/>
            <a:chExt cx="9902776" cy="4773841"/>
          </a:xfrm>
        </p:grpSpPr>
        <p:sp>
          <p:nvSpPr>
            <p:cNvPr id="5" name="テキスト ボックス 6">
              <a:extLst>
                <a:ext uri="{FF2B5EF4-FFF2-40B4-BE49-F238E27FC236}">
                  <a16:creationId xmlns:a16="http://schemas.microsoft.com/office/drawing/2014/main" id="{912CBC6D-EE31-7C68-3988-A8BA8B4CE239}"/>
                </a:ext>
              </a:extLst>
            </p:cNvPr>
            <p:cNvSpPr txBox="1"/>
            <p:nvPr/>
          </p:nvSpPr>
          <p:spPr>
            <a:xfrm>
              <a:off x="916014" y="4120210"/>
              <a:ext cx="9902776" cy="3908762"/>
            </a:xfrm>
            <a:prstGeom prst="rect">
              <a:avLst/>
            </a:prstGeom>
            <a:noFill/>
          </p:spPr>
          <p:txBody>
            <a:bodyPr wrap="none" rtlCol="0">
              <a:spAutoFit/>
            </a:bodyPr>
            <a:lstStyle/>
            <a:p>
              <a:pPr algn="ctr"/>
              <a:r>
                <a:rPr kumimoji="1" lang="en-US" altLang="ja-JP" sz="4800" b="1" dirty="0">
                  <a:effectLst>
                    <a:glow rad="165100">
                      <a:schemeClr val="bg1">
                        <a:alpha val="90000"/>
                      </a:schemeClr>
                    </a:glow>
                  </a:effectLst>
                  <a:latin typeface="Meiryo UI" panose="020B0604030504040204" pitchFamily="50" charset="-128"/>
                  <a:ea typeface="Meiryo UI" panose="020B0604030504040204" pitchFamily="50" charset="-128"/>
                </a:rPr>
                <a:t>FY2023</a:t>
              </a:r>
              <a:r>
                <a:rPr kumimoji="1" lang="ja-JP" altLang="en-US" sz="4800" b="1" dirty="0">
                  <a:effectLst>
                    <a:glow rad="165100">
                      <a:schemeClr val="bg1">
                        <a:alpha val="90000"/>
                      </a:schemeClr>
                    </a:glow>
                  </a:effectLst>
                  <a:latin typeface="Meiryo UI" panose="020B0604030504040204" pitchFamily="50" charset="-128"/>
                  <a:ea typeface="Meiryo UI" panose="020B0604030504040204" pitchFamily="50" charset="-128"/>
                </a:rPr>
                <a:t> </a:t>
              </a:r>
              <a:r>
                <a:rPr kumimoji="1" lang="en-US" altLang="ja-JP" sz="4800" b="1" dirty="0">
                  <a:effectLst>
                    <a:glow rad="165100">
                      <a:schemeClr val="bg1">
                        <a:alpha val="90000"/>
                      </a:schemeClr>
                    </a:glow>
                  </a:effectLst>
                  <a:latin typeface="Meiryo UI" panose="020B0604030504040204" pitchFamily="50" charset="-128"/>
                  <a:ea typeface="Meiryo UI" panose="020B0604030504040204" pitchFamily="50" charset="-128"/>
                </a:rPr>
                <a:t>Policy Announcement</a:t>
              </a:r>
            </a:p>
            <a:p>
              <a:pPr algn="ctr">
                <a:spcBef>
                  <a:spcPts val="1800"/>
                </a:spcBef>
              </a:pPr>
              <a:r>
                <a:rPr kumimoji="1" lang="en-US" altLang="ja-JP" sz="3500" b="1" dirty="0">
                  <a:effectLst>
                    <a:glow rad="165100">
                      <a:schemeClr val="bg1">
                        <a:alpha val="90000"/>
                      </a:schemeClr>
                    </a:glow>
                  </a:effectLst>
                  <a:latin typeface="Meiryo UI" panose="020B0604030504040204" pitchFamily="50" charset="-128"/>
                  <a:ea typeface="Meiryo UI" panose="020B0604030504040204" pitchFamily="50" charset="-128"/>
                </a:rPr>
                <a:t>Quality Control</a:t>
              </a:r>
              <a:r>
                <a:rPr kumimoji="1" lang="ja-JP" altLang="en-US" sz="3500" b="1" dirty="0">
                  <a:effectLst>
                    <a:glow rad="165100">
                      <a:schemeClr val="bg1">
                        <a:alpha val="90000"/>
                      </a:schemeClr>
                    </a:glow>
                  </a:effectLst>
                  <a:latin typeface="Meiryo UI" panose="020B0604030504040204" pitchFamily="50" charset="-128"/>
                  <a:ea typeface="Meiryo UI" panose="020B0604030504040204" pitchFamily="50" charset="-128"/>
                </a:rPr>
                <a:t> </a:t>
              </a:r>
              <a:r>
                <a:rPr kumimoji="1" lang="en-US" altLang="ja-JP" sz="3500" b="1" dirty="0">
                  <a:effectLst>
                    <a:glow rad="165100">
                      <a:schemeClr val="bg1">
                        <a:alpha val="90000"/>
                      </a:schemeClr>
                    </a:glow>
                  </a:effectLst>
                  <a:latin typeface="Meiryo UI" panose="020B0604030504040204" pitchFamily="50" charset="-128"/>
                  <a:ea typeface="Meiryo UI" panose="020B0604030504040204" pitchFamily="50" charset="-128"/>
                </a:rPr>
                <a:t>Department</a:t>
              </a:r>
            </a:p>
            <a:p>
              <a:pPr algn="ctr">
                <a:spcBef>
                  <a:spcPts val="1800"/>
                </a:spcBef>
              </a:pPr>
              <a:endParaRPr kumimoji="1" lang="en-US" altLang="ja-JP" sz="3500" b="1" dirty="0">
                <a:effectLst>
                  <a:glow rad="165100">
                    <a:schemeClr val="bg1">
                      <a:alpha val="90000"/>
                    </a:schemeClr>
                  </a:glow>
                </a:effectLst>
                <a:latin typeface="Meiryo UI" panose="020B0604030504040204" pitchFamily="50" charset="-128"/>
                <a:ea typeface="Meiryo UI" panose="020B0604030504040204" pitchFamily="50" charset="-128"/>
              </a:endParaRPr>
            </a:p>
            <a:p>
              <a:pPr algn="ctr">
                <a:spcBef>
                  <a:spcPts val="1800"/>
                </a:spcBef>
              </a:pPr>
              <a:endParaRPr kumimoji="1" lang="en-US" altLang="ja-JP" sz="3500" b="1" dirty="0">
                <a:effectLst>
                  <a:glow rad="165100">
                    <a:schemeClr val="bg1">
                      <a:alpha val="90000"/>
                    </a:schemeClr>
                  </a:glow>
                </a:effectLst>
                <a:latin typeface="Meiryo UI" panose="020B0604030504040204" pitchFamily="50" charset="-128"/>
                <a:ea typeface="Meiryo UI" panose="020B0604030504040204" pitchFamily="50" charset="-128"/>
              </a:endParaRPr>
            </a:p>
            <a:p>
              <a:pPr algn="ctr">
                <a:spcBef>
                  <a:spcPts val="1800"/>
                </a:spcBef>
              </a:pPr>
              <a:endParaRPr kumimoji="1" lang="en-US" altLang="ja-JP" sz="3500" b="1" dirty="0">
                <a:effectLst>
                  <a:glow rad="165100">
                    <a:schemeClr val="bg1">
                      <a:alpha val="90000"/>
                    </a:schemeClr>
                  </a:glow>
                </a:effectLst>
                <a:latin typeface="Meiryo UI" panose="020B0604030504040204" pitchFamily="50" charset="-128"/>
                <a:ea typeface="Meiryo UI" panose="020B0604030504040204" pitchFamily="50" charset="-128"/>
              </a:endParaRPr>
            </a:p>
          </p:txBody>
        </p:sp>
        <p:sp>
          <p:nvSpPr>
            <p:cNvPr id="6" name="Text Box 5">
              <a:extLst>
                <a:ext uri="{FF2B5EF4-FFF2-40B4-BE49-F238E27FC236}">
                  <a16:creationId xmlns:a16="http://schemas.microsoft.com/office/drawing/2014/main" id="{26655E7B-96A5-EDAD-6816-DA4D2747C22B}"/>
                </a:ext>
              </a:extLst>
            </p:cNvPr>
            <p:cNvSpPr txBox="1">
              <a:spLocks noChangeArrowheads="1"/>
            </p:cNvSpPr>
            <p:nvPr/>
          </p:nvSpPr>
          <p:spPr bwMode="auto">
            <a:xfrm>
              <a:off x="4055453" y="8370837"/>
              <a:ext cx="3298779" cy="523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7" rIns="91434" bIns="45717">
              <a:spAutoFit/>
            </a:bodyPr>
            <a:lstStyle/>
            <a:p>
              <a:pPr algn="ctr">
                <a:defRPr/>
              </a:pPr>
              <a:r>
                <a:rPr lang="en-US" altLang="ja-JP" sz="2800" b="1" dirty="0">
                  <a:effectLst>
                    <a:glow rad="165100">
                      <a:schemeClr val="bg1">
                        <a:alpha val="90000"/>
                      </a:schemeClr>
                    </a:glow>
                  </a:effectLst>
                  <a:latin typeface="Meiryo UI" panose="020B0604030504040204" pitchFamily="50" charset="-128"/>
                  <a:ea typeface="Meiryo UI" panose="020B0604030504040204" pitchFamily="50" charset="-128"/>
                  <a:cs typeface="Arial" pitchFamily="34" charset="0"/>
                </a:rPr>
                <a:t>  14. Apr. 2023</a:t>
              </a:r>
            </a:p>
          </p:txBody>
        </p:sp>
      </p:grpSp>
    </p:spTree>
    <p:extLst>
      <p:ext uri="{BB962C8B-B14F-4D97-AF65-F5344CB8AC3E}">
        <p14:creationId xmlns:p14="http://schemas.microsoft.com/office/powerpoint/2010/main" val="1620874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6E22D325-4C64-42A4-99D4-E5CFDF2FE1F7}"/>
              </a:ext>
            </a:extLst>
          </p:cNvPr>
          <p:cNvSpPr/>
          <p:nvPr/>
        </p:nvSpPr>
        <p:spPr>
          <a:xfrm>
            <a:off x="1" y="504000"/>
            <a:ext cx="12191999" cy="72000"/>
          </a:xfrm>
          <a:prstGeom prst="rect">
            <a:avLst/>
          </a:prstGeom>
          <a:gradFill>
            <a:gsLst>
              <a:gs pos="0">
                <a:schemeClr val="tx2">
                  <a:lumMod val="60000"/>
                  <a:lumOff val="40000"/>
                </a:schemeClr>
              </a:gs>
              <a:gs pos="50000">
                <a:schemeClr val="accent1">
                  <a:lumMod val="45000"/>
                  <a:lumOff val="55000"/>
                </a:schemeClr>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78" name="グループ化 77">
            <a:extLst>
              <a:ext uri="{FF2B5EF4-FFF2-40B4-BE49-F238E27FC236}">
                <a16:creationId xmlns:a16="http://schemas.microsoft.com/office/drawing/2014/main" id="{1979B19B-88DC-4481-9F7B-A0DFD54AFDC4}"/>
              </a:ext>
            </a:extLst>
          </p:cNvPr>
          <p:cNvGrpSpPr/>
          <p:nvPr/>
        </p:nvGrpSpPr>
        <p:grpSpPr>
          <a:xfrm>
            <a:off x="211770" y="630032"/>
            <a:ext cx="11783791" cy="553998"/>
            <a:chOff x="2169588" y="-1732425"/>
            <a:chExt cx="7629299" cy="553998"/>
          </a:xfrm>
        </p:grpSpPr>
        <p:sp>
          <p:nvSpPr>
            <p:cNvPr id="76" name="四角形: 角を丸くする 75">
              <a:extLst>
                <a:ext uri="{FF2B5EF4-FFF2-40B4-BE49-F238E27FC236}">
                  <a16:creationId xmlns:a16="http://schemas.microsoft.com/office/drawing/2014/main" id="{D0206B07-4970-4C22-BAA6-EDD75AF2DCA2}"/>
                </a:ext>
              </a:extLst>
            </p:cNvPr>
            <p:cNvSpPr/>
            <p:nvPr/>
          </p:nvSpPr>
          <p:spPr>
            <a:xfrm>
              <a:off x="2169588" y="-1723031"/>
              <a:ext cx="7629299" cy="526406"/>
            </a:xfrm>
            <a:prstGeom prst="roundRect">
              <a:avLst/>
            </a:prstGeom>
            <a:solidFill>
              <a:srgbClr val="FFFFCC"/>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solidFill>
                    <a:prstClr val="white">
                      <a:lumMod val="85000"/>
                    </a:prstClr>
                  </a:solidFill>
                </a:ln>
                <a:solidFill>
                  <a:prstClr val="white"/>
                </a:solidFill>
                <a:effectLst/>
                <a:uLnTx/>
                <a:uFillTx/>
                <a:latin typeface="Calibri"/>
                <a:ea typeface="+mn-ea"/>
                <a:cs typeface="+mn-cs"/>
              </a:endParaRPr>
            </a:p>
          </p:txBody>
        </p:sp>
        <p:sp>
          <p:nvSpPr>
            <p:cNvPr id="5" name="テキスト ボックス 4">
              <a:extLst>
                <a:ext uri="{FF2B5EF4-FFF2-40B4-BE49-F238E27FC236}">
                  <a16:creationId xmlns:a16="http://schemas.microsoft.com/office/drawing/2014/main" id="{4D93FEE2-DADA-4F7F-916C-4393A1D970BF}"/>
                </a:ext>
              </a:extLst>
            </p:cNvPr>
            <p:cNvSpPr txBox="1"/>
            <p:nvPr/>
          </p:nvSpPr>
          <p:spPr>
            <a:xfrm>
              <a:off x="2377139" y="-1732425"/>
              <a:ext cx="7194532" cy="553998"/>
            </a:xfrm>
            <a:prstGeom prst="rect">
              <a:avLst/>
            </a:prstGeom>
            <a:noFill/>
            <a:effectLst/>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1" i="0" u="none" strike="noStrike" kern="1200" cap="none" spc="0" normalizeH="0" baseline="0" noProof="0" dirty="0">
                  <a:ln>
                    <a:noFill/>
                  </a:ln>
                  <a:solidFill>
                    <a:srgbClr val="0000FF"/>
                  </a:solidFill>
                  <a:effectLst>
                    <a:outerShdw blurRad="50800" dist="88900" dir="2700000" algn="tl" rotWithShape="0">
                      <a:srgbClr val="073E87">
                        <a:lumMod val="60000"/>
                        <a:lumOff val="40000"/>
                        <a:alpha val="40000"/>
                      </a:srgbClr>
                    </a:outerShdw>
                  </a:effectLst>
                  <a:uLnTx/>
                  <a:uFillTx/>
                  <a:latin typeface="Meiryo UI" panose="020B0604030504040204" pitchFamily="50" charset="-128"/>
                  <a:ea typeface="Meiryo UI" panose="020B0604030504040204" pitchFamily="50" charset="-128"/>
                  <a:cs typeface="+mn-cs"/>
                </a:rPr>
                <a:t>Toward the Quality Model Factory </a:t>
              </a:r>
              <a:r>
                <a:rPr kumimoji="0" lang="en-US" sz="24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en-US" sz="2400" b="0" i="0" u="none" strike="noStrike" kern="1200" cap="none" spc="0" normalizeH="0" baseline="0" noProof="0" dirty="0">
                  <a:ln>
                    <a:noFill/>
                  </a:ln>
                  <a:solidFill>
                    <a:prstClr val="black"/>
                  </a:solidFill>
                  <a:effectLst/>
                  <a:uLnTx/>
                  <a:uFillTx/>
                  <a:latin typeface="Arial" charset="0"/>
                  <a:ea typeface="+mn-ea"/>
                  <a:cs typeface="+mn-cs"/>
                </a:rPr>
                <a:t>Exemplarity for other factories</a:t>
              </a:r>
            </a:p>
          </p:txBody>
        </p:sp>
      </p:grpSp>
      <p:sp>
        <p:nvSpPr>
          <p:cNvPr id="9" name="四角形: 角を丸くする 8">
            <a:extLst>
              <a:ext uri="{FF2B5EF4-FFF2-40B4-BE49-F238E27FC236}">
                <a16:creationId xmlns:a16="http://schemas.microsoft.com/office/drawing/2014/main" id="{59F01825-B486-4AD1-81EA-A15BF8279359}"/>
              </a:ext>
            </a:extLst>
          </p:cNvPr>
          <p:cNvSpPr/>
          <p:nvPr/>
        </p:nvSpPr>
        <p:spPr>
          <a:xfrm>
            <a:off x="211771" y="1391661"/>
            <a:ext cx="4533022" cy="2573279"/>
          </a:xfrm>
          <a:prstGeom prst="roundRect">
            <a:avLst>
              <a:gd name="adj" fmla="val 3026"/>
            </a:avLst>
          </a:prstGeom>
          <a:noFill/>
          <a:ln>
            <a:solidFill>
              <a:schemeClr val="accent3"/>
            </a:solidFill>
          </a:ln>
          <a:effectLst>
            <a:glow rad="63500">
              <a:schemeClr val="accent3">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四角形: 角を丸くする 10">
            <a:extLst>
              <a:ext uri="{FF2B5EF4-FFF2-40B4-BE49-F238E27FC236}">
                <a16:creationId xmlns:a16="http://schemas.microsoft.com/office/drawing/2014/main" id="{1216A0E9-0178-4E52-A6EE-E0E56AA5370B}"/>
              </a:ext>
            </a:extLst>
          </p:cNvPr>
          <p:cNvSpPr/>
          <p:nvPr/>
        </p:nvSpPr>
        <p:spPr>
          <a:xfrm>
            <a:off x="7584214" y="1339471"/>
            <a:ext cx="4437101" cy="3480990"/>
          </a:xfrm>
          <a:prstGeom prst="roundRect">
            <a:avLst>
              <a:gd name="adj" fmla="val 3187"/>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四角形: 角を丸くする 11">
            <a:extLst>
              <a:ext uri="{FF2B5EF4-FFF2-40B4-BE49-F238E27FC236}">
                <a16:creationId xmlns:a16="http://schemas.microsoft.com/office/drawing/2014/main" id="{58D1ACCB-5A02-4BD7-84DA-AE12F6A42F33}"/>
              </a:ext>
            </a:extLst>
          </p:cNvPr>
          <p:cNvSpPr/>
          <p:nvPr/>
        </p:nvSpPr>
        <p:spPr>
          <a:xfrm>
            <a:off x="7666074" y="5127831"/>
            <a:ext cx="4355242" cy="1603596"/>
          </a:xfrm>
          <a:prstGeom prst="roundRect">
            <a:avLst>
              <a:gd name="adj" fmla="val 7955"/>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テキスト ボックス 1">
            <a:extLst>
              <a:ext uri="{FF2B5EF4-FFF2-40B4-BE49-F238E27FC236}">
                <a16:creationId xmlns:a16="http://schemas.microsoft.com/office/drawing/2014/main" id="{0308FAAA-B916-497D-A244-E3E1025B5BA2}"/>
              </a:ext>
            </a:extLst>
          </p:cNvPr>
          <p:cNvSpPr txBox="1"/>
          <p:nvPr/>
        </p:nvSpPr>
        <p:spPr>
          <a:xfrm>
            <a:off x="1636717" y="1126792"/>
            <a:ext cx="2363147" cy="553998"/>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000" b="1" dirty="0">
                <a:solidFill>
                  <a:srgbClr val="0000FF"/>
                </a:solidFill>
                <a:effectLst>
                  <a:glow rad="152400">
                    <a:srgbClr val="5BD078">
                      <a:satMod val="175000"/>
                    </a:srgbClr>
                  </a:glow>
                </a:effectLst>
                <a:latin typeface="Meiryo UI" panose="020B0604030504040204" pitchFamily="50" charset="-128"/>
                <a:ea typeface="Meiryo UI" panose="020B0604030504040204" pitchFamily="50" charset="-128"/>
              </a:rPr>
              <a:t>D</a:t>
            </a:r>
            <a:r>
              <a:rPr lang="en-US" sz="2600" b="1" dirty="0">
                <a:solidFill>
                  <a:prstClr val="black"/>
                </a:solidFill>
                <a:effectLst>
                  <a:glow rad="152400">
                    <a:srgbClr val="5BD078">
                      <a:satMod val="175000"/>
                    </a:srgbClr>
                  </a:glow>
                </a:effectLst>
                <a:latin typeface="Meiryo UI" panose="020B0604030504040204" pitchFamily="50" charset="-128"/>
                <a:ea typeface="Meiryo UI" panose="020B0604030504040204" pitchFamily="50" charset="-128"/>
              </a:rPr>
              <a:t>o not</a:t>
            </a:r>
            <a:r>
              <a:rPr kumimoji="0" lang="en-US" sz="2600" b="1" i="0" u="none" strike="noStrike" kern="1200" cap="none" spc="0" normalizeH="0" baseline="0" noProof="0" dirty="0">
                <a:ln>
                  <a:noFill/>
                </a:ln>
                <a:solidFill>
                  <a:prstClr val="black"/>
                </a:solidFill>
                <a:effectLst>
                  <a:glow rad="152400">
                    <a:srgbClr val="5BD078">
                      <a:satMod val="175000"/>
                    </a:srgbClr>
                  </a:glow>
                </a:effectLst>
                <a:uLnTx/>
                <a:uFillTx/>
                <a:latin typeface="Meiryo UI" panose="020B0604030504040204" pitchFamily="50" charset="-128"/>
                <a:ea typeface="Meiryo UI" panose="020B0604030504040204" pitchFamily="50" charset="-128"/>
                <a:cs typeface="+mn-cs"/>
              </a:rPr>
              <a:t> </a:t>
            </a:r>
            <a:r>
              <a:rPr kumimoji="0" lang="en-US" sz="2400" b="1" i="0" u="none" strike="noStrike" kern="1200" cap="none" spc="0" normalizeH="0" baseline="0" noProof="0" dirty="0">
                <a:ln>
                  <a:noFill/>
                </a:ln>
                <a:solidFill>
                  <a:prstClr val="black"/>
                </a:solidFill>
                <a:effectLst>
                  <a:glow rad="152400">
                    <a:srgbClr val="5BD078">
                      <a:satMod val="175000"/>
                    </a:srgbClr>
                  </a:glow>
                </a:effectLst>
                <a:uLnTx/>
                <a:uFillTx/>
                <a:latin typeface="Meiryo UI" panose="020B0604030504040204" pitchFamily="50" charset="-128"/>
                <a:ea typeface="Meiryo UI" panose="020B0604030504040204" pitchFamily="50" charset="-128"/>
                <a:cs typeface="+mn-cs"/>
              </a:rPr>
              <a:t>input</a:t>
            </a:r>
          </a:p>
        </p:txBody>
      </p:sp>
      <p:sp>
        <p:nvSpPr>
          <p:cNvPr id="15" name="テキスト ボックス 14">
            <a:extLst>
              <a:ext uri="{FF2B5EF4-FFF2-40B4-BE49-F238E27FC236}">
                <a16:creationId xmlns:a16="http://schemas.microsoft.com/office/drawing/2014/main" id="{A2E7BC7C-A64E-4664-87FE-8D941019FF30}"/>
              </a:ext>
            </a:extLst>
          </p:cNvPr>
          <p:cNvSpPr txBox="1"/>
          <p:nvPr/>
        </p:nvSpPr>
        <p:spPr>
          <a:xfrm>
            <a:off x="8730255" y="1131184"/>
            <a:ext cx="2781531" cy="553998"/>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000" b="1" i="0" u="none" strike="noStrike" kern="1200" cap="none" spc="0" normalizeH="0" baseline="0" noProof="0" dirty="0">
                <a:ln>
                  <a:noFill/>
                </a:ln>
                <a:solidFill>
                  <a:srgbClr val="0000FF"/>
                </a:solidFill>
                <a:effectLst>
                  <a:glow rad="152400">
                    <a:srgbClr val="5BD078">
                      <a:satMod val="175000"/>
                    </a:srgbClr>
                  </a:glow>
                </a:effectLst>
                <a:uLnTx/>
                <a:uFillTx/>
                <a:latin typeface="Meiryo UI" panose="020B0604030504040204" pitchFamily="50" charset="-128"/>
                <a:ea typeface="Meiryo UI" panose="020B0604030504040204" pitchFamily="50" charset="-128"/>
                <a:cs typeface="+mn-cs"/>
              </a:rPr>
              <a:t>D</a:t>
            </a:r>
            <a:r>
              <a:rPr kumimoji="0" lang="en-US" sz="2600" b="1" i="0" u="none" strike="noStrike" kern="1200" cap="none" spc="0" normalizeH="0" baseline="0" noProof="0" dirty="0">
                <a:ln>
                  <a:noFill/>
                </a:ln>
                <a:solidFill>
                  <a:prstClr val="black"/>
                </a:solidFill>
                <a:effectLst>
                  <a:glow rad="152400">
                    <a:srgbClr val="5BD078">
                      <a:satMod val="175000"/>
                    </a:srgbClr>
                  </a:glow>
                </a:effectLst>
                <a:uLnTx/>
                <a:uFillTx/>
                <a:latin typeface="Meiryo UI" panose="020B0604030504040204" pitchFamily="50" charset="-128"/>
                <a:ea typeface="Meiryo UI" panose="020B0604030504040204" pitchFamily="50" charset="-128"/>
                <a:cs typeface="+mn-cs"/>
              </a:rPr>
              <a:t>o Not Output</a:t>
            </a:r>
          </a:p>
        </p:txBody>
      </p:sp>
      <p:sp>
        <p:nvSpPr>
          <p:cNvPr id="16" name="テキスト ボックス 15">
            <a:extLst>
              <a:ext uri="{FF2B5EF4-FFF2-40B4-BE49-F238E27FC236}">
                <a16:creationId xmlns:a16="http://schemas.microsoft.com/office/drawing/2014/main" id="{E1672AF3-C16B-48DB-AB70-61FC75FFA494}"/>
              </a:ext>
            </a:extLst>
          </p:cNvPr>
          <p:cNvSpPr txBox="1"/>
          <p:nvPr/>
        </p:nvSpPr>
        <p:spPr>
          <a:xfrm>
            <a:off x="9064490" y="4807413"/>
            <a:ext cx="1409617" cy="49244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1" i="0" u="none" strike="noStrike" kern="1200" cap="none" spc="0" normalizeH="0" baseline="0" noProof="0" dirty="0">
                <a:ln>
                  <a:noFill/>
                </a:ln>
                <a:solidFill>
                  <a:prstClr val="black"/>
                </a:solidFill>
                <a:effectLst>
                  <a:glow rad="152400">
                    <a:srgbClr val="C6E7FC">
                      <a:lumMod val="90000"/>
                    </a:srgbClr>
                  </a:glow>
                </a:effectLst>
                <a:uLnTx/>
                <a:uFillTx/>
                <a:latin typeface="Meiryo UI" panose="020B0604030504040204" pitchFamily="50" charset="-128"/>
                <a:ea typeface="Meiryo UI" panose="020B0604030504040204" pitchFamily="50" charset="-128"/>
                <a:cs typeface="+mn-cs"/>
              </a:rPr>
              <a:t>Market</a:t>
            </a:r>
          </a:p>
        </p:txBody>
      </p:sp>
      <p:sp>
        <p:nvSpPr>
          <p:cNvPr id="7" name="テキスト ボックス 6">
            <a:extLst>
              <a:ext uri="{FF2B5EF4-FFF2-40B4-BE49-F238E27FC236}">
                <a16:creationId xmlns:a16="http://schemas.microsoft.com/office/drawing/2014/main" id="{502DADD0-A52C-4F43-B3E0-C09E4B1AE424}"/>
              </a:ext>
            </a:extLst>
          </p:cNvPr>
          <p:cNvSpPr txBox="1"/>
          <p:nvPr/>
        </p:nvSpPr>
        <p:spPr>
          <a:xfrm>
            <a:off x="408977" y="1507432"/>
            <a:ext cx="4117474" cy="1392689"/>
          </a:xfrm>
          <a:prstGeom prst="rect">
            <a:avLst/>
          </a:prstGeom>
          <a:noFill/>
        </p:spPr>
        <p:txBody>
          <a:bodyPr wrap="none" rtlCol="0">
            <a:spAutoFit/>
          </a:bodyPr>
          <a:lstStyle/>
          <a:p>
            <a:pPr marL="252000" marR="0" lvl="0" indent="-252000" algn="l" defTabSz="914400" rtl="0" eaLnBrk="1" fontAlgn="base" latinLnBrk="0" hangingPunct="1">
              <a:lnSpc>
                <a:spcPct val="100000"/>
              </a:lnSpc>
              <a:spcBef>
                <a:spcPts val="60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WI Project &amp; Maker Training</a:t>
            </a:r>
          </a:p>
          <a:p>
            <a:pPr marL="252000" marR="0" lvl="0" indent="-252000" algn="l" defTabSz="914400" rtl="0" eaLnBrk="1" fontAlgn="base" latinLnBrk="0" hangingPunct="1">
              <a:lnSpc>
                <a:spcPct val="100000"/>
              </a:lnSpc>
              <a:spcBef>
                <a:spcPts val="60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RoHS Inspection</a:t>
            </a:r>
          </a:p>
          <a:p>
            <a:pPr marL="252000" marR="0" lvl="0" indent="-252000" algn="l" defTabSz="914400" rtl="0" eaLnBrk="1" fontAlgn="base" latinLnBrk="0" hangingPunct="1">
              <a:lnSpc>
                <a:spcPct val="100000"/>
              </a:lnSpc>
              <a:spcBef>
                <a:spcPts val="60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Material Trend Analysis</a:t>
            </a:r>
          </a:p>
          <a:p>
            <a:pPr marL="0" marR="0" lvl="0" indent="0" algn="l" defTabSz="914400" rtl="0" eaLnBrk="1" fontAlgn="base" latinLnBrk="0" hangingPunct="1">
              <a:lnSpc>
                <a:spcPct val="100000"/>
              </a:lnSpc>
              <a:spcBef>
                <a:spcPts val="30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   </a:t>
            </a:r>
            <a:r>
              <a:rPr kumimoji="0" lang="ja-JP" altLang="en-US" sz="1800" b="0" i="0" u="none" strike="noStrike" kern="1200" cap="none" spc="0" normalizeH="0" baseline="0" noProof="0" dirty="0">
                <a:ln>
                  <a:noFill/>
                </a:ln>
                <a:solidFill>
                  <a:prstClr val="black"/>
                </a:solidFill>
                <a:effectLst/>
                <a:uLnTx/>
                <a:uFillTx/>
                <a:latin typeface="Arial" charset="0"/>
                <a:ea typeface="ＭＳ Ｐゴシック" panose="020B0600070205080204" pitchFamily="50" charset="-128"/>
                <a:cs typeface="+mn-cs"/>
              </a:rPr>
              <a:t>・ </a:t>
            </a:r>
            <a:r>
              <a:rPr kumimoji="0" lang="en-US" sz="1800" b="0" i="0" u="none" strike="noStrike" kern="1200" cap="none" spc="0" normalizeH="0" baseline="0" noProof="0" dirty="0">
                <a:ln>
                  <a:noFill/>
                </a:ln>
                <a:solidFill>
                  <a:prstClr val="black"/>
                </a:solidFill>
                <a:effectLst/>
                <a:uLnTx/>
                <a:uFillTx/>
                <a:latin typeface="Arial" charset="0"/>
                <a:ea typeface="+mn-ea"/>
                <a:cs typeface="+mn-cs"/>
              </a:rPr>
              <a:t>Detect risk of different material use</a:t>
            </a:r>
          </a:p>
        </p:txBody>
      </p:sp>
      <p:sp>
        <p:nvSpPr>
          <p:cNvPr id="17" name="テキスト ボックス 16">
            <a:extLst>
              <a:ext uri="{FF2B5EF4-FFF2-40B4-BE49-F238E27FC236}">
                <a16:creationId xmlns:a16="http://schemas.microsoft.com/office/drawing/2014/main" id="{F73F16D4-AE3F-49BD-93AF-A9F4A6FBCD9D}"/>
              </a:ext>
            </a:extLst>
          </p:cNvPr>
          <p:cNvSpPr txBox="1"/>
          <p:nvPr/>
        </p:nvSpPr>
        <p:spPr>
          <a:xfrm>
            <a:off x="401095" y="4402231"/>
            <a:ext cx="3773469" cy="2285241"/>
          </a:xfrm>
          <a:prstGeom prst="rect">
            <a:avLst/>
          </a:prstGeom>
          <a:noFill/>
        </p:spPr>
        <p:txBody>
          <a:bodyPr wrap="none" rtlCol="0">
            <a:spAutoFit/>
          </a:bodyPr>
          <a:lstStyle/>
          <a:p>
            <a:pPr marL="252000" marR="0" lvl="0" indent="-252000" algn="l" defTabSz="914400" rtl="0" eaLnBrk="1" fontAlgn="base" latinLnBrk="0" hangingPunct="1">
              <a:lnSpc>
                <a:spcPct val="100000"/>
              </a:lnSpc>
              <a:spcBef>
                <a:spcPts val="60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KISS Analysis</a:t>
            </a:r>
          </a:p>
          <a:p>
            <a:pPr marL="252000" marR="0" lvl="0" indent="-252000" algn="l" defTabSz="914400" rtl="0" eaLnBrk="1" fontAlgn="base" latinLnBrk="0" hangingPunct="1">
              <a:lnSpc>
                <a:spcPct val="100000"/>
              </a:lnSpc>
              <a:spcBef>
                <a:spcPts val="60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Auto-select Program by Barcode</a:t>
            </a:r>
          </a:p>
          <a:p>
            <a:pPr marL="252000" marR="0" lvl="0" indent="-252000" algn="l" defTabSz="914400" rtl="0" eaLnBrk="1" fontAlgn="base" latinLnBrk="0" hangingPunct="1">
              <a:lnSpc>
                <a:spcPct val="100000"/>
              </a:lnSpc>
              <a:spcBef>
                <a:spcPts val="60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VC Checker for AC Adaptor</a:t>
            </a:r>
          </a:p>
          <a:p>
            <a:pPr marL="252000" marR="0" lvl="0" indent="-252000" algn="l" defTabSz="914400" rtl="0" eaLnBrk="1" fontAlgn="base" latinLnBrk="0" hangingPunct="1">
              <a:lnSpc>
                <a:spcPct val="100000"/>
              </a:lnSpc>
              <a:spcBef>
                <a:spcPts val="600"/>
              </a:spcBef>
              <a:spcAft>
                <a:spcPct val="0"/>
              </a:spcAft>
              <a:buClrTx/>
              <a:buSzTx/>
              <a:buFont typeface="Wingdings" panose="05000000000000000000" pitchFamily="2" charset="2"/>
              <a:buChar char="Ø"/>
              <a:tabLst/>
              <a:defRPr/>
            </a:pPr>
            <a:r>
              <a:rPr kumimoji="0" lang="en-US" sz="1800" b="1" i="0" u="none" strike="noStrike" kern="1200" cap="none" spc="0" normalizeH="0" baseline="0" noProof="0" dirty="0">
                <a:ln>
                  <a:noFill/>
                </a:ln>
                <a:solidFill>
                  <a:srgbClr val="0000FF"/>
                </a:solidFill>
                <a:effectLst/>
                <a:uLnTx/>
                <a:uFillTx/>
                <a:latin typeface="Arial" charset="0"/>
                <a:ea typeface="+mn-ea"/>
                <a:cs typeface="+mn-cs"/>
              </a:rPr>
              <a:t>MQA enhance process quality</a:t>
            </a:r>
          </a:p>
          <a:p>
            <a:pPr marL="0" marR="0" lvl="0" indent="0" algn="l" defTabSz="914400" rtl="0" eaLnBrk="1" fontAlgn="base" latinLnBrk="0" hangingPunct="1">
              <a:lnSpc>
                <a:spcPct val="100000"/>
              </a:lnSpc>
              <a:spcBef>
                <a:spcPts val="300"/>
              </a:spcBef>
              <a:spcAft>
                <a:spcPct val="0"/>
              </a:spcAft>
              <a:buClrTx/>
              <a:buSzTx/>
              <a:buFontTx/>
              <a:buNone/>
              <a:tabLst/>
              <a:defRPr/>
            </a:pPr>
            <a:r>
              <a:rPr kumimoji="0" lang="en-US" sz="1600" b="0" i="1" u="none" strike="noStrike" kern="1200" cap="none" spc="0" normalizeH="0" baseline="0" noProof="0" dirty="0">
                <a:ln>
                  <a:noFill/>
                </a:ln>
                <a:solidFill>
                  <a:srgbClr val="0000FF"/>
                </a:solidFill>
                <a:effectLst/>
                <a:uLnTx/>
                <a:uFillTx/>
                <a:latin typeface="Arial" charset="0"/>
                <a:ea typeface="+mn-ea"/>
                <a:cs typeface="+mn-cs"/>
              </a:rPr>
              <a:t>  </a:t>
            </a:r>
            <a:r>
              <a:rPr kumimoji="0" lang="ja-JP" altLang="en-US" sz="1600" b="0" i="1" u="none" strike="noStrike" kern="1200" cap="none" spc="0" normalizeH="0" baseline="0" noProof="0" dirty="0">
                <a:ln>
                  <a:noFill/>
                </a:ln>
                <a:solidFill>
                  <a:srgbClr val="0000FF"/>
                </a:solidFill>
                <a:effectLst/>
                <a:uLnTx/>
                <a:uFillTx/>
                <a:latin typeface="Arial" charset="0"/>
                <a:ea typeface="ＭＳ Ｐゴシック" panose="020B0600070205080204" pitchFamily="50" charset="-128"/>
                <a:cs typeface="+mn-cs"/>
              </a:rPr>
              <a:t>・ </a:t>
            </a:r>
            <a:r>
              <a:rPr kumimoji="0" lang="en-US" sz="1600" b="0" i="1" u="none" strike="noStrike" kern="1200" cap="none" spc="0" normalizeH="0" baseline="0" noProof="0" dirty="0">
                <a:ln>
                  <a:noFill/>
                </a:ln>
                <a:solidFill>
                  <a:srgbClr val="0000FF"/>
                </a:solidFill>
                <a:effectLst/>
                <a:uLnTx/>
                <a:uFillTx/>
                <a:latin typeface="Arial" charset="0"/>
                <a:ea typeface="+mn-ea"/>
                <a:cs typeface="+mn-cs"/>
              </a:rPr>
              <a:t>Add new JIG evaluation</a:t>
            </a:r>
          </a:p>
          <a:p>
            <a:pPr marL="0" marR="0" lvl="0" indent="0" algn="l" defTabSz="914400" rtl="0" eaLnBrk="1" fontAlgn="base" latinLnBrk="0" hangingPunct="1">
              <a:lnSpc>
                <a:spcPct val="100000"/>
              </a:lnSpc>
              <a:spcBef>
                <a:spcPts val="300"/>
              </a:spcBef>
              <a:spcAft>
                <a:spcPct val="0"/>
              </a:spcAft>
              <a:buClrTx/>
              <a:buSzTx/>
              <a:buFontTx/>
              <a:buNone/>
              <a:tabLst/>
              <a:defRPr/>
            </a:pPr>
            <a:r>
              <a:rPr kumimoji="0" lang="en-US" sz="1600" b="0" i="1" u="none" strike="noStrike" kern="1200" cap="none" spc="0" normalizeH="0" baseline="0" noProof="0" dirty="0">
                <a:ln>
                  <a:noFill/>
                </a:ln>
                <a:solidFill>
                  <a:srgbClr val="0000FF"/>
                </a:solidFill>
                <a:effectLst/>
                <a:uLnTx/>
                <a:uFillTx/>
                <a:latin typeface="Arial" charset="0"/>
                <a:ea typeface="+mn-ea"/>
                <a:cs typeface="+mn-cs"/>
              </a:rPr>
              <a:t>  </a:t>
            </a:r>
            <a:r>
              <a:rPr kumimoji="0" lang="ja-JP" altLang="en-US" sz="1600" b="0" i="1" u="none" strike="noStrike" kern="1200" cap="none" spc="0" normalizeH="0" baseline="0" noProof="0" dirty="0">
                <a:ln>
                  <a:noFill/>
                </a:ln>
                <a:solidFill>
                  <a:srgbClr val="0000FF"/>
                </a:solidFill>
                <a:effectLst/>
                <a:uLnTx/>
                <a:uFillTx/>
                <a:latin typeface="Arial" charset="0"/>
                <a:ea typeface="ＭＳ Ｐゴシック" panose="020B0600070205080204" pitchFamily="50" charset="-128"/>
                <a:cs typeface="+mn-cs"/>
              </a:rPr>
              <a:t>・ </a:t>
            </a:r>
            <a:r>
              <a:rPr kumimoji="0" lang="en-US" altLang="ja-JP" sz="1600" b="0" i="1" u="none" strike="noStrike" kern="1200" cap="none" spc="0" normalizeH="0" baseline="0" noProof="0" dirty="0">
                <a:ln>
                  <a:noFill/>
                </a:ln>
                <a:solidFill>
                  <a:srgbClr val="0000FF"/>
                </a:solidFill>
                <a:effectLst/>
                <a:uLnTx/>
                <a:uFillTx/>
                <a:latin typeface="Arial" charset="0"/>
                <a:ea typeface="ＭＳ Ｐゴシック" panose="020B0600070205080204" pitchFamily="50" charset="-128"/>
                <a:cs typeface="+mn-cs"/>
              </a:rPr>
              <a:t>KISS activities checking at PP step</a:t>
            </a:r>
          </a:p>
          <a:p>
            <a:pPr marL="0" marR="0" lvl="0" indent="0" algn="l" defTabSz="914400" rtl="0" eaLnBrk="1" fontAlgn="base" latinLnBrk="0" hangingPunct="1">
              <a:lnSpc>
                <a:spcPct val="100000"/>
              </a:lnSpc>
              <a:spcBef>
                <a:spcPts val="300"/>
              </a:spcBef>
              <a:spcAft>
                <a:spcPct val="0"/>
              </a:spcAft>
              <a:buClrTx/>
              <a:buSzTx/>
              <a:buFontTx/>
              <a:buNone/>
              <a:tabLst/>
              <a:defRPr/>
            </a:pPr>
            <a:r>
              <a:rPr kumimoji="0" lang="en-US" sz="1600" b="0" i="1" u="none" strike="noStrike" kern="1200" cap="none" spc="0" normalizeH="0" baseline="0" noProof="0" dirty="0">
                <a:ln>
                  <a:noFill/>
                </a:ln>
                <a:solidFill>
                  <a:srgbClr val="0000FF"/>
                </a:solidFill>
                <a:effectLst/>
                <a:uLnTx/>
                <a:uFillTx/>
                <a:latin typeface="Arial" charset="0"/>
                <a:ea typeface="+mn-ea"/>
                <a:cs typeface="+mn-cs"/>
              </a:rPr>
              <a:t> </a:t>
            </a:r>
            <a:r>
              <a:rPr kumimoji="0" lang="ja-JP" altLang="en-US" sz="1600" b="0" i="1" u="none" strike="noStrike" kern="1200" cap="none" spc="0" normalizeH="0" baseline="0" noProof="0" dirty="0">
                <a:ln>
                  <a:noFill/>
                </a:ln>
                <a:solidFill>
                  <a:srgbClr val="0000FF"/>
                </a:solidFill>
                <a:effectLst/>
                <a:uLnTx/>
                <a:uFillTx/>
                <a:latin typeface="Arial" charset="0"/>
                <a:ea typeface="ＭＳ Ｐゴシック" panose="020B0600070205080204" pitchFamily="50" charset="-128"/>
                <a:cs typeface="+mn-cs"/>
              </a:rPr>
              <a:t>・  </a:t>
            </a:r>
            <a:r>
              <a:rPr kumimoji="0" lang="en-US" altLang="ja-JP" sz="1600" b="0" i="1" u="none" strike="noStrike" kern="1200" cap="none" spc="0" normalizeH="0" baseline="0" noProof="0" dirty="0">
                <a:ln>
                  <a:noFill/>
                </a:ln>
                <a:solidFill>
                  <a:srgbClr val="0000FF"/>
                </a:solidFill>
                <a:effectLst/>
                <a:uLnTx/>
                <a:uFillTx/>
                <a:latin typeface="Arial" charset="0"/>
                <a:ea typeface="ＭＳ Ｐゴシック" panose="020B0600070205080204" pitchFamily="50" charset="-128"/>
                <a:cs typeface="+mn-cs"/>
              </a:rPr>
              <a:t>Process risky improve  - Daily check</a:t>
            </a:r>
            <a:endParaRPr kumimoji="0" lang="en-US" sz="16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8" name="テキスト ボックス 17">
            <a:extLst>
              <a:ext uri="{FF2B5EF4-FFF2-40B4-BE49-F238E27FC236}">
                <a16:creationId xmlns:a16="http://schemas.microsoft.com/office/drawing/2014/main" id="{0C73E7F7-75DF-45C4-92AE-AF393D3F1DED}"/>
              </a:ext>
            </a:extLst>
          </p:cNvPr>
          <p:cNvSpPr txBox="1"/>
          <p:nvPr/>
        </p:nvSpPr>
        <p:spPr>
          <a:xfrm>
            <a:off x="7652519" y="1518477"/>
            <a:ext cx="4273464" cy="2423740"/>
          </a:xfrm>
          <a:prstGeom prst="rect">
            <a:avLst/>
          </a:prstGeom>
          <a:noFill/>
        </p:spPr>
        <p:txBody>
          <a:bodyPr wrap="square" rtlCol="0">
            <a:spAutoFit/>
          </a:bodyPr>
          <a:lstStyle/>
          <a:p>
            <a:pPr marL="252000" marR="0" lvl="0" indent="-252000" algn="l" defTabSz="914400" rtl="0" eaLnBrk="1" fontAlgn="base" latinLnBrk="0" hangingPunct="1">
              <a:lnSpc>
                <a:spcPct val="100000"/>
              </a:lnSpc>
              <a:spcBef>
                <a:spcPts val="60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Auto-inspection line</a:t>
            </a:r>
          </a:p>
          <a:p>
            <a:pPr marL="252000" marR="0" lvl="0" indent="-252000" algn="l" defTabSz="914400" rtl="0" eaLnBrk="1" fontAlgn="base" latinLnBrk="0" hangingPunct="1">
              <a:lnSpc>
                <a:spcPct val="100000"/>
              </a:lnSpc>
              <a:spcBef>
                <a:spcPts val="60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Process Inspection </a:t>
            </a:r>
            <a:r>
              <a:rPr kumimoji="0" lang="en-US" sz="1800" b="0" i="0" u="none" strike="noStrike" kern="1200" cap="none" spc="0" normalizeH="0" baseline="0" noProof="0" dirty="0" err="1">
                <a:ln>
                  <a:noFill/>
                </a:ln>
                <a:solidFill>
                  <a:prstClr val="black"/>
                </a:solidFill>
                <a:effectLst/>
                <a:uLnTx/>
                <a:uFillTx/>
                <a:latin typeface="Arial" charset="0"/>
                <a:ea typeface="+mn-ea"/>
                <a:cs typeface="+mn-cs"/>
              </a:rPr>
              <a:t>Cpk</a:t>
            </a:r>
            <a:r>
              <a:rPr kumimoji="0" lang="en-US" sz="1800" b="0" i="0" u="none" strike="noStrike" kern="1200" cap="none" spc="0" normalizeH="0" baseline="0" noProof="0" dirty="0">
                <a:ln>
                  <a:noFill/>
                </a:ln>
                <a:solidFill>
                  <a:prstClr val="black"/>
                </a:solidFill>
                <a:effectLst/>
                <a:uLnTx/>
                <a:uFillTx/>
                <a:latin typeface="Arial" charset="0"/>
                <a:ea typeface="+mn-ea"/>
                <a:cs typeface="+mn-cs"/>
              </a:rPr>
              <a:t> Control</a:t>
            </a:r>
          </a:p>
          <a:p>
            <a:pPr marL="252000" marR="0" lvl="0" indent="-252000" algn="l" defTabSz="914400" rtl="0" eaLnBrk="1" fontAlgn="base" latinLnBrk="0" hangingPunct="1">
              <a:lnSpc>
                <a:spcPct val="100000"/>
              </a:lnSpc>
              <a:spcBef>
                <a:spcPts val="60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Weight Checker</a:t>
            </a:r>
          </a:p>
          <a:p>
            <a:pPr marL="252000" marR="0" lvl="0" indent="-252000" algn="l" defTabSz="914400" rtl="0" eaLnBrk="1" fontAlgn="base" latinLnBrk="0" hangingPunct="1">
              <a:lnSpc>
                <a:spcPct val="100000"/>
              </a:lnSpc>
              <a:spcBef>
                <a:spcPts val="60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Inspection Verification System</a:t>
            </a:r>
          </a:p>
          <a:p>
            <a:pPr marL="252000" marR="0" lvl="0" indent="-252000" algn="l" defTabSz="914400" rtl="0" eaLnBrk="1" fontAlgn="base" latinLnBrk="0" hangingPunct="1">
              <a:lnSpc>
                <a:spcPct val="100000"/>
              </a:lnSpc>
              <a:spcBef>
                <a:spcPts val="60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OQC Inspection Trend Control </a:t>
            </a:r>
          </a:p>
          <a:p>
            <a:pPr marL="252000" marR="0" lvl="0" indent="-252000" algn="l" defTabSz="914400" rtl="0" eaLnBrk="1" fontAlgn="base" latinLnBrk="0" hangingPunct="1">
              <a:lnSpc>
                <a:spcPct val="100000"/>
              </a:lnSpc>
              <a:spcBef>
                <a:spcPts val="600"/>
              </a:spcBef>
              <a:spcAft>
                <a:spcPct val="0"/>
              </a:spcAft>
              <a:buClrTx/>
              <a:buSzTx/>
              <a:buFont typeface="Wingdings" panose="05000000000000000000" pitchFamily="2" charset="2"/>
              <a:buChar char="Ø"/>
              <a:tabLst/>
              <a:defRPr/>
            </a:pPr>
            <a:r>
              <a:rPr kumimoji="0" lang="en-US" sz="1800" i="0" u="none" strike="noStrike" kern="1200" cap="none" spc="0" normalizeH="0" baseline="0" noProof="0" dirty="0">
                <a:ln>
                  <a:noFill/>
                </a:ln>
                <a:effectLst/>
                <a:uLnTx/>
                <a:uFillTx/>
                <a:latin typeface="Arial" charset="0"/>
                <a:ea typeface="+mn-ea"/>
                <a:cs typeface="+mn-cs"/>
              </a:rPr>
              <a:t>Writing Value Verification System</a:t>
            </a:r>
          </a:p>
          <a:p>
            <a:pPr marL="0" marR="0" lvl="0" indent="0" algn="l" defTabSz="914400" rtl="0" eaLnBrk="1" fontAlgn="base" latinLnBrk="0" hangingPunct="1">
              <a:lnSpc>
                <a:spcPct val="100000"/>
              </a:lnSpc>
              <a:spcBef>
                <a:spcPts val="300"/>
              </a:spcBef>
              <a:spcAft>
                <a:spcPct val="0"/>
              </a:spcAft>
              <a:buClrTx/>
              <a:buSzTx/>
              <a:buFontTx/>
              <a:buNone/>
              <a:tabLst/>
              <a:defRPr/>
            </a:pPr>
            <a:r>
              <a:rPr kumimoji="0" lang="en-US" sz="1600" b="0" i="1" u="none" strike="noStrike" kern="1200" cap="none" spc="0" normalizeH="0" baseline="0" noProof="0" dirty="0">
                <a:ln>
                  <a:noFill/>
                </a:ln>
                <a:effectLst/>
                <a:uLnTx/>
                <a:uFillTx/>
                <a:latin typeface="Arial" charset="0"/>
                <a:ea typeface="+mn-ea"/>
                <a:cs typeface="+mn-cs"/>
              </a:rPr>
              <a:t>  </a:t>
            </a:r>
            <a:r>
              <a:rPr kumimoji="0" lang="ja-JP" altLang="en-US" sz="1600" b="0" i="1" u="none" strike="noStrike" kern="1200" cap="none" spc="0" normalizeH="0" baseline="0" noProof="0" dirty="0">
                <a:ln>
                  <a:noFill/>
                </a:ln>
                <a:effectLst/>
                <a:uLnTx/>
                <a:uFillTx/>
                <a:latin typeface="Arial" charset="0"/>
                <a:ea typeface="ＭＳ Ｐゴシック" panose="020B0600070205080204" pitchFamily="50" charset="-128"/>
                <a:cs typeface="+mn-cs"/>
              </a:rPr>
              <a:t>・ </a:t>
            </a:r>
            <a:r>
              <a:rPr kumimoji="0" lang="en-US" sz="1600" b="0" i="1" u="none" strike="noStrike" kern="1200" cap="none" spc="0" normalizeH="0" baseline="0" noProof="0" dirty="0">
                <a:ln>
                  <a:noFill/>
                </a:ln>
                <a:effectLst/>
                <a:uLnTx/>
                <a:uFillTx/>
                <a:latin typeface="Arial" charset="0"/>
                <a:ea typeface="+mn-ea"/>
                <a:cs typeface="+mn-cs"/>
              </a:rPr>
              <a:t>Confirm writing value in product</a:t>
            </a:r>
          </a:p>
        </p:txBody>
      </p:sp>
      <p:sp>
        <p:nvSpPr>
          <p:cNvPr id="19" name="テキスト ボックス 18">
            <a:extLst>
              <a:ext uri="{FF2B5EF4-FFF2-40B4-BE49-F238E27FC236}">
                <a16:creationId xmlns:a16="http://schemas.microsoft.com/office/drawing/2014/main" id="{E18C3D3D-0187-42B1-BA06-94C637BB69FB}"/>
              </a:ext>
            </a:extLst>
          </p:cNvPr>
          <p:cNvSpPr txBox="1"/>
          <p:nvPr/>
        </p:nvSpPr>
        <p:spPr>
          <a:xfrm>
            <a:off x="7733296" y="5228398"/>
            <a:ext cx="3563796" cy="369332"/>
          </a:xfrm>
          <a:prstGeom prst="rect">
            <a:avLst/>
          </a:prstGeom>
          <a:noFill/>
        </p:spPr>
        <p:txBody>
          <a:bodyPr wrap="none" rtlCol="0">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1" i="0" u="none" strike="noStrike" kern="1200" cap="none" spc="0" normalizeH="0" baseline="0" noProof="0" dirty="0">
                <a:ln>
                  <a:noFill/>
                </a:ln>
                <a:solidFill>
                  <a:srgbClr val="0000FF"/>
                </a:solidFill>
                <a:effectLst/>
                <a:uLnTx/>
                <a:uFillTx/>
                <a:latin typeface="Arial" charset="0"/>
                <a:ea typeface="+mn-ea"/>
                <a:cs typeface="+mn-cs"/>
              </a:rPr>
              <a:t>Customer Feedback System</a:t>
            </a:r>
          </a:p>
        </p:txBody>
      </p:sp>
      <p:pic>
        <p:nvPicPr>
          <p:cNvPr id="20" name="図 19">
            <a:extLst>
              <a:ext uri="{FF2B5EF4-FFF2-40B4-BE49-F238E27FC236}">
                <a16:creationId xmlns:a16="http://schemas.microsoft.com/office/drawing/2014/main" id="{AAACA155-DC8D-45C7-959F-FA4467BFCD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6855" y="2824523"/>
            <a:ext cx="696411" cy="571537"/>
          </a:xfrm>
          <a:prstGeom prst="rect">
            <a:avLst/>
          </a:prstGeom>
        </p:spPr>
      </p:pic>
      <p:sp>
        <p:nvSpPr>
          <p:cNvPr id="30" name="矢印: 右 29">
            <a:extLst>
              <a:ext uri="{FF2B5EF4-FFF2-40B4-BE49-F238E27FC236}">
                <a16:creationId xmlns:a16="http://schemas.microsoft.com/office/drawing/2014/main" id="{1C650FF4-FF5C-438D-AFE3-225CC77879DB}"/>
              </a:ext>
            </a:extLst>
          </p:cNvPr>
          <p:cNvSpPr/>
          <p:nvPr/>
        </p:nvSpPr>
        <p:spPr bwMode="auto">
          <a:xfrm>
            <a:off x="1215464" y="3148041"/>
            <a:ext cx="144000" cy="540000"/>
          </a:xfrm>
          <a:prstGeom prst="rightArrow">
            <a:avLst/>
          </a:prstGeom>
          <a:solidFill>
            <a:schemeClr val="bg1">
              <a:lumMod val="75000"/>
            </a:schemeClr>
          </a:solidFill>
          <a:ln w="9525" algn="ctr">
            <a:solidFill>
              <a:srgbClr val="808080"/>
            </a:solidFill>
            <a:round/>
            <a:headEnd/>
            <a:tailEnd/>
          </a:ln>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400" b="0" i="0" u="none" strike="noStrike" kern="1200" cap="none" spc="0" normalizeH="0" baseline="0" noProof="0" dirty="0">
              <a:ln>
                <a:noFill/>
              </a:ln>
              <a:solidFill>
                <a:srgbClr val="000000"/>
              </a:solidFill>
              <a:effectLst/>
              <a:uLnTx/>
              <a:uFillTx/>
              <a:latin typeface="HGP創英角ｺﾞｼｯｸUB" pitchFamily="50" charset="-128"/>
              <a:ea typeface="HGP創英角ｺﾞｼｯｸUB" pitchFamily="50" charset="-128"/>
              <a:cs typeface="+mn-cs"/>
            </a:endParaRPr>
          </a:p>
        </p:txBody>
      </p:sp>
      <p:grpSp>
        <p:nvGrpSpPr>
          <p:cNvPr id="36" name="グループ化 35">
            <a:extLst>
              <a:ext uri="{FF2B5EF4-FFF2-40B4-BE49-F238E27FC236}">
                <a16:creationId xmlns:a16="http://schemas.microsoft.com/office/drawing/2014/main" id="{0CF5BC7C-BC4C-4215-B0A7-63DB2AE9F3CA}"/>
              </a:ext>
            </a:extLst>
          </p:cNvPr>
          <p:cNvGrpSpPr/>
          <p:nvPr/>
        </p:nvGrpSpPr>
        <p:grpSpPr>
          <a:xfrm>
            <a:off x="1689721" y="2950790"/>
            <a:ext cx="1887761" cy="908080"/>
            <a:chOff x="2725030" y="3037262"/>
            <a:chExt cx="2189096" cy="985375"/>
          </a:xfrm>
        </p:grpSpPr>
        <p:grpSp>
          <p:nvGrpSpPr>
            <p:cNvPr id="24" name="グループ化 23">
              <a:extLst>
                <a:ext uri="{FF2B5EF4-FFF2-40B4-BE49-F238E27FC236}">
                  <a16:creationId xmlns:a16="http://schemas.microsoft.com/office/drawing/2014/main" id="{7DA5A266-B13C-4616-BCED-705A79CA26CF}"/>
                </a:ext>
              </a:extLst>
            </p:cNvPr>
            <p:cNvGrpSpPr/>
            <p:nvPr/>
          </p:nvGrpSpPr>
          <p:grpSpPr>
            <a:xfrm>
              <a:off x="2879282" y="3294161"/>
              <a:ext cx="1477634" cy="698704"/>
              <a:chOff x="7209303" y="1549177"/>
              <a:chExt cx="1702392" cy="1004144"/>
            </a:xfrm>
          </p:grpSpPr>
          <p:pic>
            <p:nvPicPr>
              <p:cNvPr id="25" name="図 24">
                <a:extLst>
                  <a:ext uri="{FF2B5EF4-FFF2-40B4-BE49-F238E27FC236}">
                    <a16:creationId xmlns:a16="http://schemas.microsoft.com/office/drawing/2014/main" id="{7430803D-7FFC-43A7-9CD1-F728576D02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09303" y="1549177"/>
                <a:ext cx="1675400" cy="1004144"/>
              </a:xfrm>
              <a:prstGeom prst="rect">
                <a:avLst/>
              </a:prstGeom>
            </p:spPr>
          </p:pic>
          <p:cxnSp>
            <p:nvCxnSpPr>
              <p:cNvPr id="26" name="直線コネクタ 25">
                <a:extLst>
                  <a:ext uri="{FF2B5EF4-FFF2-40B4-BE49-F238E27FC236}">
                    <a16:creationId xmlns:a16="http://schemas.microsoft.com/office/drawing/2014/main" id="{B1A0BBF5-A9B4-440E-9B90-EDCA678360B1}"/>
                  </a:ext>
                </a:extLst>
              </p:cNvPr>
              <p:cNvCxnSpPr/>
              <p:nvPr/>
            </p:nvCxnSpPr>
            <p:spPr>
              <a:xfrm>
                <a:off x="7244537" y="1647888"/>
                <a:ext cx="1640166"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57B7E022-DF19-481E-8E01-81D589A85AC7}"/>
                  </a:ext>
                </a:extLst>
              </p:cNvPr>
              <p:cNvSpPr txBox="1"/>
              <p:nvPr/>
            </p:nvSpPr>
            <p:spPr>
              <a:xfrm>
                <a:off x="7240023" y="1586606"/>
                <a:ext cx="931173" cy="37597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srgbClr val="0000FF"/>
                    </a:solidFill>
                    <a:effectLst/>
                    <a:uLnTx/>
                    <a:uFillTx/>
                    <a:latin typeface="Meiryo UI" panose="020B0604030504040204" pitchFamily="50" charset="-128"/>
                    <a:ea typeface="Meiryo UI" panose="020B0604030504040204" pitchFamily="50" charset="-128"/>
                    <a:cs typeface="+mn-cs"/>
                  </a:rPr>
                  <a:t>Standard</a:t>
                </a:r>
                <a:endParaRPr kumimoji="1" lang="ja-JP" altLang="en-US" sz="1400" b="0" i="0" u="none" strike="noStrike" kern="1200" cap="none" spc="0" normalizeH="0" baseline="0" noProof="0" dirty="0">
                  <a:ln>
                    <a:noFill/>
                  </a:ln>
                  <a:solidFill>
                    <a:srgbClr val="0000FF"/>
                  </a:solidFill>
                  <a:effectLst/>
                  <a:uLnTx/>
                  <a:uFillTx/>
                  <a:latin typeface="Meiryo UI" panose="020B0604030504040204" pitchFamily="50" charset="-128"/>
                  <a:ea typeface="Meiryo UI" panose="020B0604030504040204" pitchFamily="50" charset="-128"/>
                  <a:cs typeface="+mn-cs"/>
                </a:endParaRPr>
              </a:p>
            </p:txBody>
          </p:sp>
          <p:sp>
            <p:nvSpPr>
              <p:cNvPr id="28" name="テキスト ボックス 27">
                <a:extLst>
                  <a:ext uri="{FF2B5EF4-FFF2-40B4-BE49-F238E27FC236}">
                    <a16:creationId xmlns:a16="http://schemas.microsoft.com/office/drawing/2014/main" id="{8398CE99-5AF6-49DE-B6ED-E234ACB3E18D}"/>
                  </a:ext>
                </a:extLst>
              </p:cNvPr>
              <p:cNvSpPr txBox="1"/>
              <p:nvPr/>
            </p:nvSpPr>
            <p:spPr>
              <a:xfrm>
                <a:off x="7240023" y="2042027"/>
                <a:ext cx="1010585" cy="37597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50" b="0" i="0" u="none" strike="noStrike" kern="1200" cap="none" spc="0" normalizeH="0" baseline="0" noProof="0" dirty="0">
                    <a:ln>
                      <a:noFill/>
                    </a:ln>
                    <a:solidFill>
                      <a:srgbClr val="009900"/>
                    </a:solidFill>
                    <a:effectLst/>
                    <a:uLnTx/>
                    <a:uFillTx/>
                    <a:latin typeface="Meiryo UI" panose="020B0604030504040204" pitchFamily="50" charset="-128"/>
                    <a:ea typeface="Meiryo UI" panose="020B0604030504040204" pitchFamily="50" charset="-128"/>
                    <a:cs typeface="+mn-cs"/>
                  </a:rPr>
                  <a:t>Alarm line</a:t>
                </a:r>
                <a:endParaRPr kumimoji="1" lang="ja-JP" altLang="en-US" sz="1400" b="0" i="0" u="none" strike="noStrike" kern="1200" cap="none" spc="0" normalizeH="0" baseline="0" noProof="0" dirty="0">
                  <a:ln>
                    <a:noFill/>
                  </a:ln>
                  <a:solidFill>
                    <a:srgbClr val="009900"/>
                  </a:solidFill>
                  <a:effectLst/>
                  <a:uLnTx/>
                  <a:uFillTx/>
                  <a:latin typeface="Meiryo UI" panose="020B0604030504040204" pitchFamily="50" charset="-128"/>
                  <a:ea typeface="Meiryo UI" panose="020B0604030504040204" pitchFamily="50" charset="-128"/>
                  <a:cs typeface="+mn-cs"/>
                </a:endParaRPr>
              </a:p>
            </p:txBody>
          </p:sp>
          <p:sp>
            <p:nvSpPr>
              <p:cNvPr id="29" name="楕円 28">
                <a:extLst>
                  <a:ext uri="{FF2B5EF4-FFF2-40B4-BE49-F238E27FC236}">
                    <a16:creationId xmlns:a16="http://schemas.microsoft.com/office/drawing/2014/main" id="{B385D7B6-E866-4B52-BC73-9B15BE58C3F8}"/>
                  </a:ext>
                </a:extLst>
              </p:cNvPr>
              <p:cNvSpPr/>
              <p:nvPr/>
            </p:nvSpPr>
            <p:spPr bwMode="auto">
              <a:xfrm>
                <a:off x="8716200" y="1669006"/>
                <a:ext cx="195495" cy="180100"/>
              </a:xfrm>
              <a:prstGeom prst="ellipse">
                <a:avLst/>
              </a:prstGeom>
              <a:noFill/>
              <a:ln w="28575" algn="ctr">
                <a:solidFill>
                  <a:srgbClr val="FF0000"/>
                </a:solidFill>
                <a:round/>
                <a:headEnd/>
                <a:tailEnd/>
              </a:ln>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400" b="0" i="0" u="none" strike="noStrike" kern="1200" cap="none" spc="0" normalizeH="0" baseline="0" noProof="0" dirty="0">
                  <a:ln>
                    <a:noFill/>
                  </a:ln>
                  <a:solidFill>
                    <a:srgbClr val="000000"/>
                  </a:solidFill>
                  <a:effectLst/>
                  <a:uLnTx/>
                  <a:uFillTx/>
                  <a:latin typeface="HGP創英角ｺﾞｼｯｸUB" pitchFamily="50" charset="-128"/>
                  <a:ea typeface="HGP創英角ｺﾞｼｯｸUB" pitchFamily="50" charset="-128"/>
                  <a:cs typeface="+mn-cs"/>
                </a:endParaRPr>
              </a:p>
            </p:txBody>
          </p:sp>
        </p:grpSp>
        <p:sp>
          <p:nvSpPr>
            <p:cNvPr id="31" name="テキスト ボックス 30">
              <a:extLst>
                <a:ext uri="{FF2B5EF4-FFF2-40B4-BE49-F238E27FC236}">
                  <a16:creationId xmlns:a16="http://schemas.microsoft.com/office/drawing/2014/main" id="{7E22CD2B-8C4E-4943-8BD5-D58301E00639}"/>
                </a:ext>
              </a:extLst>
            </p:cNvPr>
            <p:cNvSpPr txBox="1"/>
            <p:nvPr/>
          </p:nvSpPr>
          <p:spPr>
            <a:xfrm>
              <a:off x="2725030" y="3037262"/>
              <a:ext cx="2189096" cy="300577"/>
            </a:xfrm>
            <a:prstGeom prst="rect">
              <a:avLst/>
            </a:prstGeom>
            <a:noFill/>
            <a:effectLst>
              <a:glow rad="127000">
                <a:schemeClr val="bg1"/>
              </a:glo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dirty="0">
                  <a:ln>
                    <a:noFill/>
                  </a:ln>
                  <a:solidFill>
                    <a:prstClr val="black"/>
                  </a:solidFill>
                  <a:effectLst>
                    <a:glow rad="139700">
                      <a:prstClr val="white"/>
                    </a:glow>
                  </a:effectLst>
                  <a:uLnTx/>
                  <a:uFillTx/>
                  <a:latin typeface="Meiryo UI" panose="020B0604030504040204" pitchFamily="50" charset="-128"/>
                  <a:ea typeface="Meiryo UI" panose="020B0604030504040204" pitchFamily="50" charset="-128"/>
                  <a:cs typeface="+mn-cs"/>
                </a:rPr>
                <a:t>Auto detect irregular</a:t>
              </a:r>
              <a:endParaRPr kumimoji="1" lang="ja-JP" altLang="en-US" sz="1200" b="1" i="0" u="none" strike="noStrike" kern="1200" cap="none" spc="0" normalizeH="0" baseline="0" noProof="0" dirty="0">
                <a:ln>
                  <a:noFill/>
                </a:ln>
                <a:solidFill>
                  <a:prstClr val="black"/>
                </a:solidFill>
                <a:effectLst>
                  <a:glow rad="139700">
                    <a:prstClr val="white"/>
                  </a:glow>
                </a:effectLst>
                <a:uLnTx/>
                <a:uFillTx/>
                <a:latin typeface="Meiryo UI" panose="020B0604030504040204" pitchFamily="50" charset="-128"/>
                <a:ea typeface="Meiryo UI" panose="020B0604030504040204" pitchFamily="50" charset="-128"/>
                <a:cs typeface="+mn-cs"/>
              </a:endParaRPr>
            </a:p>
          </p:txBody>
        </p:sp>
        <p:sp>
          <p:nvSpPr>
            <p:cNvPr id="32" name="楕円 31">
              <a:extLst>
                <a:ext uri="{FF2B5EF4-FFF2-40B4-BE49-F238E27FC236}">
                  <a16:creationId xmlns:a16="http://schemas.microsoft.com/office/drawing/2014/main" id="{9516929F-6F6A-4859-AB75-A021EF7DC6D2}"/>
                </a:ext>
              </a:extLst>
            </p:cNvPr>
            <p:cNvSpPr/>
            <p:nvPr/>
          </p:nvSpPr>
          <p:spPr bwMode="auto">
            <a:xfrm>
              <a:off x="2896644" y="3862535"/>
              <a:ext cx="1390876" cy="160102"/>
            </a:xfrm>
            <a:prstGeom prst="ellipse">
              <a:avLst/>
            </a:prstGeom>
            <a:noFill/>
            <a:ln w="12700" algn="ctr">
              <a:solidFill>
                <a:schemeClr val="bg2">
                  <a:lumMod val="90000"/>
                </a:schemeClr>
              </a:solidFill>
              <a:round/>
              <a:headEnd/>
              <a:tailEnd/>
            </a:ln>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400" b="0" i="0" u="none" strike="noStrike" kern="1200" cap="none" spc="0" normalizeH="0" baseline="0" noProof="0" dirty="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8" name="テキスト ボックス 7">
              <a:extLst>
                <a:ext uri="{FF2B5EF4-FFF2-40B4-BE49-F238E27FC236}">
                  <a16:creationId xmlns:a16="http://schemas.microsoft.com/office/drawing/2014/main" id="{047A43D8-594D-4103-BB07-FAA96C2EB992}"/>
                </a:ext>
              </a:extLst>
            </p:cNvPr>
            <p:cNvSpPr txBox="1"/>
            <p:nvPr/>
          </p:nvSpPr>
          <p:spPr>
            <a:xfrm>
              <a:off x="3711494" y="3741133"/>
              <a:ext cx="790601" cy="21544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charset="0"/>
                  <a:ea typeface="+mn-ea"/>
                  <a:cs typeface="+mn-cs"/>
                </a:rPr>
                <a:t>Normal value</a:t>
              </a:r>
            </a:p>
          </p:txBody>
        </p:sp>
        <p:sp>
          <p:nvSpPr>
            <p:cNvPr id="33" name="テキスト ボックス 32">
              <a:extLst>
                <a:ext uri="{FF2B5EF4-FFF2-40B4-BE49-F238E27FC236}">
                  <a16:creationId xmlns:a16="http://schemas.microsoft.com/office/drawing/2014/main" id="{254DA2D3-A020-4358-AB6C-A9CB3BA6E536}"/>
                </a:ext>
              </a:extLst>
            </p:cNvPr>
            <p:cNvSpPr txBox="1"/>
            <p:nvPr/>
          </p:nvSpPr>
          <p:spPr>
            <a:xfrm>
              <a:off x="4119409" y="3447088"/>
              <a:ext cx="567784" cy="21544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charset="0"/>
                  <a:ea typeface="+mn-ea"/>
                  <a:cs typeface="+mn-cs"/>
                </a:rPr>
                <a:t>Irregular</a:t>
              </a:r>
            </a:p>
          </p:txBody>
        </p:sp>
      </p:grpSp>
      <p:sp>
        <p:nvSpPr>
          <p:cNvPr id="37" name="矢印: 右 36">
            <a:extLst>
              <a:ext uri="{FF2B5EF4-FFF2-40B4-BE49-F238E27FC236}">
                <a16:creationId xmlns:a16="http://schemas.microsoft.com/office/drawing/2014/main" id="{C356FA6A-498D-47DF-84BE-9860434DF1FE}"/>
              </a:ext>
            </a:extLst>
          </p:cNvPr>
          <p:cNvSpPr/>
          <p:nvPr/>
        </p:nvSpPr>
        <p:spPr bwMode="auto">
          <a:xfrm>
            <a:off x="3560931" y="3171327"/>
            <a:ext cx="144000" cy="540000"/>
          </a:xfrm>
          <a:prstGeom prst="rightArrow">
            <a:avLst/>
          </a:prstGeom>
          <a:solidFill>
            <a:schemeClr val="bg1">
              <a:lumMod val="75000"/>
            </a:schemeClr>
          </a:solidFill>
          <a:ln w="9525" algn="ctr">
            <a:solidFill>
              <a:srgbClr val="808080"/>
            </a:solidFill>
            <a:round/>
            <a:headEnd/>
            <a:tailEnd/>
          </a:ln>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400" b="0" i="0" u="none" strike="noStrike" kern="1200" cap="none" spc="0" normalizeH="0" baseline="0" noProof="0" dirty="0">
              <a:ln>
                <a:noFill/>
              </a:ln>
              <a:solidFill>
                <a:srgbClr val="000000"/>
              </a:solidFill>
              <a:effectLst/>
              <a:uLnTx/>
              <a:uFillTx/>
              <a:latin typeface="HGP創英角ｺﾞｼｯｸUB" pitchFamily="50" charset="-128"/>
              <a:ea typeface="HGP創英角ｺﾞｼｯｸUB" pitchFamily="50" charset="-128"/>
              <a:cs typeface="+mn-cs"/>
            </a:endParaRPr>
          </a:p>
        </p:txBody>
      </p:sp>
      <p:pic>
        <p:nvPicPr>
          <p:cNvPr id="38" name="グラフィックス 37" descr="封筒を開く 枠線">
            <a:extLst>
              <a:ext uri="{FF2B5EF4-FFF2-40B4-BE49-F238E27FC236}">
                <a16:creationId xmlns:a16="http://schemas.microsoft.com/office/drawing/2014/main" id="{79784F61-0AAC-430D-AB42-A64E5EB8B70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939251" y="3178630"/>
            <a:ext cx="558680" cy="524482"/>
          </a:xfrm>
          <a:prstGeom prst="rect">
            <a:avLst/>
          </a:prstGeom>
        </p:spPr>
      </p:pic>
      <p:pic>
        <p:nvPicPr>
          <p:cNvPr id="39" name="グラフィックス 38" descr="警告 単色塗りつぶし">
            <a:extLst>
              <a:ext uri="{FF2B5EF4-FFF2-40B4-BE49-F238E27FC236}">
                <a16:creationId xmlns:a16="http://schemas.microsoft.com/office/drawing/2014/main" id="{A5702B1D-F1BD-4C6B-AE90-BBA5911A3C8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800313" y="3045183"/>
            <a:ext cx="344352" cy="344352"/>
          </a:xfrm>
          <a:prstGeom prst="rect">
            <a:avLst/>
          </a:prstGeom>
        </p:spPr>
      </p:pic>
      <p:sp>
        <p:nvSpPr>
          <p:cNvPr id="40" name="テキスト ボックス 39">
            <a:extLst>
              <a:ext uri="{FF2B5EF4-FFF2-40B4-BE49-F238E27FC236}">
                <a16:creationId xmlns:a16="http://schemas.microsoft.com/office/drawing/2014/main" id="{433C01EA-2D9E-4386-A19B-2344147E492B}"/>
              </a:ext>
            </a:extLst>
          </p:cNvPr>
          <p:cNvSpPr txBox="1"/>
          <p:nvPr/>
        </p:nvSpPr>
        <p:spPr>
          <a:xfrm>
            <a:off x="492994" y="2906926"/>
            <a:ext cx="716863"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FF0000"/>
                </a:solidFill>
                <a:effectLst/>
                <a:uLnTx/>
                <a:uFillTx/>
                <a:latin typeface="Arial" charset="0"/>
                <a:ea typeface="ＭＳ Ｐゴシック" panose="020B0600070205080204" pitchFamily="50" charset="-128"/>
                <a:cs typeface="+mn-cs"/>
              </a:rPr>
              <a:t>Different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charset="0"/>
                <a:ea typeface="+mn-ea"/>
                <a:cs typeface="+mn-cs"/>
              </a:rPr>
              <a:t>material</a:t>
            </a:r>
          </a:p>
        </p:txBody>
      </p:sp>
      <p:sp>
        <p:nvSpPr>
          <p:cNvPr id="10" name="四角形: 角を丸くする 9">
            <a:extLst>
              <a:ext uri="{FF2B5EF4-FFF2-40B4-BE49-F238E27FC236}">
                <a16:creationId xmlns:a16="http://schemas.microsoft.com/office/drawing/2014/main" id="{27DFA61F-C934-468E-925E-64F9BE37FC42}"/>
              </a:ext>
            </a:extLst>
          </p:cNvPr>
          <p:cNvSpPr/>
          <p:nvPr/>
        </p:nvSpPr>
        <p:spPr>
          <a:xfrm>
            <a:off x="211770" y="4298414"/>
            <a:ext cx="7263450" cy="2448000"/>
          </a:xfrm>
          <a:prstGeom prst="roundRect">
            <a:avLst>
              <a:gd name="adj" fmla="val 3415"/>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4" name="図 43">
            <a:extLst>
              <a:ext uri="{FF2B5EF4-FFF2-40B4-BE49-F238E27FC236}">
                <a16:creationId xmlns:a16="http://schemas.microsoft.com/office/drawing/2014/main" id="{81B2E107-E4C4-4C14-AF1C-DDA93F177A8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61153" y="5617889"/>
            <a:ext cx="1507624" cy="842078"/>
          </a:xfrm>
          <a:prstGeom prst="rect">
            <a:avLst/>
          </a:prstGeom>
          <a:ln w="12700">
            <a:solidFill>
              <a:schemeClr val="tx1"/>
            </a:solidFill>
          </a:ln>
        </p:spPr>
      </p:pic>
      <p:pic>
        <p:nvPicPr>
          <p:cNvPr id="42" name="図 41">
            <a:extLst>
              <a:ext uri="{FF2B5EF4-FFF2-40B4-BE49-F238E27FC236}">
                <a16:creationId xmlns:a16="http://schemas.microsoft.com/office/drawing/2014/main" id="{587C4ECD-01D2-43AB-A0CD-3B22F637B70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436715" y="5739345"/>
            <a:ext cx="1537556" cy="871653"/>
          </a:xfrm>
          <a:prstGeom prst="rect">
            <a:avLst/>
          </a:prstGeom>
          <a:ln w="12700">
            <a:solidFill>
              <a:schemeClr val="tx1"/>
            </a:solidFill>
          </a:ln>
        </p:spPr>
      </p:pic>
      <p:sp>
        <p:nvSpPr>
          <p:cNvPr id="45" name="テキスト ボックス 44">
            <a:extLst>
              <a:ext uri="{FF2B5EF4-FFF2-40B4-BE49-F238E27FC236}">
                <a16:creationId xmlns:a16="http://schemas.microsoft.com/office/drawing/2014/main" id="{C0394E20-0ECC-4949-AEA6-7AB03B1CC68C}"/>
              </a:ext>
            </a:extLst>
          </p:cNvPr>
          <p:cNvSpPr txBox="1"/>
          <p:nvPr/>
        </p:nvSpPr>
        <p:spPr>
          <a:xfrm>
            <a:off x="7920828" y="6340893"/>
            <a:ext cx="1814920" cy="276999"/>
          </a:xfrm>
          <a:prstGeom prst="rect">
            <a:avLst/>
          </a:prstGeom>
          <a:noFill/>
          <a:effectLst>
            <a:glow rad="127000">
              <a:schemeClr val="bg1"/>
            </a:glo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dirty="0">
                <a:ln>
                  <a:noFill/>
                </a:ln>
                <a:solidFill>
                  <a:srgbClr val="0000FF"/>
                </a:solidFill>
                <a:effectLst>
                  <a:glow rad="152400">
                    <a:prstClr val="white"/>
                  </a:glow>
                </a:effectLst>
                <a:uLnTx/>
                <a:uFillTx/>
                <a:latin typeface="Meiryo UI" panose="020B0604030504040204" pitchFamily="50" charset="-128"/>
                <a:ea typeface="Meiryo UI" panose="020B0604030504040204" pitchFamily="50" charset="-128"/>
                <a:cs typeface="+mn-cs"/>
              </a:rPr>
              <a:t>Customer Claim data</a:t>
            </a:r>
            <a:endParaRPr kumimoji="1" lang="ja-JP" altLang="en-US" sz="1200" b="1" i="0" u="none" strike="noStrike" kern="1200" cap="none" spc="0" normalizeH="0" baseline="0" noProof="0" dirty="0">
              <a:ln>
                <a:noFill/>
              </a:ln>
              <a:solidFill>
                <a:srgbClr val="0000FF"/>
              </a:solidFill>
              <a:effectLst>
                <a:glow rad="152400">
                  <a:prstClr val="white"/>
                </a:glow>
              </a:effectLst>
              <a:uLnTx/>
              <a:uFillTx/>
              <a:latin typeface="Meiryo UI" panose="020B0604030504040204" pitchFamily="50" charset="-128"/>
              <a:ea typeface="Meiryo UI" panose="020B0604030504040204" pitchFamily="50" charset="-128"/>
              <a:cs typeface="+mn-cs"/>
            </a:endParaRPr>
          </a:p>
        </p:txBody>
      </p:sp>
      <p:sp>
        <p:nvSpPr>
          <p:cNvPr id="46" name="矢印: 右 45">
            <a:extLst>
              <a:ext uri="{FF2B5EF4-FFF2-40B4-BE49-F238E27FC236}">
                <a16:creationId xmlns:a16="http://schemas.microsoft.com/office/drawing/2014/main" id="{B1398B5C-BC98-4CF2-BEEB-206340AFA8A4}"/>
              </a:ext>
            </a:extLst>
          </p:cNvPr>
          <p:cNvSpPr/>
          <p:nvPr/>
        </p:nvSpPr>
        <p:spPr bwMode="auto">
          <a:xfrm>
            <a:off x="10049223" y="5839032"/>
            <a:ext cx="144000" cy="540000"/>
          </a:xfrm>
          <a:prstGeom prst="rightArrow">
            <a:avLst/>
          </a:prstGeom>
          <a:solidFill>
            <a:schemeClr val="bg1">
              <a:lumMod val="75000"/>
            </a:schemeClr>
          </a:solidFill>
          <a:ln w="9525" algn="ctr">
            <a:solidFill>
              <a:srgbClr val="808080"/>
            </a:solidFill>
            <a:round/>
            <a:headEnd/>
            <a:tailEnd/>
          </a:ln>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400" b="0" i="0" u="none" strike="noStrike" kern="1200" cap="none" spc="0" normalizeH="0" baseline="0" noProof="0" dirty="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47" name="テキスト ボックス 46">
            <a:extLst>
              <a:ext uri="{FF2B5EF4-FFF2-40B4-BE49-F238E27FC236}">
                <a16:creationId xmlns:a16="http://schemas.microsoft.com/office/drawing/2014/main" id="{EC4D2074-B635-4A94-9B8E-D35122E98CFD}"/>
              </a:ext>
            </a:extLst>
          </p:cNvPr>
          <p:cNvSpPr txBox="1"/>
          <p:nvPr/>
        </p:nvSpPr>
        <p:spPr>
          <a:xfrm>
            <a:off x="10278859" y="5564996"/>
            <a:ext cx="1457194" cy="461665"/>
          </a:xfrm>
          <a:prstGeom prst="rect">
            <a:avLst/>
          </a:prstGeom>
          <a:noFill/>
          <a:ln>
            <a:solidFill>
              <a:srgbClr val="0000FF"/>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200" b="1" i="0" u="none" strike="noStrike" kern="1200" cap="none" spc="0" normalizeH="0" baseline="0" noProof="0" dirty="0">
                <a:ln>
                  <a:noFill/>
                </a:ln>
                <a:solidFill>
                  <a:prstClr val="black"/>
                </a:solidFill>
                <a:effectLst>
                  <a:glow rad="139700">
                    <a:prstClr val="white"/>
                  </a:glow>
                </a:effectLst>
                <a:uLnTx/>
                <a:uFillTx/>
                <a:latin typeface="Meiryo UI" panose="020B0604030504040204" pitchFamily="50" charset="-128"/>
                <a:ea typeface="Meiryo UI" panose="020B0604030504040204" pitchFamily="50" charset="-128"/>
                <a:cs typeface="+mn-cs"/>
              </a:rPr>
              <a:t>Detect risk of</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200" b="1" i="0" u="none" strike="noStrike" kern="1200" cap="none" spc="0" normalizeH="0" baseline="0" noProof="0" dirty="0">
                <a:ln>
                  <a:noFill/>
                </a:ln>
                <a:solidFill>
                  <a:prstClr val="black"/>
                </a:solidFill>
                <a:effectLst>
                  <a:glow rad="139700">
                    <a:prstClr val="white"/>
                  </a:glow>
                </a:effectLst>
                <a:uLnTx/>
                <a:uFillTx/>
                <a:latin typeface="Meiryo UI" panose="020B0604030504040204" pitchFamily="50" charset="-128"/>
                <a:ea typeface="Meiryo UI" panose="020B0604030504040204" pitchFamily="50" charset="-128"/>
                <a:cs typeface="+mn-cs"/>
              </a:rPr>
              <a:t>Tendency defect</a:t>
            </a:r>
          </a:p>
        </p:txBody>
      </p:sp>
      <p:sp>
        <p:nvSpPr>
          <p:cNvPr id="14" name="テキスト ボックス 13">
            <a:extLst>
              <a:ext uri="{FF2B5EF4-FFF2-40B4-BE49-F238E27FC236}">
                <a16:creationId xmlns:a16="http://schemas.microsoft.com/office/drawing/2014/main" id="{5AC36F62-2E39-4B1A-8134-01F713F15D2F}"/>
              </a:ext>
            </a:extLst>
          </p:cNvPr>
          <p:cNvSpPr txBox="1"/>
          <p:nvPr/>
        </p:nvSpPr>
        <p:spPr>
          <a:xfrm>
            <a:off x="2246035" y="4049374"/>
            <a:ext cx="2437142" cy="553998"/>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000" b="1" i="0" u="none" strike="noStrike" kern="1200" cap="none" spc="0" normalizeH="0" baseline="0" noProof="0" dirty="0">
                <a:ln>
                  <a:noFill/>
                </a:ln>
                <a:solidFill>
                  <a:srgbClr val="0000FF"/>
                </a:solidFill>
                <a:effectLst>
                  <a:glow rad="152400">
                    <a:srgbClr val="5BD078">
                      <a:satMod val="175000"/>
                    </a:srgbClr>
                  </a:glow>
                </a:effectLst>
                <a:uLnTx/>
                <a:uFillTx/>
                <a:latin typeface="Meiryo UI" panose="020B0604030504040204" pitchFamily="50" charset="-128"/>
                <a:ea typeface="Meiryo UI" panose="020B0604030504040204" pitchFamily="50" charset="-128"/>
                <a:cs typeface="+mn-cs"/>
              </a:rPr>
              <a:t>D</a:t>
            </a:r>
            <a:r>
              <a:rPr kumimoji="0" lang="en-US" sz="2600" b="1" i="0" u="none" strike="noStrike" kern="1200" cap="none" spc="0" normalizeH="0" baseline="0" noProof="0" dirty="0">
                <a:ln>
                  <a:noFill/>
                </a:ln>
                <a:solidFill>
                  <a:prstClr val="black"/>
                </a:solidFill>
                <a:effectLst>
                  <a:glow rad="152400">
                    <a:srgbClr val="5BD078">
                      <a:satMod val="175000"/>
                    </a:srgbClr>
                  </a:glow>
                </a:effectLst>
                <a:uLnTx/>
                <a:uFillTx/>
                <a:latin typeface="Meiryo UI" panose="020B0604030504040204" pitchFamily="50" charset="-128"/>
                <a:ea typeface="Meiryo UI" panose="020B0604030504040204" pitchFamily="50" charset="-128"/>
                <a:cs typeface="+mn-cs"/>
              </a:rPr>
              <a:t>o not Make</a:t>
            </a:r>
          </a:p>
        </p:txBody>
      </p:sp>
      <p:grpSp>
        <p:nvGrpSpPr>
          <p:cNvPr id="63" name="グループ化 62">
            <a:extLst>
              <a:ext uri="{FF2B5EF4-FFF2-40B4-BE49-F238E27FC236}">
                <a16:creationId xmlns:a16="http://schemas.microsoft.com/office/drawing/2014/main" id="{3ACD0560-495C-450B-9293-8AE610352504}"/>
              </a:ext>
            </a:extLst>
          </p:cNvPr>
          <p:cNvGrpSpPr/>
          <p:nvPr/>
        </p:nvGrpSpPr>
        <p:grpSpPr>
          <a:xfrm>
            <a:off x="4567428" y="4480651"/>
            <a:ext cx="2609950" cy="1007248"/>
            <a:chOff x="4902355" y="7488691"/>
            <a:chExt cx="2777597" cy="1290111"/>
          </a:xfrm>
        </p:grpSpPr>
        <p:pic>
          <p:nvPicPr>
            <p:cNvPr id="62" name="グラフィックス 61" descr="コンピューター 単色塗りつぶし">
              <a:extLst>
                <a:ext uri="{FF2B5EF4-FFF2-40B4-BE49-F238E27FC236}">
                  <a16:creationId xmlns:a16="http://schemas.microsoft.com/office/drawing/2014/main" id="{5B9CB5EB-C45C-4548-B7B7-B39ADC2D253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909504" y="8051293"/>
              <a:ext cx="727509" cy="727509"/>
            </a:xfrm>
            <a:prstGeom prst="rect">
              <a:avLst/>
            </a:prstGeom>
          </p:spPr>
        </p:pic>
        <p:grpSp>
          <p:nvGrpSpPr>
            <p:cNvPr id="61" name="グループ化 60">
              <a:extLst>
                <a:ext uri="{FF2B5EF4-FFF2-40B4-BE49-F238E27FC236}">
                  <a16:creationId xmlns:a16="http://schemas.microsoft.com/office/drawing/2014/main" id="{999B1319-3E2A-405E-9BFB-195CEB85C5A8}"/>
                </a:ext>
              </a:extLst>
            </p:cNvPr>
            <p:cNvGrpSpPr/>
            <p:nvPr/>
          </p:nvGrpSpPr>
          <p:grpSpPr>
            <a:xfrm>
              <a:off x="4902355" y="7488691"/>
              <a:ext cx="2777597" cy="1171983"/>
              <a:chOff x="5206142" y="7148468"/>
              <a:chExt cx="3373276" cy="1746388"/>
            </a:xfrm>
          </p:grpSpPr>
          <p:sp>
            <p:nvSpPr>
              <p:cNvPr id="48" name="吹き出し: 四角形 47">
                <a:extLst>
                  <a:ext uri="{FF2B5EF4-FFF2-40B4-BE49-F238E27FC236}">
                    <a16:creationId xmlns:a16="http://schemas.microsoft.com/office/drawing/2014/main" id="{A5BAE8CD-4989-4CCB-A1E3-7F0E6D1535F1}"/>
                  </a:ext>
                </a:extLst>
              </p:cNvPr>
              <p:cNvSpPr/>
              <p:nvPr/>
            </p:nvSpPr>
            <p:spPr bwMode="auto">
              <a:xfrm>
                <a:off x="6146598" y="7148468"/>
                <a:ext cx="2432820" cy="1746388"/>
              </a:xfrm>
              <a:prstGeom prst="wedgeRectCallout">
                <a:avLst>
                  <a:gd name="adj1" fmla="val -55315"/>
                  <a:gd name="adj2" fmla="val 34226"/>
                </a:avLst>
              </a:prstGeom>
              <a:solidFill>
                <a:schemeClr val="bg1">
                  <a:lumMod val="85000"/>
                  <a:alpha val="65000"/>
                </a:schemeClr>
              </a:solidFill>
              <a:ln w="12700" algn="ctr">
                <a:solidFill>
                  <a:schemeClr val="tx1"/>
                </a:solidFill>
                <a:round/>
                <a:headEnd/>
                <a:tailEnd/>
              </a:ln>
            </p:spPr>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400" b="0" i="0" u="none" strike="noStrike" kern="1200" cap="none" spc="0" normalizeH="0" baseline="0" noProof="0" dirty="0">
                  <a:ln>
                    <a:noFill/>
                  </a:ln>
                  <a:solidFill>
                    <a:srgbClr val="000000"/>
                  </a:solidFill>
                  <a:effectLst/>
                  <a:uLnTx/>
                  <a:uFillTx/>
                  <a:latin typeface="HGP創英角ｺﾞｼｯｸUB" pitchFamily="50" charset="-128"/>
                  <a:ea typeface="HGP創英角ｺﾞｼｯｸUB" pitchFamily="50" charset="-128"/>
                  <a:cs typeface="+mn-cs"/>
                </a:endParaRPr>
              </a:p>
            </p:txBody>
          </p:sp>
          <p:sp>
            <p:nvSpPr>
              <p:cNvPr id="49" name="Rectangle 39">
                <a:extLst>
                  <a:ext uri="{FF2B5EF4-FFF2-40B4-BE49-F238E27FC236}">
                    <a16:creationId xmlns:a16="http://schemas.microsoft.com/office/drawing/2014/main" id="{E01629EC-B121-48B0-97D6-6E1BA279237B}"/>
                  </a:ext>
                </a:extLst>
              </p:cNvPr>
              <p:cNvSpPr/>
              <p:nvPr/>
            </p:nvSpPr>
            <p:spPr>
              <a:xfrm>
                <a:off x="7329461" y="7306655"/>
                <a:ext cx="1154213" cy="1512001"/>
              </a:xfrm>
              <a:prstGeom prst="rect">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ja-JP" sz="900" b="1"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rPr>
                  <a:t>Verification</a:t>
                </a:r>
                <a:endParaRPr kumimoji="0" lang="en-US" sz="900" b="1"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50" name="Rectangle 12">
                <a:extLst>
                  <a:ext uri="{FF2B5EF4-FFF2-40B4-BE49-F238E27FC236}">
                    <a16:creationId xmlns:a16="http://schemas.microsoft.com/office/drawing/2014/main" id="{53FFD444-6FEC-4F1B-A6EE-4F9A0DC25E2C}"/>
                  </a:ext>
                </a:extLst>
              </p:cNvPr>
              <p:cNvSpPr/>
              <p:nvPr/>
            </p:nvSpPr>
            <p:spPr>
              <a:xfrm>
                <a:off x="6243085" y="7292485"/>
                <a:ext cx="972000" cy="1512001"/>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900" b="1"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rPr>
                  <a:t>Checker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rPr>
                  <a:t>Software</a:t>
                </a:r>
              </a:p>
            </p:txBody>
          </p:sp>
          <p:sp>
            <p:nvSpPr>
              <p:cNvPr id="51" name="Rectangle 14">
                <a:extLst>
                  <a:ext uri="{FF2B5EF4-FFF2-40B4-BE49-F238E27FC236}">
                    <a16:creationId xmlns:a16="http://schemas.microsoft.com/office/drawing/2014/main" id="{7EA345B7-7970-4D05-B3B0-3248B2884541}"/>
                  </a:ext>
                </a:extLst>
              </p:cNvPr>
              <p:cNvSpPr/>
              <p:nvPr/>
            </p:nvSpPr>
            <p:spPr>
              <a:xfrm>
                <a:off x="6357461" y="7960776"/>
                <a:ext cx="743249" cy="34354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wrap="none" lIns="54000" tIns="18000" rIns="54000" bIns="1800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Setting</a:t>
                </a:r>
                <a:endParaRPr kumimoji="0" 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2" name="Rectangle 10">
                <a:extLst>
                  <a:ext uri="{FF2B5EF4-FFF2-40B4-BE49-F238E27FC236}">
                    <a16:creationId xmlns:a16="http://schemas.microsoft.com/office/drawing/2014/main" id="{302F0F5C-F1A3-4997-96FE-739D2A1626C8}"/>
                  </a:ext>
                </a:extLst>
              </p:cNvPr>
              <p:cNvSpPr/>
              <p:nvPr/>
            </p:nvSpPr>
            <p:spPr>
              <a:xfrm>
                <a:off x="6357461" y="8384721"/>
                <a:ext cx="743249" cy="34354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wrap="none" lIns="54000" tIns="18000" rIns="54000" bIns="1800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Log</a:t>
                </a:r>
                <a:endParaRPr kumimoji="0" 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3" name="Rectangle 41">
                <a:extLst>
                  <a:ext uri="{FF2B5EF4-FFF2-40B4-BE49-F238E27FC236}">
                    <a16:creationId xmlns:a16="http://schemas.microsoft.com/office/drawing/2014/main" id="{13DADD88-4F6F-4898-B362-0976F801B89F}"/>
                  </a:ext>
                </a:extLst>
              </p:cNvPr>
              <p:cNvSpPr/>
              <p:nvPr/>
            </p:nvSpPr>
            <p:spPr>
              <a:xfrm>
                <a:off x="7419113" y="7888059"/>
                <a:ext cx="972000" cy="814454"/>
              </a:xfrm>
              <a:prstGeom prst="rect">
                <a:avLst/>
              </a:prstGeom>
              <a:solidFill>
                <a:schemeClr val="accent6">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rPr>
                  <a:t>Master</a:t>
                </a:r>
                <a:r>
                  <a:rPr kumimoji="0" lang="ja-JP" altLang="en-US" sz="1050" b="0"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rPr>
                  <a:t> </a:t>
                </a:r>
                <a:r>
                  <a:rPr kumimoji="0" lang="en-US" altLang="ja-JP" sz="1050" b="0"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rPr>
                  <a:t>file</a:t>
                </a:r>
                <a:endParaRPr kumimoji="0" lang="en-US" sz="1050" b="0"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cxnSp>
            <p:nvCxnSpPr>
              <p:cNvPr id="54" name="Straight Arrow Connector 46">
                <a:extLst>
                  <a:ext uri="{FF2B5EF4-FFF2-40B4-BE49-F238E27FC236}">
                    <a16:creationId xmlns:a16="http://schemas.microsoft.com/office/drawing/2014/main" id="{737B504F-1FFD-4F88-AE3C-8580359B5C90}"/>
                  </a:ext>
                </a:extLst>
              </p:cNvPr>
              <p:cNvCxnSpPr>
                <a:cxnSpLocks/>
              </p:cNvCxnSpPr>
              <p:nvPr/>
            </p:nvCxnSpPr>
            <p:spPr>
              <a:xfrm>
                <a:off x="7063925" y="8109241"/>
                <a:ext cx="524646" cy="0"/>
              </a:xfrm>
              <a:prstGeom prst="straightConnector1">
                <a:avLst/>
              </a:prstGeom>
              <a:ln w="3492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46">
                <a:extLst>
                  <a:ext uri="{FF2B5EF4-FFF2-40B4-BE49-F238E27FC236}">
                    <a16:creationId xmlns:a16="http://schemas.microsoft.com/office/drawing/2014/main" id="{BE686107-41E6-4F83-9679-E7E5BDAD8AD0}"/>
                  </a:ext>
                </a:extLst>
              </p:cNvPr>
              <p:cNvCxnSpPr>
                <a:cxnSpLocks/>
              </p:cNvCxnSpPr>
              <p:nvPr/>
            </p:nvCxnSpPr>
            <p:spPr>
              <a:xfrm>
                <a:off x="7063925" y="8557092"/>
                <a:ext cx="524646" cy="0"/>
              </a:xfrm>
              <a:prstGeom prst="straightConnector1">
                <a:avLst/>
              </a:prstGeom>
              <a:ln w="3492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F6DCE3F0-A480-45BF-8699-A287D12CA8A3}"/>
                  </a:ext>
                </a:extLst>
              </p:cNvPr>
              <p:cNvSpPr txBox="1"/>
              <p:nvPr/>
            </p:nvSpPr>
            <p:spPr>
              <a:xfrm>
                <a:off x="5206142" y="7742719"/>
                <a:ext cx="862813" cy="38982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prstClr val="black"/>
                    </a:solidFill>
                    <a:effectLst/>
                    <a:uLnTx/>
                    <a:uFillTx/>
                    <a:latin typeface="Arial" charset="0"/>
                    <a:ea typeface="ＭＳ Ｐゴシック" panose="020B0600070205080204" pitchFamily="50" charset="-128"/>
                    <a:cs typeface="+mn-cs"/>
                  </a:rPr>
                  <a:t>Checker</a:t>
                </a:r>
                <a:endParaRPr kumimoji="1" lang="ja-JP" altLang="en-US" sz="1100" b="0" i="0" u="none" strike="noStrike" kern="1200" cap="none" spc="0" normalizeH="0" baseline="0" noProof="0" dirty="0">
                  <a:ln>
                    <a:noFill/>
                  </a:ln>
                  <a:solidFill>
                    <a:prstClr val="black"/>
                  </a:solidFill>
                  <a:effectLst/>
                  <a:uLnTx/>
                  <a:uFillTx/>
                  <a:latin typeface="Arial" charset="0"/>
                  <a:ea typeface="ＭＳ Ｐゴシック" panose="020B0600070205080204" pitchFamily="50" charset="-128"/>
                  <a:cs typeface="+mn-cs"/>
                </a:endParaRPr>
              </a:p>
            </p:txBody>
          </p:sp>
        </p:grpSp>
      </p:grpSp>
      <p:sp>
        <p:nvSpPr>
          <p:cNvPr id="64" name="テキスト ボックス 63">
            <a:extLst>
              <a:ext uri="{FF2B5EF4-FFF2-40B4-BE49-F238E27FC236}">
                <a16:creationId xmlns:a16="http://schemas.microsoft.com/office/drawing/2014/main" id="{A5408CE2-2E74-48CC-99E5-C14B1C9C1E31}"/>
              </a:ext>
            </a:extLst>
          </p:cNvPr>
          <p:cNvSpPr txBox="1"/>
          <p:nvPr/>
        </p:nvSpPr>
        <p:spPr>
          <a:xfrm>
            <a:off x="5358572" y="6134100"/>
            <a:ext cx="1882306" cy="449287"/>
          </a:xfrm>
          <a:prstGeom prst="rect">
            <a:avLst/>
          </a:prstGeom>
          <a:solidFill>
            <a:schemeClr val="bg1"/>
          </a:solidFill>
          <a:ln>
            <a:solidFill>
              <a:schemeClr val="tx1"/>
            </a:solidFill>
          </a:ln>
          <a:effectLst>
            <a:outerShdw blurRad="50800" dist="38100" dir="5400000" algn="t" rotWithShape="0">
              <a:prstClr val="black">
                <a:alpha val="40000"/>
              </a:prstClr>
            </a:outerShdw>
          </a:effectLst>
        </p:spPr>
        <p:txBody>
          <a:bodyPr wrap="square" lIns="0" tIns="0" rIns="0" bIns="0" rtlCol="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charset="0"/>
                <a:ea typeface="+mn-ea"/>
                <a:cs typeface="+mn-cs"/>
              </a:rPr>
              <a:t>MQA</a:t>
            </a:r>
            <a:r>
              <a:rPr kumimoji="0" lang="en-US" sz="1600" b="1" i="0" u="none" strike="noStrike" kern="1200" cap="none" spc="0" normalizeH="0" baseline="0" noProof="0" dirty="0">
                <a:ln>
                  <a:noFill/>
                </a:ln>
                <a:solidFill>
                  <a:prstClr val="black"/>
                </a:solidFill>
                <a:effectLst/>
                <a:uLnTx/>
                <a:uFillTx/>
                <a:latin typeface="Arial" charset="0"/>
                <a:ea typeface="+mn-ea"/>
                <a:cs typeface="+mn-cs"/>
              </a:rPr>
              <a: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FF"/>
                </a:solidFill>
                <a:effectLst/>
                <a:uLnTx/>
                <a:uFillTx/>
                <a:latin typeface="Arial" charset="0"/>
                <a:ea typeface="+mn-ea"/>
                <a:cs typeface="+mn-cs"/>
              </a:rPr>
              <a:t>Add 11 direct members </a:t>
            </a:r>
          </a:p>
        </p:txBody>
      </p:sp>
      <p:pic>
        <p:nvPicPr>
          <p:cNvPr id="67" name="図 66">
            <a:extLst>
              <a:ext uri="{FF2B5EF4-FFF2-40B4-BE49-F238E27FC236}">
                <a16:creationId xmlns:a16="http://schemas.microsoft.com/office/drawing/2014/main" id="{E277D8F1-3C58-4086-8DEE-C9C62644C16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727187" y="3979230"/>
            <a:ext cx="4212000" cy="397256"/>
          </a:xfrm>
          <a:prstGeom prst="rect">
            <a:avLst/>
          </a:prstGeom>
        </p:spPr>
      </p:pic>
      <p:sp>
        <p:nvSpPr>
          <p:cNvPr id="68" name="左大かっこ 67">
            <a:extLst>
              <a:ext uri="{FF2B5EF4-FFF2-40B4-BE49-F238E27FC236}">
                <a16:creationId xmlns:a16="http://schemas.microsoft.com/office/drawing/2014/main" id="{AF4CE184-B5AC-4EB5-9559-E0CA5B4C562E}"/>
              </a:ext>
            </a:extLst>
          </p:cNvPr>
          <p:cNvSpPr/>
          <p:nvPr/>
        </p:nvSpPr>
        <p:spPr>
          <a:xfrm rot="16200000">
            <a:off x="8369889" y="4017580"/>
            <a:ext cx="45719" cy="675013"/>
          </a:xfrm>
          <a:prstGeom prst="leftBracket">
            <a:avLst/>
          </a:prstGeom>
          <a:ln w="1905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9" name="フリーフォーム: 図形 68">
            <a:extLst>
              <a:ext uri="{FF2B5EF4-FFF2-40B4-BE49-F238E27FC236}">
                <a16:creationId xmlns:a16="http://schemas.microsoft.com/office/drawing/2014/main" id="{F0C98815-5496-4A3A-B8E8-6089C467894A}"/>
              </a:ext>
            </a:extLst>
          </p:cNvPr>
          <p:cNvSpPr/>
          <p:nvPr/>
        </p:nvSpPr>
        <p:spPr>
          <a:xfrm>
            <a:off x="8370031" y="4309847"/>
            <a:ext cx="2534920" cy="142240"/>
          </a:xfrm>
          <a:custGeom>
            <a:avLst/>
            <a:gdLst>
              <a:gd name="connsiteX0" fmla="*/ 0 w 2534920"/>
              <a:gd name="connsiteY0" fmla="*/ 60960 h 142240"/>
              <a:gd name="connsiteX1" fmla="*/ 0 w 2534920"/>
              <a:gd name="connsiteY1" fmla="*/ 60960 h 142240"/>
              <a:gd name="connsiteX2" fmla="*/ 0 w 2534920"/>
              <a:gd name="connsiteY2" fmla="*/ 142240 h 142240"/>
              <a:gd name="connsiteX3" fmla="*/ 2534920 w 2534920"/>
              <a:gd name="connsiteY3" fmla="*/ 142240 h 142240"/>
              <a:gd name="connsiteX4" fmla="*/ 2534920 w 2534920"/>
              <a:gd name="connsiteY4" fmla="*/ 0 h 142240"/>
              <a:gd name="connsiteX5" fmla="*/ 2529840 w 2534920"/>
              <a:gd name="connsiteY5" fmla="*/ 0 h 14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4920" h="142240">
                <a:moveTo>
                  <a:pt x="0" y="60960"/>
                </a:moveTo>
                <a:lnTo>
                  <a:pt x="0" y="60960"/>
                </a:lnTo>
                <a:lnTo>
                  <a:pt x="0" y="142240"/>
                </a:lnTo>
                <a:lnTo>
                  <a:pt x="2534920" y="142240"/>
                </a:lnTo>
                <a:lnTo>
                  <a:pt x="2534920" y="0"/>
                </a:lnTo>
                <a:lnTo>
                  <a:pt x="2529840" y="0"/>
                </a:lnTo>
              </a:path>
            </a:pathLst>
          </a:custGeom>
          <a:ln w="19050">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71" name="直線コネクタ 70">
            <a:extLst>
              <a:ext uri="{FF2B5EF4-FFF2-40B4-BE49-F238E27FC236}">
                <a16:creationId xmlns:a16="http://schemas.microsoft.com/office/drawing/2014/main" id="{B90C5976-8FFB-4694-B01A-9E4C42B364F1}"/>
              </a:ext>
            </a:extLst>
          </p:cNvPr>
          <p:cNvCxnSpPr/>
          <p:nvPr/>
        </p:nvCxnSpPr>
        <p:spPr>
          <a:xfrm flipV="1">
            <a:off x="9446991" y="4323274"/>
            <a:ext cx="0" cy="128813"/>
          </a:xfrm>
          <a:prstGeom prst="line">
            <a:avLst/>
          </a:prstGeom>
          <a:ln w="19050">
            <a:tailEnd type="triangle"/>
          </a:ln>
        </p:spPr>
        <p:style>
          <a:lnRef idx="1">
            <a:schemeClr val="dk1"/>
          </a:lnRef>
          <a:fillRef idx="0">
            <a:schemeClr val="dk1"/>
          </a:fillRef>
          <a:effectRef idx="0">
            <a:schemeClr val="dk1"/>
          </a:effectRef>
          <a:fontRef idx="minor">
            <a:schemeClr val="tx1"/>
          </a:fontRef>
        </p:style>
      </p:cxnSp>
      <p:pic>
        <p:nvPicPr>
          <p:cNvPr id="72" name="グラフィックス 71" descr="コンピューター 単色塗りつぶし">
            <a:extLst>
              <a:ext uri="{FF2B5EF4-FFF2-40B4-BE49-F238E27FC236}">
                <a16:creationId xmlns:a16="http://schemas.microsoft.com/office/drawing/2014/main" id="{38AFE922-74CB-4202-A122-2AE56BBC8ED0}"/>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22083" y="4422955"/>
            <a:ext cx="358827" cy="354623"/>
          </a:xfrm>
          <a:prstGeom prst="rect">
            <a:avLst/>
          </a:prstGeom>
        </p:spPr>
      </p:pic>
      <p:sp>
        <p:nvSpPr>
          <p:cNvPr id="74" name="テキスト ボックス 73">
            <a:extLst>
              <a:ext uri="{FF2B5EF4-FFF2-40B4-BE49-F238E27FC236}">
                <a16:creationId xmlns:a16="http://schemas.microsoft.com/office/drawing/2014/main" id="{56289060-0E26-45B7-9839-A311D1BDDB5F}"/>
              </a:ext>
            </a:extLst>
          </p:cNvPr>
          <p:cNvSpPr txBox="1"/>
          <p:nvPr/>
        </p:nvSpPr>
        <p:spPr>
          <a:xfrm>
            <a:off x="9108850" y="4509193"/>
            <a:ext cx="399716" cy="175699"/>
          </a:xfrm>
          <a:prstGeom prst="rect">
            <a:avLst/>
          </a:prstGeom>
          <a:noFill/>
          <a:ln>
            <a:solidFill>
              <a:schemeClr val="dk1">
                <a:shade val="95000"/>
                <a:satMod val="105000"/>
              </a:schemeClr>
            </a:solidFill>
          </a:ln>
        </p:spPr>
        <p:txBody>
          <a:bodyPr wrap="none" lIns="36000" tIns="10800" rIns="36000" bIns="1080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FF"/>
                </a:solidFill>
                <a:effectLst/>
                <a:uLnTx/>
                <a:uFillTx/>
                <a:latin typeface="Arial" charset="0"/>
                <a:ea typeface="+mn-ea"/>
                <a:cs typeface="+mn-cs"/>
              </a:rPr>
              <a:t>Verify</a:t>
            </a:r>
          </a:p>
        </p:txBody>
      </p:sp>
      <p:sp>
        <p:nvSpPr>
          <p:cNvPr id="75" name="テキスト ボックス 74">
            <a:extLst>
              <a:ext uri="{FF2B5EF4-FFF2-40B4-BE49-F238E27FC236}">
                <a16:creationId xmlns:a16="http://schemas.microsoft.com/office/drawing/2014/main" id="{F2E7D0F3-2350-4B5D-B273-6111B32B3F47}"/>
              </a:ext>
            </a:extLst>
          </p:cNvPr>
          <p:cNvSpPr txBox="1"/>
          <p:nvPr/>
        </p:nvSpPr>
        <p:spPr>
          <a:xfrm>
            <a:off x="10723269" y="4509193"/>
            <a:ext cx="399716" cy="175699"/>
          </a:xfrm>
          <a:prstGeom prst="rect">
            <a:avLst/>
          </a:prstGeom>
          <a:noFill/>
          <a:ln>
            <a:solidFill>
              <a:schemeClr val="dk1">
                <a:shade val="95000"/>
                <a:satMod val="105000"/>
              </a:schemeClr>
            </a:solidFill>
          </a:ln>
        </p:spPr>
        <p:txBody>
          <a:bodyPr wrap="none" lIns="36000" tIns="10800" rIns="36000" bIns="1080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FF"/>
                </a:solidFill>
                <a:effectLst/>
                <a:uLnTx/>
                <a:uFillTx/>
                <a:latin typeface="Arial" charset="0"/>
                <a:ea typeface="+mn-ea"/>
                <a:cs typeface="+mn-cs"/>
              </a:rPr>
              <a:t>Verify</a:t>
            </a:r>
          </a:p>
        </p:txBody>
      </p:sp>
      <p:sp>
        <p:nvSpPr>
          <p:cNvPr id="81" name="楕円 80">
            <a:extLst>
              <a:ext uri="{FF2B5EF4-FFF2-40B4-BE49-F238E27FC236}">
                <a16:creationId xmlns:a16="http://schemas.microsoft.com/office/drawing/2014/main" id="{A9612D76-51E7-484E-8CE6-68CC41EBB935}"/>
              </a:ext>
            </a:extLst>
          </p:cNvPr>
          <p:cNvSpPr/>
          <p:nvPr/>
        </p:nvSpPr>
        <p:spPr>
          <a:xfrm>
            <a:off x="31803" y="5464721"/>
            <a:ext cx="468000" cy="324000"/>
          </a:xfrm>
          <a:prstGeom prst="ellipse">
            <a:avLst/>
          </a:prstGeom>
          <a:gradFill flip="none" rotWithShape="1">
            <a:gsLst>
              <a:gs pos="0">
                <a:srgbClr val="FFFF00"/>
              </a:gs>
              <a:gs pos="100000">
                <a:srgbClr val="FFFFC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9900"/>
                </a:solidFill>
                <a:effectLst>
                  <a:glow rad="25400">
                    <a:prstClr val="black">
                      <a:alpha val="77000"/>
                    </a:prstClr>
                  </a:glow>
                </a:effectLst>
                <a:uLnTx/>
                <a:uFillTx/>
                <a:latin typeface="Calibri"/>
                <a:ea typeface="+mn-ea"/>
                <a:cs typeface="+mn-cs"/>
              </a:rPr>
              <a:t>New</a:t>
            </a:r>
          </a:p>
        </p:txBody>
      </p:sp>
      <p:grpSp>
        <p:nvGrpSpPr>
          <p:cNvPr id="22" name="Group 21"/>
          <p:cNvGrpSpPr/>
          <p:nvPr/>
        </p:nvGrpSpPr>
        <p:grpSpPr>
          <a:xfrm>
            <a:off x="5667206" y="5508119"/>
            <a:ext cx="1190795" cy="561203"/>
            <a:chOff x="4948125" y="4632417"/>
            <a:chExt cx="1340015" cy="622544"/>
          </a:xfrm>
        </p:grpSpPr>
        <p:pic>
          <p:nvPicPr>
            <p:cNvPr id="70" name="Picture 69">
              <a:extLst>
                <a:ext uri="{FF2B5EF4-FFF2-40B4-BE49-F238E27FC236}">
                  <a16:creationId xmlns:a16="http://schemas.microsoft.com/office/drawing/2014/main" id="{BBC3E055-307C-4BB6-ACE9-4E74B9EB8106}"/>
                </a:ext>
              </a:extLst>
            </p:cNvPr>
            <p:cNvPicPr preferRelativeResize="0">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4948125" y="4632417"/>
              <a:ext cx="627826" cy="622544"/>
            </a:xfrm>
            <a:prstGeom prst="rect">
              <a:avLst/>
            </a:prstGeom>
            <a:ln>
              <a:solidFill>
                <a:srgbClr val="BBE0E3"/>
              </a:solidFill>
            </a:ln>
            <a:extLst>
              <a:ext uri="{909E8E84-426E-40DD-AFC4-6F175D3DCCD1}">
                <a14:hiddenFill xmlns:a14="http://schemas.microsoft.com/office/drawing/2010/main">
                  <a:solidFill>
                    <a:srgbClr val="CCFFFF"/>
                  </a:solidFill>
                </a14:hiddenFill>
              </a:ext>
            </a:extLst>
          </p:spPr>
        </p:pic>
        <p:pic>
          <p:nvPicPr>
            <p:cNvPr id="21" name="Picture 20"/>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5644768" y="4632417"/>
              <a:ext cx="643372" cy="610257"/>
            </a:xfrm>
            <a:prstGeom prst="rect">
              <a:avLst/>
            </a:prstGeom>
            <a:ln>
              <a:solidFill>
                <a:srgbClr val="BBE0E3"/>
              </a:solidFill>
            </a:ln>
          </p:spPr>
        </p:pic>
      </p:grpSp>
      <p:pic>
        <p:nvPicPr>
          <p:cNvPr id="77" name="図 2">
            <a:extLst>
              <a:ext uri="{FF2B5EF4-FFF2-40B4-BE49-F238E27FC236}">
                <a16:creationId xmlns:a16="http://schemas.microsoft.com/office/drawing/2014/main" id="{C5C30095-7EAD-442A-8BFB-24FD2299D929}"/>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06408" y="3301258"/>
            <a:ext cx="670376" cy="367060"/>
          </a:xfrm>
          <a:prstGeom prst="rect">
            <a:avLst/>
          </a:prstGeom>
        </p:spPr>
      </p:pic>
      <p:sp>
        <p:nvSpPr>
          <p:cNvPr id="79" name="Text Box 7">
            <a:extLst>
              <a:ext uri="{FF2B5EF4-FFF2-40B4-BE49-F238E27FC236}">
                <a16:creationId xmlns:a16="http://schemas.microsoft.com/office/drawing/2014/main" id="{73756F93-4CD0-452A-B46E-ACED137E059F}"/>
              </a:ext>
            </a:extLst>
          </p:cNvPr>
          <p:cNvSpPr txBox="1">
            <a:spLocks noChangeArrowheads="1"/>
          </p:cNvSpPr>
          <p:nvPr/>
        </p:nvSpPr>
        <p:spPr bwMode="auto">
          <a:xfrm>
            <a:off x="11392515" y="100173"/>
            <a:ext cx="720000" cy="3600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18000" rIns="36000" bIns="18000" anchor="ctr" anchorCtr="0">
            <a:no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lang="en-US" altLang="ja-JP" sz="1600" b="1" dirty="0">
                <a:solidFill>
                  <a:srgbClr val="44546A"/>
                </a:solidFill>
                <a:latin typeface="Meiryo UI" panose="020B0604030504040204" pitchFamily="50" charset="-128"/>
                <a:ea typeface="Meiryo UI" panose="020B0604030504040204" pitchFamily="50" charset="-128"/>
              </a:rPr>
              <a:t>9</a:t>
            </a:r>
            <a:r>
              <a:rPr kumimoji="0" lang="en-US" altLang="ja-JP" sz="1600" b="1" i="0" u="none" strike="noStrike" kern="1200" cap="none" spc="0" normalizeH="0" baseline="0" noProof="0" dirty="0">
                <a:ln>
                  <a:noFill/>
                </a:ln>
                <a:solidFill>
                  <a:srgbClr val="44546A"/>
                </a:solidFill>
                <a:effectLst/>
                <a:uLnTx/>
                <a:uFillTx/>
                <a:latin typeface="Meiryo UI" panose="020B0604030504040204" pitchFamily="50" charset="-128"/>
                <a:ea typeface="Meiryo UI" panose="020B0604030504040204" pitchFamily="50" charset="-128"/>
                <a:cs typeface="+mn-cs"/>
              </a:rPr>
              <a:t>/12</a:t>
            </a:r>
            <a:endParaRPr kumimoji="0" lang="en-US" altLang="ja-JP" sz="1100" b="1" i="0" u="none" strike="noStrike" kern="1200" cap="none" spc="0" normalizeH="0" baseline="0" noProof="0" dirty="0">
              <a:ln>
                <a:noFill/>
              </a:ln>
              <a:solidFill>
                <a:srgbClr val="44546A"/>
              </a:solidFill>
              <a:effectLst/>
              <a:uLnTx/>
              <a:uFillTx/>
              <a:latin typeface="Meiryo UI" panose="020B0604030504040204" pitchFamily="50" charset="-128"/>
              <a:ea typeface="Meiryo UI" panose="020B0604030504040204" pitchFamily="50" charset="-128"/>
              <a:cs typeface="+mn-cs"/>
            </a:endParaRPr>
          </a:p>
        </p:txBody>
      </p:sp>
      <p:sp>
        <p:nvSpPr>
          <p:cNvPr id="84" name="Rectangle 2">
            <a:extLst>
              <a:ext uri="{FF2B5EF4-FFF2-40B4-BE49-F238E27FC236}">
                <a16:creationId xmlns:a16="http://schemas.microsoft.com/office/drawing/2014/main" id="{840E7D35-3067-48B5-9A42-9C4BF066AAE8}"/>
              </a:ext>
            </a:extLst>
          </p:cNvPr>
          <p:cNvSpPr txBox="1">
            <a:spLocks/>
          </p:cNvSpPr>
          <p:nvPr/>
        </p:nvSpPr>
        <p:spPr>
          <a:xfrm>
            <a:off x="4163298" y="13375"/>
            <a:ext cx="3865409" cy="472813"/>
          </a:xfrm>
          <a:prstGeom prst="rect">
            <a:avLst/>
          </a:prstGeom>
        </p:spPr>
        <p:txBody>
          <a:bodyPr vert="horz" wrap="none" lIns="36000" tIns="36000" rIns="36000" bIns="36000" rtlCol="0" anchor="ctr">
            <a:sp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j-cs"/>
              </a:rPr>
              <a:t>3-1. Quality Direction</a:t>
            </a:r>
          </a:p>
        </p:txBody>
      </p:sp>
      <p:sp>
        <p:nvSpPr>
          <p:cNvPr id="73" name="楕円 82">
            <a:extLst>
              <a:ext uri="{FF2B5EF4-FFF2-40B4-BE49-F238E27FC236}">
                <a16:creationId xmlns:a16="http://schemas.microsoft.com/office/drawing/2014/main" id="{0FF769D6-97D0-42D6-A94D-D66159748064}"/>
              </a:ext>
            </a:extLst>
          </p:cNvPr>
          <p:cNvSpPr/>
          <p:nvPr/>
        </p:nvSpPr>
        <p:spPr>
          <a:xfrm>
            <a:off x="7327390" y="5249401"/>
            <a:ext cx="468000" cy="324000"/>
          </a:xfrm>
          <a:prstGeom prst="ellipse">
            <a:avLst/>
          </a:prstGeom>
          <a:gradFill flip="none" rotWithShape="1">
            <a:gsLst>
              <a:gs pos="0">
                <a:srgbClr val="FFFF00"/>
              </a:gs>
              <a:gs pos="100000">
                <a:srgbClr val="FFFFC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9900"/>
                </a:solidFill>
                <a:effectLst>
                  <a:glow rad="25400">
                    <a:prstClr val="black">
                      <a:alpha val="77000"/>
                    </a:prstClr>
                  </a:glow>
                </a:effectLst>
                <a:uLnTx/>
                <a:uFillTx/>
                <a:latin typeface="Calibri"/>
                <a:ea typeface="+mn-ea"/>
                <a:cs typeface="+mn-cs"/>
              </a:rPr>
              <a:t>New</a:t>
            </a:r>
          </a:p>
        </p:txBody>
      </p:sp>
      <p:sp>
        <p:nvSpPr>
          <p:cNvPr id="85" name="テキスト ボックス 46">
            <a:extLst>
              <a:ext uri="{FF2B5EF4-FFF2-40B4-BE49-F238E27FC236}">
                <a16:creationId xmlns:a16="http://schemas.microsoft.com/office/drawing/2014/main" id="{EC4D2074-B635-4A94-9B8E-D35122E98CFD}"/>
              </a:ext>
            </a:extLst>
          </p:cNvPr>
          <p:cNvSpPr txBox="1"/>
          <p:nvPr/>
        </p:nvSpPr>
        <p:spPr>
          <a:xfrm>
            <a:off x="10289693" y="6147452"/>
            <a:ext cx="1451808" cy="461665"/>
          </a:xfrm>
          <a:prstGeom prst="rect">
            <a:avLst/>
          </a:prstGeom>
          <a:noFill/>
          <a:ln>
            <a:solidFill>
              <a:srgbClr val="0000FF"/>
            </a:solidFill>
          </a:ln>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200" b="1" i="0" u="none" strike="noStrike" kern="1200" cap="none" spc="0" normalizeH="0" baseline="0" noProof="0" dirty="0">
                <a:ln>
                  <a:noFill/>
                </a:ln>
                <a:solidFill>
                  <a:prstClr val="black"/>
                </a:solidFill>
                <a:effectLst>
                  <a:glow rad="139700">
                    <a:prstClr val="white"/>
                  </a:glow>
                </a:effectLst>
                <a:uLnTx/>
                <a:uFillTx/>
                <a:latin typeface="Meiryo UI" panose="020B0604030504040204" pitchFamily="50" charset="-128"/>
                <a:ea typeface="Meiryo UI" panose="020B0604030504040204" pitchFamily="50" charset="-128"/>
                <a:cs typeface="+mn-cs"/>
              </a:rPr>
              <a:t>Give preventive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200" b="1" i="0" u="none" strike="noStrike" kern="1200" cap="none" spc="0" normalizeH="0" baseline="0" noProof="0" dirty="0">
                <a:ln>
                  <a:noFill/>
                </a:ln>
                <a:solidFill>
                  <a:prstClr val="black"/>
                </a:solidFill>
                <a:effectLst>
                  <a:glow rad="139700">
                    <a:prstClr val="white"/>
                  </a:glow>
                </a:effectLst>
                <a:uLnTx/>
                <a:uFillTx/>
                <a:latin typeface="Meiryo UI" panose="020B0604030504040204" pitchFamily="50" charset="-128"/>
                <a:ea typeface="Meiryo UI" panose="020B0604030504040204" pitchFamily="50" charset="-128"/>
                <a:cs typeface="+mn-cs"/>
              </a:rPr>
              <a:t>action</a:t>
            </a:r>
          </a:p>
        </p:txBody>
      </p:sp>
      <p:cxnSp>
        <p:nvCxnSpPr>
          <p:cNvPr id="34" name="Straight Arrow Connector 33"/>
          <p:cNvCxnSpPr>
            <a:stCxn id="47" idx="2"/>
            <a:endCxn id="85" idx="0"/>
          </p:cNvCxnSpPr>
          <p:nvPr/>
        </p:nvCxnSpPr>
        <p:spPr>
          <a:xfrm>
            <a:off x="11007456" y="6026661"/>
            <a:ext cx="8141" cy="120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図 12">
            <a:extLst>
              <a:ext uri="{FF2B5EF4-FFF2-40B4-BE49-F238E27FC236}">
                <a16:creationId xmlns:a16="http://schemas.microsoft.com/office/drawing/2014/main" id="{E99BC474-C152-F727-D9C3-BBDDC4A9BE27}"/>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7011" b="92989" l="6273" r="91144">
                        <a14:foregroundMark x1="91144" y1="43173" x2="91144" y2="43173"/>
                        <a14:foregroundMark x1="86716" y1="9225" x2="86716" y2="9225"/>
                        <a14:foregroundMark x1="48339" y1="7749" x2="48339" y2="7749"/>
                        <a14:foregroundMark x1="6642" y1="47970" x2="6642" y2="47970"/>
                        <a14:foregroundMark x1="48708" y1="92989" x2="48708" y2="92989"/>
                        <a14:foregroundMark x1="50185" y1="6642" x2="50185" y2="6642"/>
                      </a14:backgroundRemoval>
                    </a14:imgEffect>
                  </a14:imgLayer>
                </a14:imgProps>
              </a:ext>
            </a:extLst>
          </a:blip>
          <a:stretch>
            <a:fillRect/>
          </a:stretch>
        </p:blipFill>
        <p:spPr>
          <a:xfrm rot="1937003" flipH="1">
            <a:off x="4745950" y="1361728"/>
            <a:ext cx="2870423" cy="2924470"/>
          </a:xfrm>
          <a:prstGeom prst="rect">
            <a:avLst/>
          </a:prstGeom>
        </p:spPr>
      </p:pic>
      <p:sp>
        <p:nvSpPr>
          <p:cNvPr id="6" name="TextBox 5">
            <a:extLst>
              <a:ext uri="{FF2B5EF4-FFF2-40B4-BE49-F238E27FC236}">
                <a16:creationId xmlns:a16="http://schemas.microsoft.com/office/drawing/2014/main" id="{5743EDEC-E1B2-EE00-54AF-3958C97344E9}"/>
              </a:ext>
            </a:extLst>
          </p:cNvPr>
          <p:cNvSpPr txBox="1"/>
          <p:nvPr/>
        </p:nvSpPr>
        <p:spPr>
          <a:xfrm>
            <a:off x="5559267" y="2315345"/>
            <a:ext cx="1908743" cy="1169551"/>
          </a:xfrm>
          <a:prstGeom prst="rect">
            <a:avLst/>
          </a:prstGeom>
          <a:noFill/>
        </p:spPr>
        <p:txBody>
          <a:bodyPr wrap="square" rtlCol="0">
            <a:spAutoFit/>
          </a:bodyPr>
          <a:lstStyle/>
          <a:p>
            <a:r>
              <a:rPr lang="en-US" sz="7000" dirty="0">
                <a:solidFill>
                  <a:srgbClr val="0000FF"/>
                </a:solidFill>
              </a:rPr>
              <a:t>3D</a:t>
            </a:r>
          </a:p>
        </p:txBody>
      </p:sp>
      <p:sp>
        <p:nvSpPr>
          <p:cNvPr id="23" name="テキスト ボックス 5">
            <a:extLst>
              <a:ext uri="{FF2B5EF4-FFF2-40B4-BE49-F238E27FC236}">
                <a16:creationId xmlns:a16="http://schemas.microsoft.com/office/drawing/2014/main" id="{9913C371-F993-4211-BA39-E1708A14DB93}"/>
              </a:ext>
            </a:extLst>
          </p:cNvPr>
          <p:cNvSpPr txBox="1"/>
          <p:nvPr/>
        </p:nvSpPr>
        <p:spPr>
          <a:xfrm>
            <a:off x="5411448" y="1609560"/>
            <a:ext cx="1450975" cy="400110"/>
          </a:xfrm>
          <a:prstGeom prst="rect">
            <a:avLst/>
          </a:prstGeom>
          <a:noFill/>
        </p:spPr>
        <p:txBody>
          <a:bodyPr wrap="none" rtlCol="0">
            <a:spAutoFit/>
          </a:bodyPr>
          <a:lstStyle/>
          <a:p>
            <a:r>
              <a:rPr lang="en-US" sz="2000" b="1" i="1" dirty="0">
                <a:effectLst>
                  <a:glow rad="127000">
                    <a:schemeClr val="bg1"/>
                  </a:glow>
                  <a:outerShdw blurRad="50800" dist="38100" dir="5400000" algn="t" rotWithShape="0">
                    <a:prstClr val="black">
                      <a:alpha val="40000"/>
                    </a:prstClr>
                  </a:outerShdw>
                </a:effectLst>
                <a:latin typeface="Meiryo UI" panose="020B0604030504040204" pitchFamily="50" charset="-128"/>
                <a:ea typeface="Meiryo UI" panose="020B0604030504040204" pitchFamily="50" charset="-128"/>
              </a:rPr>
              <a:t>Feedback</a:t>
            </a:r>
          </a:p>
        </p:txBody>
      </p:sp>
    </p:spTree>
    <p:extLst>
      <p:ext uri="{BB962C8B-B14F-4D97-AF65-F5344CB8AC3E}">
        <p14:creationId xmlns:p14="http://schemas.microsoft.com/office/powerpoint/2010/main" val="3282271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フリーフォーム: 図形 11">
            <a:extLst>
              <a:ext uri="{FF2B5EF4-FFF2-40B4-BE49-F238E27FC236}">
                <a16:creationId xmlns:a16="http://schemas.microsoft.com/office/drawing/2014/main" id="{12976DBB-9AD7-FC12-623F-1901235887E7}"/>
              </a:ext>
            </a:extLst>
          </p:cNvPr>
          <p:cNvSpPr/>
          <p:nvPr/>
        </p:nvSpPr>
        <p:spPr>
          <a:xfrm>
            <a:off x="3115093" y="4232037"/>
            <a:ext cx="5882996" cy="693232"/>
          </a:xfrm>
          <a:custGeom>
            <a:avLst/>
            <a:gdLst>
              <a:gd name="connsiteX0" fmla="*/ 0 w 5882996"/>
              <a:gd name="connsiteY0" fmla="*/ 0 h 650339"/>
              <a:gd name="connsiteX1" fmla="*/ 5882996 w 5882996"/>
              <a:gd name="connsiteY1" fmla="*/ 0 h 650339"/>
              <a:gd name="connsiteX2" fmla="*/ 5882996 w 5882996"/>
              <a:gd name="connsiteY2" fmla="*/ 650339 h 650339"/>
              <a:gd name="connsiteX3" fmla="*/ 0 w 5882996"/>
              <a:gd name="connsiteY3" fmla="*/ 650339 h 650339"/>
              <a:gd name="connsiteX4" fmla="*/ 0 w 5882996"/>
              <a:gd name="connsiteY4" fmla="*/ 0 h 65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2996" h="650339">
                <a:moveTo>
                  <a:pt x="0" y="0"/>
                </a:moveTo>
                <a:lnTo>
                  <a:pt x="5882996" y="0"/>
                </a:lnTo>
                <a:lnTo>
                  <a:pt x="5882996" y="650339"/>
                </a:lnTo>
                <a:lnTo>
                  <a:pt x="0" y="650339"/>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94963" tIns="55880" rIns="55880" bIns="55880" numCol="1" spcCol="1270" anchor="ctr" anchorCtr="0">
            <a:noAutofit/>
          </a:bodyPr>
          <a:lstStyle/>
          <a:p>
            <a:pPr marL="0" marR="0" lvl="0" indent="0" algn="l" defTabSz="977900" rtl="0" eaLnBrk="1" fontAlgn="base" latinLnBrk="0" hangingPunct="1">
              <a:lnSpc>
                <a:spcPct val="90000"/>
              </a:lnSpc>
              <a:spcBef>
                <a:spcPct val="0"/>
              </a:spcBef>
              <a:spcAft>
                <a:spcPct val="3500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9" name="アーチ 2">
            <a:extLst>
              <a:ext uri="{FF2B5EF4-FFF2-40B4-BE49-F238E27FC236}">
                <a16:creationId xmlns:a16="http://schemas.microsoft.com/office/drawing/2014/main" id="{1BB4A180-06E2-1854-ED95-CA182E2E576A}"/>
              </a:ext>
            </a:extLst>
          </p:cNvPr>
          <p:cNvSpPr/>
          <p:nvPr/>
        </p:nvSpPr>
        <p:spPr>
          <a:xfrm>
            <a:off x="-4608575" y="-377750"/>
            <a:ext cx="7971338" cy="7971338"/>
          </a:xfrm>
          <a:prstGeom prst="blockArc">
            <a:avLst>
              <a:gd name="adj1" fmla="val 18900000"/>
              <a:gd name="adj2" fmla="val 2937398"/>
              <a:gd name="adj3" fmla="val 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 name="Rectangle 11">
            <a:extLst>
              <a:ext uri="{FF2B5EF4-FFF2-40B4-BE49-F238E27FC236}">
                <a16:creationId xmlns:a16="http://schemas.microsoft.com/office/drawing/2014/main" id="{6E22D325-4C64-42A4-99D4-E5CFDF2FE1F7}"/>
              </a:ext>
            </a:extLst>
          </p:cNvPr>
          <p:cNvSpPr/>
          <p:nvPr/>
        </p:nvSpPr>
        <p:spPr>
          <a:xfrm>
            <a:off x="1" y="615080"/>
            <a:ext cx="12191999" cy="72000"/>
          </a:xfrm>
          <a:prstGeom prst="rect">
            <a:avLst/>
          </a:prstGeom>
          <a:gradFill>
            <a:gsLst>
              <a:gs pos="0">
                <a:schemeClr val="tx2">
                  <a:lumMod val="60000"/>
                  <a:lumOff val="40000"/>
                </a:schemeClr>
              </a:gs>
              <a:gs pos="50000">
                <a:schemeClr val="accent1">
                  <a:lumMod val="45000"/>
                  <a:lumOff val="55000"/>
                </a:schemeClr>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79" name="Text Box 7">
            <a:extLst>
              <a:ext uri="{FF2B5EF4-FFF2-40B4-BE49-F238E27FC236}">
                <a16:creationId xmlns:a16="http://schemas.microsoft.com/office/drawing/2014/main" id="{73756F93-4CD0-452A-B46E-ACED137E059F}"/>
              </a:ext>
            </a:extLst>
          </p:cNvPr>
          <p:cNvSpPr txBox="1">
            <a:spLocks noChangeArrowheads="1"/>
          </p:cNvSpPr>
          <p:nvPr/>
        </p:nvSpPr>
        <p:spPr bwMode="auto">
          <a:xfrm>
            <a:off x="11392515" y="171293"/>
            <a:ext cx="720000" cy="3600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18000" rIns="36000" bIns="18000" anchor="ctr" anchorCtr="0">
            <a:no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altLang="ja-JP" sz="1600" b="1" i="0" u="none" strike="noStrike" kern="1200" cap="none" spc="0" normalizeH="0" baseline="0" noProof="0" dirty="0">
                <a:ln>
                  <a:noFill/>
                </a:ln>
                <a:solidFill>
                  <a:srgbClr val="44546A"/>
                </a:solidFill>
                <a:effectLst/>
                <a:uLnTx/>
                <a:uFillTx/>
                <a:latin typeface="Meiryo UI" panose="020B0604030504040204" pitchFamily="50" charset="-128"/>
                <a:ea typeface="Meiryo UI" panose="020B0604030504040204" pitchFamily="50" charset="-128"/>
                <a:cs typeface="+mn-cs"/>
              </a:rPr>
              <a:t>10/12</a:t>
            </a:r>
            <a:endParaRPr kumimoji="0" lang="en-US" altLang="ja-JP" sz="1100" b="1" i="0" u="none" strike="noStrike" kern="1200" cap="none" spc="0" normalizeH="0" baseline="0" noProof="0" dirty="0">
              <a:ln>
                <a:noFill/>
              </a:ln>
              <a:solidFill>
                <a:srgbClr val="44546A"/>
              </a:solidFill>
              <a:effectLst/>
              <a:uLnTx/>
              <a:uFillTx/>
              <a:latin typeface="Meiryo UI" panose="020B0604030504040204" pitchFamily="50" charset="-128"/>
              <a:ea typeface="Meiryo UI" panose="020B0604030504040204" pitchFamily="50" charset="-128"/>
              <a:cs typeface="+mn-cs"/>
            </a:endParaRPr>
          </a:p>
        </p:txBody>
      </p:sp>
      <p:sp>
        <p:nvSpPr>
          <p:cNvPr id="84" name="Rectangle 2">
            <a:extLst>
              <a:ext uri="{FF2B5EF4-FFF2-40B4-BE49-F238E27FC236}">
                <a16:creationId xmlns:a16="http://schemas.microsoft.com/office/drawing/2014/main" id="{840E7D35-3067-48B5-9A42-9C4BF066AAE8}"/>
              </a:ext>
            </a:extLst>
          </p:cNvPr>
          <p:cNvSpPr txBox="1">
            <a:spLocks/>
          </p:cNvSpPr>
          <p:nvPr/>
        </p:nvSpPr>
        <p:spPr>
          <a:xfrm>
            <a:off x="1427083" y="84495"/>
            <a:ext cx="9337868" cy="472813"/>
          </a:xfrm>
          <a:prstGeom prst="rect">
            <a:avLst/>
          </a:prstGeom>
        </p:spPr>
        <p:txBody>
          <a:bodyPr vert="horz" wrap="none" lIns="36000" tIns="36000" rIns="36000" bIns="36000" rtlCol="0" anchor="ctr">
            <a:sp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j-cs"/>
              </a:rPr>
              <a:t>3-2. Request Changllen Action for Customer Success</a:t>
            </a:r>
          </a:p>
        </p:txBody>
      </p:sp>
      <p:sp>
        <p:nvSpPr>
          <p:cNvPr id="2" name="フリーフォーム: 図形 7">
            <a:extLst>
              <a:ext uri="{FF2B5EF4-FFF2-40B4-BE49-F238E27FC236}">
                <a16:creationId xmlns:a16="http://schemas.microsoft.com/office/drawing/2014/main" id="{51E664C0-42BE-6490-F747-FC37643552A7}"/>
              </a:ext>
            </a:extLst>
          </p:cNvPr>
          <p:cNvSpPr/>
          <p:nvPr/>
        </p:nvSpPr>
        <p:spPr>
          <a:xfrm>
            <a:off x="3349644" y="2460364"/>
            <a:ext cx="5648445" cy="686153"/>
          </a:xfrm>
          <a:custGeom>
            <a:avLst/>
            <a:gdLst>
              <a:gd name="connsiteX0" fmla="*/ 0 w 5648445"/>
              <a:gd name="connsiteY0" fmla="*/ 0 h 650339"/>
              <a:gd name="connsiteX1" fmla="*/ 5648445 w 5648445"/>
              <a:gd name="connsiteY1" fmla="*/ 0 h 650339"/>
              <a:gd name="connsiteX2" fmla="*/ 5648445 w 5648445"/>
              <a:gd name="connsiteY2" fmla="*/ 650339 h 650339"/>
              <a:gd name="connsiteX3" fmla="*/ 0 w 5648445"/>
              <a:gd name="connsiteY3" fmla="*/ 650339 h 650339"/>
              <a:gd name="connsiteX4" fmla="*/ 0 w 5648445"/>
              <a:gd name="connsiteY4" fmla="*/ 0 h 65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445" h="650339">
                <a:moveTo>
                  <a:pt x="0" y="0"/>
                </a:moveTo>
                <a:lnTo>
                  <a:pt x="5648445" y="0"/>
                </a:lnTo>
                <a:lnTo>
                  <a:pt x="5648445" y="650339"/>
                </a:lnTo>
                <a:lnTo>
                  <a:pt x="0" y="650339"/>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94963" tIns="55880" rIns="55880" bIns="55880" numCol="1" spcCol="1270" anchor="ctr" anchorCtr="0">
            <a:noAutofit/>
          </a:bodyPr>
          <a:lstStyle/>
          <a:p>
            <a:pPr marL="0" marR="0" lvl="0" indent="0" algn="l" defTabSz="977900" rtl="0" eaLnBrk="1" fontAlgn="base" latinLnBrk="0" hangingPunct="1">
              <a:lnSpc>
                <a:spcPct val="90000"/>
              </a:lnSpc>
              <a:spcBef>
                <a:spcPct val="0"/>
              </a:spcBef>
              <a:spcAft>
                <a:spcPct val="35000"/>
              </a:spcAft>
              <a:buClrTx/>
              <a:buSzTx/>
              <a:buFontTx/>
              <a:buNone/>
              <a:tabLst/>
              <a:defRPr/>
            </a:pPr>
            <a:endParaRPr kumimoji="0" lang="en-US" sz="1300" b="1" i="0" u="none" strike="noStrike" kern="1200" cap="none" spc="0" normalizeH="0" baseline="0" noProof="0" dirty="0">
              <a:ln>
                <a:noFill/>
              </a:ln>
              <a:solidFill>
                <a:prstClr val="black"/>
              </a:solidFill>
              <a:effectLst/>
              <a:uLnTx/>
              <a:uFillTx/>
              <a:latin typeface="Calibri"/>
              <a:ea typeface="+mn-ea"/>
              <a:cs typeface="+mn-cs"/>
            </a:endParaRPr>
          </a:p>
        </p:txBody>
      </p:sp>
      <p:sp>
        <p:nvSpPr>
          <p:cNvPr id="3" name="Rectangle 38">
            <a:extLst>
              <a:ext uri="{FF2B5EF4-FFF2-40B4-BE49-F238E27FC236}">
                <a16:creationId xmlns:a16="http://schemas.microsoft.com/office/drawing/2014/main" id="{2F833A20-4355-4711-B4CF-90D30D7C7978}"/>
              </a:ext>
            </a:extLst>
          </p:cNvPr>
          <p:cNvSpPr/>
          <p:nvPr/>
        </p:nvSpPr>
        <p:spPr>
          <a:xfrm>
            <a:off x="9113036" y="2493599"/>
            <a:ext cx="2916000" cy="630606"/>
          </a:xfrm>
          <a:prstGeom prst="rect">
            <a:avLst/>
          </a:prstGeom>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フリーフォーム: 図形 9">
            <a:extLst>
              <a:ext uri="{FF2B5EF4-FFF2-40B4-BE49-F238E27FC236}">
                <a16:creationId xmlns:a16="http://schemas.microsoft.com/office/drawing/2014/main" id="{6F2E01BA-9BBD-3CA6-46B0-037B4E479839}"/>
              </a:ext>
            </a:extLst>
          </p:cNvPr>
          <p:cNvSpPr/>
          <p:nvPr/>
        </p:nvSpPr>
        <p:spPr>
          <a:xfrm>
            <a:off x="3349644" y="3306021"/>
            <a:ext cx="5648445" cy="739225"/>
          </a:xfrm>
          <a:custGeom>
            <a:avLst/>
            <a:gdLst>
              <a:gd name="connsiteX0" fmla="*/ 0 w 5648445"/>
              <a:gd name="connsiteY0" fmla="*/ 0 h 650339"/>
              <a:gd name="connsiteX1" fmla="*/ 5648445 w 5648445"/>
              <a:gd name="connsiteY1" fmla="*/ 0 h 650339"/>
              <a:gd name="connsiteX2" fmla="*/ 5648445 w 5648445"/>
              <a:gd name="connsiteY2" fmla="*/ 650339 h 650339"/>
              <a:gd name="connsiteX3" fmla="*/ 0 w 5648445"/>
              <a:gd name="connsiteY3" fmla="*/ 650339 h 650339"/>
              <a:gd name="connsiteX4" fmla="*/ 0 w 5648445"/>
              <a:gd name="connsiteY4" fmla="*/ 0 h 65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445" h="650339">
                <a:moveTo>
                  <a:pt x="0" y="0"/>
                </a:moveTo>
                <a:lnTo>
                  <a:pt x="5648445" y="0"/>
                </a:lnTo>
                <a:lnTo>
                  <a:pt x="5648445" y="650339"/>
                </a:lnTo>
                <a:lnTo>
                  <a:pt x="0" y="650339"/>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94963" tIns="86360" rIns="86360" bIns="86360" numCol="1" spcCol="1270" anchor="ctr" anchorCtr="0">
            <a:noAutofit/>
          </a:bodyPr>
          <a:lstStyle/>
          <a:p>
            <a:pPr marL="0" marR="0" lvl="0" indent="0" algn="l" defTabSz="1511300" rtl="0" eaLnBrk="1" fontAlgn="base" latinLnBrk="0" hangingPunct="1">
              <a:lnSpc>
                <a:spcPct val="90000"/>
              </a:lnSpc>
              <a:spcBef>
                <a:spcPct val="0"/>
              </a:spcBef>
              <a:spcAft>
                <a:spcPct val="3500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Rectangle 42">
            <a:extLst>
              <a:ext uri="{FF2B5EF4-FFF2-40B4-BE49-F238E27FC236}">
                <a16:creationId xmlns:a16="http://schemas.microsoft.com/office/drawing/2014/main" id="{30637168-08CB-B52D-FECD-EFD88D5DB60E}"/>
              </a:ext>
            </a:extLst>
          </p:cNvPr>
          <p:cNvSpPr/>
          <p:nvPr/>
        </p:nvSpPr>
        <p:spPr>
          <a:xfrm>
            <a:off x="9113036" y="3377024"/>
            <a:ext cx="2916000" cy="668222"/>
          </a:xfrm>
          <a:prstGeom prst="rect">
            <a:avLst/>
          </a:prstGeom>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Rectangle 44">
            <a:extLst>
              <a:ext uri="{FF2B5EF4-FFF2-40B4-BE49-F238E27FC236}">
                <a16:creationId xmlns:a16="http://schemas.microsoft.com/office/drawing/2014/main" id="{2505FF31-4201-DD1D-42AF-AED88D78DDD6}"/>
              </a:ext>
            </a:extLst>
          </p:cNvPr>
          <p:cNvSpPr/>
          <p:nvPr/>
        </p:nvSpPr>
        <p:spPr>
          <a:xfrm>
            <a:off x="9113036" y="4232037"/>
            <a:ext cx="2916000" cy="674674"/>
          </a:xfrm>
          <a:prstGeom prst="rect">
            <a:avLst/>
          </a:prstGeom>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フリーフォーム: 図形 13">
            <a:extLst>
              <a:ext uri="{FF2B5EF4-FFF2-40B4-BE49-F238E27FC236}">
                <a16:creationId xmlns:a16="http://schemas.microsoft.com/office/drawing/2014/main" id="{B44FC917-D63E-9F44-5023-F61FF748AB0D}"/>
              </a:ext>
            </a:extLst>
          </p:cNvPr>
          <p:cNvSpPr/>
          <p:nvPr/>
        </p:nvSpPr>
        <p:spPr>
          <a:xfrm>
            <a:off x="2581955" y="5972995"/>
            <a:ext cx="6395930" cy="674674"/>
          </a:xfrm>
          <a:custGeom>
            <a:avLst/>
            <a:gdLst>
              <a:gd name="connsiteX0" fmla="*/ 0 w 6395930"/>
              <a:gd name="connsiteY0" fmla="*/ 0 h 760899"/>
              <a:gd name="connsiteX1" fmla="*/ 6395930 w 6395930"/>
              <a:gd name="connsiteY1" fmla="*/ 0 h 760899"/>
              <a:gd name="connsiteX2" fmla="*/ 6395930 w 6395930"/>
              <a:gd name="connsiteY2" fmla="*/ 760899 h 760899"/>
              <a:gd name="connsiteX3" fmla="*/ 0 w 6395930"/>
              <a:gd name="connsiteY3" fmla="*/ 760899 h 760899"/>
              <a:gd name="connsiteX4" fmla="*/ 0 w 6395930"/>
              <a:gd name="connsiteY4" fmla="*/ 0 h 760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5930" h="760899">
                <a:moveTo>
                  <a:pt x="0" y="0"/>
                </a:moveTo>
                <a:lnTo>
                  <a:pt x="6395930" y="0"/>
                </a:lnTo>
                <a:lnTo>
                  <a:pt x="6395930" y="760899"/>
                </a:lnTo>
                <a:lnTo>
                  <a:pt x="0" y="760899"/>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94963" tIns="99060" rIns="99060" bIns="99060" numCol="1" spcCol="1270" anchor="ctr" anchorCtr="0">
            <a:noAutofit/>
          </a:bodyPr>
          <a:lstStyle/>
          <a:p>
            <a:pPr marL="0" marR="0" lvl="0" indent="0" algn="l" defTabSz="1733550" rtl="0" eaLnBrk="1" fontAlgn="base" latinLnBrk="0" hangingPunct="1">
              <a:lnSpc>
                <a:spcPct val="90000"/>
              </a:lnSpc>
              <a:spcBef>
                <a:spcPct val="0"/>
              </a:spcBef>
              <a:spcAft>
                <a:spcPct val="35000"/>
              </a:spcAft>
              <a:buClrTx/>
              <a:buSzTx/>
              <a:buFontTx/>
              <a:buNone/>
              <a:tabLst/>
              <a:defRPr/>
            </a:pPr>
            <a:endParaRPr kumimoji="0" lang="en-US" sz="3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Rectangle 46">
            <a:extLst>
              <a:ext uri="{FF2B5EF4-FFF2-40B4-BE49-F238E27FC236}">
                <a16:creationId xmlns:a16="http://schemas.microsoft.com/office/drawing/2014/main" id="{E10E2081-4506-AFB8-04A1-EEDC1266854F}"/>
              </a:ext>
            </a:extLst>
          </p:cNvPr>
          <p:cNvSpPr/>
          <p:nvPr/>
        </p:nvSpPr>
        <p:spPr>
          <a:xfrm>
            <a:off x="9092832" y="5967334"/>
            <a:ext cx="2916000" cy="674674"/>
          </a:xfrm>
          <a:prstGeom prst="rect">
            <a:avLst/>
          </a:prstGeom>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フリーフォーム: 図形 5">
            <a:extLst>
              <a:ext uri="{FF2B5EF4-FFF2-40B4-BE49-F238E27FC236}">
                <a16:creationId xmlns:a16="http://schemas.microsoft.com/office/drawing/2014/main" id="{6B707828-684A-FAB4-201E-1005B6D4BA7A}"/>
              </a:ext>
            </a:extLst>
          </p:cNvPr>
          <p:cNvSpPr/>
          <p:nvPr/>
        </p:nvSpPr>
        <p:spPr>
          <a:xfrm>
            <a:off x="3115093" y="1685836"/>
            <a:ext cx="5882996" cy="641842"/>
          </a:xfrm>
          <a:custGeom>
            <a:avLst/>
            <a:gdLst>
              <a:gd name="connsiteX0" fmla="*/ 0 w 5882996"/>
              <a:gd name="connsiteY0" fmla="*/ 0 h 650339"/>
              <a:gd name="connsiteX1" fmla="*/ 5882996 w 5882996"/>
              <a:gd name="connsiteY1" fmla="*/ 0 h 650339"/>
              <a:gd name="connsiteX2" fmla="*/ 5882996 w 5882996"/>
              <a:gd name="connsiteY2" fmla="*/ 650339 h 650339"/>
              <a:gd name="connsiteX3" fmla="*/ 0 w 5882996"/>
              <a:gd name="connsiteY3" fmla="*/ 650339 h 650339"/>
              <a:gd name="connsiteX4" fmla="*/ 0 w 5882996"/>
              <a:gd name="connsiteY4" fmla="*/ 0 h 65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2996" h="650339">
                <a:moveTo>
                  <a:pt x="0" y="0"/>
                </a:moveTo>
                <a:lnTo>
                  <a:pt x="5882996" y="0"/>
                </a:lnTo>
                <a:lnTo>
                  <a:pt x="5882996" y="650339"/>
                </a:lnTo>
                <a:lnTo>
                  <a:pt x="0" y="650339"/>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94963" tIns="55880" rIns="55880" bIns="55880" numCol="1" spcCol="1270" anchor="ctr" anchorCtr="0">
            <a:noAutofit/>
          </a:bodyPr>
          <a:lstStyle/>
          <a:p>
            <a:pPr marL="0" marR="0" lvl="0" indent="0" algn="l" defTabSz="977900" rtl="0" eaLnBrk="1" fontAlgn="base" latinLnBrk="0" hangingPunct="1">
              <a:lnSpc>
                <a:spcPct val="90000"/>
              </a:lnSpc>
              <a:spcBef>
                <a:spcPct val="0"/>
              </a:spcBef>
              <a:spcAft>
                <a:spcPct val="35000"/>
              </a:spcAft>
              <a:buClrTx/>
              <a:buSzTx/>
              <a:buFontTx/>
              <a:buNone/>
              <a:tabLst/>
              <a:defRPr/>
            </a:pPr>
            <a:endParaRPr kumimoji="0" lang="en-US" sz="2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Rectangle 37">
            <a:extLst>
              <a:ext uri="{FF2B5EF4-FFF2-40B4-BE49-F238E27FC236}">
                <a16:creationId xmlns:a16="http://schemas.microsoft.com/office/drawing/2014/main" id="{A2441BC2-06FE-AB37-6F7F-FD8EF91509AC}"/>
              </a:ext>
            </a:extLst>
          </p:cNvPr>
          <p:cNvSpPr/>
          <p:nvPr/>
        </p:nvSpPr>
        <p:spPr>
          <a:xfrm>
            <a:off x="9113036" y="1685836"/>
            <a:ext cx="2916000" cy="641842"/>
          </a:xfrm>
          <a:prstGeom prst="rect">
            <a:avLst/>
          </a:prstGeom>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フリーフォーム: 図形 3">
            <a:extLst>
              <a:ext uri="{FF2B5EF4-FFF2-40B4-BE49-F238E27FC236}">
                <a16:creationId xmlns:a16="http://schemas.microsoft.com/office/drawing/2014/main" id="{3CF85D13-831D-2D0A-BDBA-DB58E0BCCCAF}"/>
              </a:ext>
            </a:extLst>
          </p:cNvPr>
          <p:cNvSpPr/>
          <p:nvPr/>
        </p:nvSpPr>
        <p:spPr>
          <a:xfrm>
            <a:off x="2602159" y="815711"/>
            <a:ext cx="6395930" cy="674674"/>
          </a:xfrm>
          <a:custGeom>
            <a:avLst/>
            <a:gdLst>
              <a:gd name="connsiteX0" fmla="*/ 0 w 6395930"/>
              <a:gd name="connsiteY0" fmla="*/ 0 h 650339"/>
              <a:gd name="connsiteX1" fmla="*/ 6395930 w 6395930"/>
              <a:gd name="connsiteY1" fmla="*/ 0 h 650339"/>
              <a:gd name="connsiteX2" fmla="*/ 6395930 w 6395930"/>
              <a:gd name="connsiteY2" fmla="*/ 650339 h 650339"/>
              <a:gd name="connsiteX3" fmla="*/ 0 w 6395930"/>
              <a:gd name="connsiteY3" fmla="*/ 650339 h 650339"/>
              <a:gd name="connsiteX4" fmla="*/ 0 w 6395930"/>
              <a:gd name="connsiteY4" fmla="*/ 0 h 65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5930" h="650339">
                <a:moveTo>
                  <a:pt x="0" y="0"/>
                </a:moveTo>
                <a:lnTo>
                  <a:pt x="6395930" y="0"/>
                </a:lnTo>
                <a:lnTo>
                  <a:pt x="6395930" y="650339"/>
                </a:lnTo>
                <a:lnTo>
                  <a:pt x="0" y="650339"/>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27263" tIns="30480" rIns="30480" bIns="30480" numCol="1" spcCol="1270" anchor="ctr" anchorCtr="0">
            <a:noAutofit/>
          </a:bodyPr>
          <a:lstStyle/>
          <a:p>
            <a:pPr marL="0" marR="0" lvl="0" indent="0" algn="l" defTabSz="533400" rtl="0" eaLnBrk="1" fontAlgn="base" latinLnBrk="0" hangingPunct="1">
              <a:lnSpc>
                <a:spcPct val="90000"/>
              </a:lnSpc>
              <a:spcBef>
                <a:spcPct val="0"/>
              </a:spcBef>
              <a:spcAft>
                <a:spcPct val="35000"/>
              </a:spcAft>
              <a:buClrTx/>
              <a:buSzTx/>
              <a:buFont typeface="Wingdings" panose="05000000000000000000" pitchFamily="2" charset="2"/>
              <a:buNone/>
              <a:tabLst/>
              <a:defRPr/>
            </a:pPr>
            <a:r>
              <a:rPr kumimoji="0" lang="en-US" sz="2000" b="0" i="0" u="none" strike="noStrike" kern="1200" cap="none" spc="0" normalizeH="0" baseline="0" noProof="0" dirty="0">
                <a:ln>
                  <a:noFill/>
                </a:ln>
                <a:solidFill>
                  <a:prstClr val="black"/>
                </a:solidFill>
                <a:effectLst/>
                <a:uLnTx/>
                <a:uFillTx/>
                <a:latin typeface="Tw Cen MT" panose="020B0602020104020603"/>
                <a:ea typeface="ＭＳ Ｐゴシック" panose="020B0600070205080204" pitchFamily="34" charset="-128"/>
                <a:cs typeface="+mn-cs"/>
              </a:rPr>
              <a:t>  </a:t>
            </a:r>
          </a:p>
        </p:txBody>
      </p:sp>
      <p:sp>
        <p:nvSpPr>
          <p:cNvPr id="14" name="楕円 4">
            <a:extLst>
              <a:ext uri="{FF2B5EF4-FFF2-40B4-BE49-F238E27FC236}">
                <a16:creationId xmlns:a16="http://schemas.microsoft.com/office/drawing/2014/main" id="{AF7EC4EB-7693-7B78-2BEF-BD8C7391043C}"/>
              </a:ext>
            </a:extLst>
          </p:cNvPr>
          <p:cNvSpPr/>
          <p:nvPr/>
        </p:nvSpPr>
        <p:spPr>
          <a:xfrm>
            <a:off x="2184860" y="803520"/>
            <a:ext cx="779469" cy="779469"/>
          </a:xfrm>
          <a:prstGeom prst="ellipse">
            <a:avLst/>
          </a:prstGeom>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楕円 6">
            <a:extLst>
              <a:ext uri="{FF2B5EF4-FFF2-40B4-BE49-F238E27FC236}">
                <a16:creationId xmlns:a16="http://schemas.microsoft.com/office/drawing/2014/main" id="{F2E6111C-3426-6837-5B11-C5CBC947714A}"/>
              </a:ext>
            </a:extLst>
          </p:cNvPr>
          <p:cNvSpPr/>
          <p:nvPr/>
        </p:nvSpPr>
        <p:spPr>
          <a:xfrm>
            <a:off x="2697793" y="1616845"/>
            <a:ext cx="779469" cy="779469"/>
          </a:xfrm>
          <a:prstGeom prst="ellipse">
            <a:avLst/>
          </a:prstGeom>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楕円 8">
            <a:extLst>
              <a:ext uri="{FF2B5EF4-FFF2-40B4-BE49-F238E27FC236}">
                <a16:creationId xmlns:a16="http://schemas.microsoft.com/office/drawing/2014/main" id="{B650F1C4-B341-CE97-977E-613E478A7EC8}"/>
              </a:ext>
            </a:extLst>
          </p:cNvPr>
          <p:cNvSpPr/>
          <p:nvPr/>
        </p:nvSpPr>
        <p:spPr>
          <a:xfrm>
            <a:off x="2932345" y="2420010"/>
            <a:ext cx="779469" cy="779469"/>
          </a:xfrm>
          <a:prstGeom prst="ellipse">
            <a:avLst/>
          </a:prstGeom>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楕円 10">
            <a:extLst>
              <a:ext uri="{FF2B5EF4-FFF2-40B4-BE49-F238E27FC236}">
                <a16:creationId xmlns:a16="http://schemas.microsoft.com/office/drawing/2014/main" id="{D84A4A80-666D-02ED-EE16-0BE339847816}"/>
              </a:ext>
            </a:extLst>
          </p:cNvPr>
          <p:cNvSpPr/>
          <p:nvPr/>
        </p:nvSpPr>
        <p:spPr>
          <a:xfrm>
            <a:off x="2909140" y="3267129"/>
            <a:ext cx="779469" cy="779469"/>
          </a:xfrm>
          <a:prstGeom prst="ellipse">
            <a:avLst/>
          </a:prstGeom>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楕円 14">
            <a:extLst>
              <a:ext uri="{FF2B5EF4-FFF2-40B4-BE49-F238E27FC236}">
                <a16:creationId xmlns:a16="http://schemas.microsoft.com/office/drawing/2014/main" id="{86EB2705-DCAE-7468-F11C-44BB2872AC65}"/>
              </a:ext>
            </a:extLst>
          </p:cNvPr>
          <p:cNvSpPr/>
          <p:nvPr/>
        </p:nvSpPr>
        <p:spPr>
          <a:xfrm>
            <a:off x="2164656" y="5963710"/>
            <a:ext cx="779469" cy="779469"/>
          </a:xfrm>
          <a:prstGeom prst="ellipse">
            <a:avLst/>
          </a:prstGeom>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0" name="テキスト ボックス 17">
            <a:extLst>
              <a:ext uri="{FF2B5EF4-FFF2-40B4-BE49-F238E27FC236}">
                <a16:creationId xmlns:a16="http://schemas.microsoft.com/office/drawing/2014/main" id="{10119F33-463D-DF2C-5A69-1388B8A05B18}"/>
              </a:ext>
            </a:extLst>
          </p:cNvPr>
          <p:cNvSpPr txBox="1"/>
          <p:nvPr/>
        </p:nvSpPr>
        <p:spPr>
          <a:xfrm>
            <a:off x="165838" y="1702879"/>
            <a:ext cx="2837756" cy="240065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ja-JP" sz="15000" b="0" i="0" u="none" strike="noStrike" kern="1200" cap="none" spc="0" normalizeH="0" baseline="0" noProof="0" dirty="0">
                <a:ln>
                  <a:noFill/>
                </a:ln>
                <a:solidFill>
                  <a:srgbClr val="FFC000"/>
                </a:solidFill>
                <a:effectLst/>
                <a:uLnTx/>
                <a:uFillTx/>
                <a:latin typeface="Algerian" panose="04020705040A02060702" pitchFamily="82" charset="0"/>
                <a:ea typeface="ＭＳ Ｐゴシック" panose="020B0600070205080204" pitchFamily="34" charset="-128"/>
                <a:cs typeface="+mn-cs"/>
              </a:rPr>
              <a:t>QC</a:t>
            </a:r>
            <a:endParaRPr kumimoji="1" lang="ja-JP" altLang="en-US" sz="15000" b="0" i="0" u="none" strike="noStrike" kern="1200" cap="none" spc="0" normalizeH="0" baseline="0" noProof="0" dirty="0">
              <a:ln>
                <a:noFill/>
              </a:ln>
              <a:solidFill>
                <a:srgbClr val="FFC000"/>
              </a:solidFill>
              <a:effectLst/>
              <a:uLnTx/>
              <a:uFillTx/>
              <a:latin typeface="Algerian" panose="04020705040A02060702" pitchFamily="82" charset="0"/>
              <a:ea typeface="ＭＳ Ｐゴシック" panose="020B0600070205080204" pitchFamily="34" charset="-128"/>
              <a:cs typeface="+mn-cs"/>
            </a:endParaRPr>
          </a:p>
        </p:txBody>
      </p:sp>
      <p:sp>
        <p:nvSpPr>
          <p:cNvPr id="21" name="TextBox 12">
            <a:extLst>
              <a:ext uri="{FF2B5EF4-FFF2-40B4-BE49-F238E27FC236}">
                <a16:creationId xmlns:a16="http://schemas.microsoft.com/office/drawing/2014/main" id="{0F898892-5E3C-A880-1FE6-716D2099CD6C}"/>
              </a:ext>
            </a:extLst>
          </p:cNvPr>
          <p:cNvSpPr txBox="1"/>
          <p:nvPr/>
        </p:nvSpPr>
        <p:spPr>
          <a:xfrm>
            <a:off x="-103841" y="3851213"/>
            <a:ext cx="2837756"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00FF"/>
                </a:solidFill>
                <a:effectLst/>
                <a:uLnTx/>
                <a:uFillTx/>
                <a:latin typeface="Tw Cen MT" panose="020B0602020104020603"/>
                <a:ea typeface="+mn-ea"/>
                <a:cs typeface="+mn-cs"/>
              </a:rPr>
              <a:t>Coordinate   </a:t>
            </a:r>
            <a:r>
              <a:rPr lang="en-US" sz="4000" dirty="0">
                <a:solidFill>
                  <a:srgbClr val="0000FF"/>
                </a:solidFill>
                <a:latin typeface="Tw Cen MT" panose="020B0602020104020603"/>
              </a:rPr>
              <a:t>&amp; Request </a:t>
            </a:r>
            <a:endParaRPr kumimoji="0" lang="en-US" sz="4000" b="0" i="0" u="none" strike="noStrike" kern="1200" cap="none" spc="0" normalizeH="0" baseline="0" noProof="0" dirty="0">
              <a:ln>
                <a:noFill/>
              </a:ln>
              <a:solidFill>
                <a:srgbClr val="0000FF"/>
              </a:solidFill>
              <a:effectLst/>
              <a:uLnTx/>
              <a:uFillTx/>
              <a:latin typeface="Tw Cen MT" panose="020B0602020104020603"/>
              <a:ea typeface="+mn-ea"/>
              <a:cs typeface="+mn-cs"/>
            </a:endParaRPr>
          </a:p>
        </p:txBody>
      </p:sp>
      <p:pic>
        <p:nvPicPr>
          <p:cNvPr id="22" name="図 53" descr="人, 男, 立つ, 持つ が含まれている画像&#10;&#10;自動的に生成された説明">
            <a:extLst>
              <a:ext uri="{FF2B5EF4-FFF2-40B4-BE49-F238E27FC236}">
                <a16:creationId xmlns:a16="http://schemas.microsoft.com/office/drawing/2014/main" id="{B727AC56-021D-A634-7FE0-98CC103C12D6}"/>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100000" l="0" r="100000"/>
                    </a14:imgEffect>
                    <a14:imgEffect>
                      <a14:brightnessContrast bright="21000"/>
                    </a14:imgEffect>
                  </a14:imgLayer>
                </a14:imgProps>
              </a:ext>
              <a:ext uri="{28A0092B-C50C-407E-A947-70E740481C1C}">
                <a14:useLocalDpi xmlns:a14="http://schemas.microsoft.com/office/drawing/2010/main" val="0"/>
              </a:ext>
            </a:extLst>
          </a:blip>
          <a:srcRect/>
          <a:stretch/>
        </p:blipFill>
        <p:spPr>
          <a:xfrm>
            <a:off x="2734837" y="1582505"/>
            <a:ext cx="567504" cy="646332"/>
          </a:xfrm>
          <a:prstGeom prst="rect">
            <a:avLst/>
          </a:prstGeom>
        </p:spPr>
      </p:pic>
      <p:pic>
        <p:nvPicPr>
          <p:cNvPr id="23" name="図 3">
            <a:extLst>
              <a:ext uri="{FF2B5EF4-FFF2-40B4-BE49-F238E27FC236}">
                <a16:creationId xmlns:a16="http://schemas.microsoft.com/office/drawing/2014/main" id="{B20F600E-85A4-D27C-2FD2-815513E115D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285813" y="743412"/>
            <a:ext cx="536784" cy="646331"/>
          </a:xfrm>
          <a:prstGeom prst="rect">
            <a:avLst/>
          </a:prstGeom>
        </p:spPr>
      </p:pic>
      <p:pic>
        <p:nvPicPr>
          <p:cNvPr id="24" name="図 45">
            <a:extLst>
              <a:ext uri="{FF2B5EF4-FFF2-40B4-BE49-F238E27FC236}">
                <a16:creationId xmlns:a16="http://schemas.microsoft.com/office/drawing/2014/main" id="{E4D98338-9F5D-5943-3564-F476D673E2D5}"/>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9868" b="100000" l="10000" r="96667">
                        <a14:foregroundMark x1="32000" y1="16447" x2="57333" y2="19079"/>
                        <a14:foregroundMark x1="36667" y1="10526" x2="40667" y2="10526"/>
                        <a14:foregroundMark x1="50667" y1="83553" x2="64667" y2="99342"/>
                        <a14:foregroundMark x1="67333" y1="83553" x2="87333" y2="99342"/>
                        <a14:foregroundMark x1="51333" y1="92763" x2="38000" y2="99342"/>
                        <a14:foregroundMark x1="32000" y1="84868" x2="30667" y2="94079"/>
                      </a14:backgroundRemoval>
                    </a14:imgEffect>
                  </a14:imgLayer>
                </a14:imgProps>
              </a:ext>
              <a:ext uri="{28A0092B-C50C-407E-A947-70E740481C1C}">
                <a14:useLocalDpi xmlns:a14="http://schemas.microsoft.com/office/drawing/2010/main" val="0"/>
              </a:ext>
            </a:extLst>
          </a:blip>
          <a:srcRect/>
          <a:stretch/>
        </p:blipFill>
        <p:spPr>
          <a:xfrm>
            <a:off x="3061008" y="3290954"/>
            <a:ext cx="501249" cy="507730"/>
          </a:xfrm>
          <a:prstGeom prst="rect">
            <a:avLst/>
          </a:prstGeom>
        </p:spPr>
      </p:pic>
      <p:sp>
        <p:nvSpPr>
          <p:cNvPr id="25" name="TextBox 1">
            <a:extLst>
              <a:ext uri="{FF2B5EF4-FFF2-40B4-BE49-F238E27FC236}">
                <a16:creationId xmlns:a16="http://schemas.microsoft.com/office/drawing/2014/main" id="{F59CE0C0-920B-B7BF-5755-A12B96A6CB29}"/>
              </a:ext>
            </a:extLst>
          </p:cNvPr>
          <p:cNvSpPr txBox="1"/>
          <p:nvPr/>
        </p:nvSpPr>
        <p:spPr>
          <a:xfrm>
            <a:off x="3708813" y="800811"/>
            <a:ext cx="4201773" cy="636516"/>
          </a:xfrm>
          <a:prstGeom prst="rect">
            <a:avLst/>
          </a:prstGeom>
          <a:noFill/>
        </p:spPr>
        <p:txBody>
          <a:bodyPr wrap="none" lIns="72000" tIns="18000" rIns="72000" bIns="18000" rtlCol="0">
            <a:spAutoFit/>
          </a:bodyPr>
          <a:lstStyle/>
          <a:p>
            <a:pPr marL="144000" marR="0" lvl="0" indent="-144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Prevent maker 4M silent change</a:t>
            </a:r>
          </a:p>
          <a:p>
            <a:pPr marL="144000" marR="0" lvl="0" indent="-144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Stop buy Part which not clear RML or maker</a:t>
            </a:r>
          </a:p>
          <a:p>
            <a:pPr marL="144000" marR="0" lvl="0" indent="-144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Stop Wrong Part or Wrong  QR Code label</a:t>
            </a:r>
          </a:p>
        </p:txBody>
      </p:sp>
      <p:sp>
        <p:nvSpPr>
          <p:cNvPr id="26" name="TextBox 19">
            <a:extLst>
              <a:ext uri="{FF2B5EF4-FFF2-40B4-BE49-F238E27FC236}">
                <a16:creationId xmlns:a16="http://schemas.microsoft.com/office/drawing/2014/main" id="{F520F98B-D817-88D9-5296-E0EE109B2502}"/>
              </a:ext>
            </a:extLst>
          </p:cNvPr>
          <p:cNvSpPr txBox="1"/>
          <p:nvPr/>
        </p:nvSpPr>
        <p:spPr>
          <a:xfrm>
            <a:off x="3708813" y="1738444"/>
            <a:ext cx="3965234" cy="436461"/>
          </a:xfrm>
          <a:prstGeom prst="rect">
            <a:avLst/>
          </a:prstGeom>
          <a:noFill/>
        </p:spPr>
        <p:txBody>
          <a:bodyPr wrap="none" lIns="72000" tIns="18000" rIns="72000" bIns="18000" rtlCol="0">
            <a:spAutoFit/>
          </a:bodyPr>
          <a:lstStyle>
            <a:defPPr>
              <a:defRPr lang="en-US"/>
            </a:defPPr>
            <a:lvl1pPr marL="285750" marR="0" lvl="0" indent="-285750" defTabSz="914400" eaLnBrk="1" latinLnBrk="0" hangingPunct="1">
              <a:lnSpc>
                <a:spcPct val="100000"/>
              </a:lnSpc>
              <a:buClrTx/>
              <a:buSzTx/>
              <a:buFont typeface="Arial" panose="020B0604020202020204" pitchFamily="34" charset="0"/>
              <a:buChar char="•"/>
              <a:tabLst/>
              <a:defRPr kumimoji="0" sz="1600" b="1" i="0" u="none" strike="noStrike" cap="none" spc="0" normalizeH="0" baseline="0">
                <a:ln>
                  <a:noFill/>
                </a:ln>
                <a:solidFill>
                  <a:schemeClr val="bg1"/>
                </a:solidFill>
                <a:effectLst/>
                <a:uLnTx/>
                <a:uFillTx/>
                <a:latin typeface="Meiryo UI" panose="020B0604030504040204" pitchFamily="34" charset="-128"/>
                <a:ea typeface="Meiryo UI" panose="020B0604030504040204" pitchFamily="34" charset="-128"/>
              </a:defRPr>
            </a:lvl1pPr>
          </a:lstStyle>
          <a:p>
            <a:pPr marL="144000" marR="0" lvl="0" indent="-144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Stop irregular operation &amp; Follow 4M rule</a:t>
            </a:r>
          </a:p>
          <a:p>
            <a:pPr marL="144000" marR="0" lvl="0" indent="-144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Success Transfer new TV &amp; Auto line</a:t>
            </a:r>
          </a:p>
        </p:txBody>
      </p:sp>
      <p:sp>
        <p:nvSpPr>
          <p:cNvPr id="27" name="TextBox 20">
            <a:extLst>
              <a:ext uri="{FF2B5EF4-FFF2-40B4-BE49-F238E27FC236}">
                <a16:creationId xmlns:a16="http://schemas.microsoft.com/office/drawing/2014/main" id="{EEF2B8E0-A504-B2A8-9973-11917215436A}"/>
              </a:ext>
            </a:extLst>
          </p:cNvPr>
          <p:cNvSpPr txBox="1"/>
          <p:nvPr/>
        </p:nvSpPr>
        <p:spPr>
          <a:xfrm>
            <a:off x="3708813" y="2526016"/>
            <a:ext cx="3762550" cy="436461"/>
          </a:xfrm>
          <a:prstGeom prst="rect">
            <a:avLst/>
          </a:prstGeom>
          <a:noFill/>
        </p:spPr>
        <p:txBody>
          <a:bodyPr wrap="none" lIns="72000" tIns="18000" rIns="72000" bIns="18000" rtlCol="0">
            <a:spAutoFit/>
          </a:bodyPr>
          <a:lstStyle>
            <a:defPPr>
              <a:defRPr lang="en-US"/>
            </a:defPPr>
            <a:lvl1pPr marL="285750" marR="0" lvl="0" indent="-285750" defTabSz="914400" eaLnBrk="1" latinLnBrk="0" hangingPunct="1">
              <a:lnSpc>
                <a:spcPct val="100000"/>
              </a:lnSpc>
              <a:buClrTx/>
              <a:buSzTx/>
              <a:buFont typeface="Arial" panose="020B0604020202020204" pitchFamily="34" charset="0"/>
              <a:buChar char="•"/>
              <a:tabLst/>
              <a:defRPr kumimoji="0" sz="1600" b="1" i="0" u="none" strike="noStrike" cap="none" spc="0" normalizeH="0" baseline="0">
                <a:ln>
                  <a:noFill/>
                </a:ln>
                <a:solidFill>
                  <a:schemeClr val="bg1"/>
                </a:solidFill>
                <a:effectLst/>
                <a:uLnTx/>
                <a:uFillTx/>
                <a:latin typeface="Meiryo UI" panose="020B0604030504040204" pitchFamily="34" charset="-128"/>
                <a:ea typeface="Meiryo UI" panose="020B0604030504040204" pitchFamily="34" charset="-128"/>
              </a:defRPr>
            </a:lvl1pPr>
          </a:lstStyle>
          <a:p>
            <a:pPr marL="144000" marR="0" lvl="0" indent="-144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Reduce Dust for LCD -PJ</a:t>
            </a:r>
          </a:p>
          <a:p>
            <a:pPr marL="144000" marR="0" lvl="0" indent="-144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ja-JP" sz="13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No happen market claim concern to ML</a:t>
            </a:r>
            <a:endParaRPr kumimoji="0" lang="en-US" sz="13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8" name="TextBox 21">
            <a:extLst>
              <a:ext uri="{FF2B5EF4-FFF2-40B4-BE49-F238E27FC236}">
                <a16:creationId xmlns:a16="http://schemas.microsoft.com/office/drawing/2014/main" id="{94B59B47-BE57-1095-21B6-864B5FE082D6}"/>
              </a:ext>
            </a:extLst>
          </p:cNvPr>
          <p:cNvSpPr txBox="1"/>
          <p:nvPr/>
        </p:nvSpPr>
        <p:spPr>
          <a:xfrm>
            <a:off x="3708813" y="4284604"/>
            <a:ext cx="3264915" cy="436461"/>
          </a:xfrm>
          <a:prstGeom prst="rect">
            <a:avLst/>
          </a:prstGeom>
          <a:noFill/>
        </p:spPr>
        <p:txBody>
          <a:bodyPr wrap="none" lIns="72000" tIns="18000" rIns="72000" bIns="18000" rtlCol="0">
            <a:spAutoFit/>
          </a:bodyPr>
          <a:lstStyle>
            <a:defPPr>
              <a:defRPr lang="en-US"/>
            </a:defPPr>
            <a:lvl1pPr marL="285750" marR="0" lvl="0" indent="-285750" defTabSz="914400" eaLnBrk="1" latinLnBrk="0" hangingPunct="1">
              <a:lnSpc>
                <a:spcPct val="100000"/>
              </a:lnSpc>
              <a:buClrTx/>
              <a:buSzTx/>
              <a:buFont typeface="Arial" panose="020B0604020202020204" pitchFamily="34" charset="0"/>
              <a:buChar char="•"/>
              <a:tabLst/>
              <a:defRPr kumimoji="0" sz="1600" b="1" i="0" u="none" strike="noStrike" cap="none" spc="0" normalizeH="0" baseline="0">
                <a:ln>
                  <a:noFill/>
                </a:ln>
                <a:solidFill>
                  <a:schemeClr val="bg1"/>
                </a:solidFill>
                <a:effectLst/>
                <a:uLnTx/>
                <a:uFillTx/>
                <a:latin typeface="Meiryo UI" panose="020B0604030504040204" pitchFamily="34" charset="-128"/>
                <a:ea typeface="Meiryo UI" panose="020B0604030504040204" pitchFamily="34" charset="-128"/>
              </a:defRPr>
            </a:lvl1pPr>
          </a:lstStyle>
          <a:p>
            <a:pPr marL="144000" marR="0" lvl="0" indent="-144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Standization for JIG &amp; Equipment</a:t>
            </a:r>
          </a:p>
          <a:p>
            <a:pPr marL="144000" marR="0" lvl="0" indent="-144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Expand Automation Horizontally</a:t>
            </a:r>
          </a:p>
        </p:txBody>
      </p:sp>
      <p:sp>
        <p:nvSpPr>
          <p:cNvPr id="29" name="TextBox 23">
            <a:extLst>
              <a:ext uri="{FF2B5EF4-FFF2-40B4-BE49-F238E27FC236}">
                <a16:creationId xmlns:a16="http://schemas.microsoft.com/office/drawing/2014/main" id="{C39B30A9-C2C2-4CDE-2CC7-8674C499A0F7}"/>
              </a:ext>
            </a:extLst>
          </p:cNvPr>
          <p:cNvSpPr txBox="1"/>
          <p:nvPr/>
        </p:nvSpPr>
        <p:spPr>
          <a:xfrm>
            <a:off x="3718267" y="3277624"/>
            <a:ext cx="4464153" cy="636516"/>
          </a:xfrm>
          <a:prstGeom prst="rect">
            <a:avLst/>
          </a:prstGeom>
          <a:noFill/>
        </p:spPr>
        <p:txBody>
          <a:bodyPr wrap="none" lIns="72000" tIns="18000" rIns="72000" bIns="18000" rtlCol="0">
            <a:spAutoFit/>
          </a:bodyPr>
          <a:lstStyle>
            <a:defPPr>
              <a:defRPr lang="en-US"/>
            </a:defPPr>
            <a:lvl1pPr marL="285750" marR="0" lvl="0" indent="-285750" defTabSz="914400" eaLnBrk="1" latinLnBrk="0" hangingPunct="1">
              <a:lnSpc>
                <a:spcPct val="100000"/>
              </a:lnSpc>
              <a:buClrTx/>
              <a:buSzTx/>
              <a:buFont typeface="Arial" panose="020B0604020202020204" pitchFamily="34" charset="0"/>
              <a:buChar char="•"/>
              <a:tabLst/>
              <a:defRPr kumimoji="0" sz="1600" b="1" i="0" u="none" strike="noStrike" cap="none" spc="0" normalizeH="0" baseline="0">
                <a:ln>
                  <a:noFill/>
                </a:ln>
                <a:solidFill>
                  <a:schemeClr val="bg1"/>
                </a:solidFill>
                <a:effectLst/>
                <a:uLnTx/>
                <a:uFillTx/>
                <a:latin typeface="Meiryo UI" panose="020B0604030504040204" pitchFamily="34" charset="-128"/>
                <a:ea typeface="Meiryo UI" panose="020B0604030504040204" pitchFamily="34" charset="-128"/>
              </a:defRPr>
            </a:lvl1pPr>
          </a:lstStyle>
          <a:p>
            <a:pPr marL="144000" marR="0" lvl="0" indent="-144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Quickly &amp; Logic analyze for mechanical </a:t>
            </a:r>
          </a:p>
          <a:p>
            <a:pPr marL="144000" marR="0" lvl="0" indent="-144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Perfect Evaluation &amp; Transfer new part/ Model </a:t>
            </a:r>
          </a:p>
          <a:p>
            <a:pPr marL="144000" marR="0" lvl="0" indent="-144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Leading Maker about Tooling management</a:t>
            </a:r>
          </a:p>
        </p:txBody>
      </p:sp>
      <p:sp>
        <p:nvSpPr>
          <p:cNvPr id="30" name="TextBox 24">
            <a:extLst>
              <a:ext uri="{FF2B5EF4-FFF2-40B4-BE49-F238E27FC236}">
                <a16:creationId xmlns:a16="http://schemas.microsoft.com/office/drawing/2014/main" id="{7763A422-82AE-474D-EF5D-0AC1D69245DA}"/>
              </a:ext>
            </a:extLst>
          </p:cNvPr>
          <p:cNvSpPr txBox="1"/>
          <p:nvPr/>
        </p:nvSpPr>
        <p:spPr>
          <a:xfrm>
            <a:off x="3688609" y="5952502"/>
            <a:ext cx="5429353" cy="636516"/>
          </a:xfrm>
          <a:prstGeom prst="rect">
            <a:avLst/>
          </a:prstGeom>
          <a:noFill/>
        </p:spPr>
        <p:txBody>
          <a:bodyPr wrap="square" lIns="72000" tIns="18000" rIns="72000" bIns="18000" rtlCol="0">
            <a:spAutoFit/>
          </a:bodyPr>
          <a:lstStyle>
            <a:defPPr>
              <a:defRPr lang="en-US"/>
            </a:defPPr>
            <a:lvl1pPr marL="285750" marR="0" lvl="0" indent="-285750" defTabSz="914400" eaLnBrk="1" latinLnBrk="0" hangingPunct="1">
              <a:lnSpc>
                <a:spcPct val="100000"/>
              </a:lnSpc>
              <a:buClrTx/>
              <a:buSzTx/>
              <a:buFont typeface="Arial" panose="020B0604020202020204" pitchFamily="34" charset="0"/>
              <a:buChar char="•"/>
              <a:tabLst/>
              <a:defRPr kumimoji="0" sz="1600" b="1" i="0" u="none" strike="noStrike" cap="none" spc="0" normalizeH="0" baseline="0">
                <a:ln>
                  <a:noFill/>
                </a:ln>
                <a:solidFill>
                  <a:schemeClr val="bg1"/>
                </a:solidFill>
                <a:effectLst/>
                <a:uLnTx/>
                <a:uFillTx/>
                <a:latin typeface="Meiryo UI" panose="020B0604030504040204" pitchFamily="34" charset="-128"/>
                <a:ea typeface="Meiryo UI" panose="020B0604030504040204" pitchFamily="34" charset="-128"/>
              </a:defRPr>
            </a:lvl1pPr>
          </a:lstStyle>
          <a:p>
            <a:pPr marL="144000" marR="0" lvl="0" indent="-144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Improving Part Quality by Supplier Reform                        </a:t>
            </a:r>
          </a:p>
          <a:p>
            <a:pPr marL="144000" marR="0" lvl="0" indent="-144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Leader of factory to management RoHS</a:t>
            </a:r>
          </a:p>
          <a:p>
            <a:pPr marL="144000" marR="0" lvl="0" indent="-144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Skill up QC –indirect : Correct Analyze &amp; CM</a:t>
            </a:r>
          </a:p>
        </p:txBody>
      </p:sp>
      <p:pic>
        <p:nvPicPr>
          <p:cNvPr id="31" name="Picture 6" descr="A picture containing person, clothing, posing&#10;&#10;Description automatically generated">
            <a:extLst>
              <a:ext uri="{FF2B5EF4-FFF2-40B4-BE49-F238E27FC236}">
                <a16:creationId xmlns:a16="http://schemas.microsoft.com/office/drawing/2014/main" id="{0A7F00E1-4D27-CCD9-50DB-C65A71A8C9C9}"/>
              </a:ext>
            </a:extLst>
          </p:cNvPr>
          <p:cNvPicPr>
            <a:picLocks noChangeAspect="1"/>
          </p:cNvPicPr>
          <p:nvPr/>
        </p:nvPicPr>
        <p:blipFill rotWithShape="1">
          <a:blip r:embed="rId9" cstate="hqprint">
            <a:extLst>
              <a:ext uri="{BEBA8EAE-BF5A-486C-A8C5-ECC9F3942E4B}">
                <a14:imgProps xmlns:a14="http://schemas.microsoft.com/office/drawing/2010/main">
                  <a14:imgLayer r:embed="rId10">
                    <a14:imgEffect>
                      <a14:backgroundRemoval t="2989" b="88966" l="3488" r="97965">
                        <a14:foregroundMark x1="51744" y1="7816" x2="58721" y2="9425"/>
                        <a14:foregroundMark x1="47384" y1="3678" x2="56105" y2="5057"/>
                        <a14:foregroundMark x1="45640" y1="49425" x2="9012" y2="67586"/>
                        <a14:foregroundMark x1="44767" y1="57011" x2="14535" y2="77471"/>
                        <a14:foregroundMark x1="27907" y1="71724" x2="66279" y2="69655"/>
                        <a14:foregroundMark x1="66279" y1="69655" x2="85465" y2="70345"/>
                        <a14:foregroundMark x1="55233" y1="60690" x2="59884" y2="67586"/>
                        <a14:foregroundMark x1="68605" y1="59080" x2="93605" y2="69655"/>
                        <a14:foregroundMark x1="18023" y1="68276" x2="6395" y2="78851"/>
                        <a14:foregroundMark x1="47384" y1="59080" x2="58721" y2="66897"/>
                        <a14:foregroundMark x1="5523" y1="84368" x2="79070" y2="82299"/>
                        <a14:foregroundMark x1="79070" y1="82299" x2="97093" y2="82989"/>
                        <a14:foregroundMark x1="9884" y1="71724" x2="3779" y2="78161"/>
                        <a14:foregroundMark x1="11919" y1="70345" x2="3779" y2="74713"/>
                        <a14:foregroundMark x1="5523" y1="90115" x2="97093" y2="86667"/>
                        <a14:foregroundMark x1="97093" y1="86667" x2="97965" y2="86667"/>
                        <a14:foregroundMark x1="74709" y1="64828" x2="80233" y2="66207"/>
                      </a14:backgroundRemoval>
                    </a14:imgEffect>
                  </a14:imgLayer>
                </a14:imgProps>
              </a:ext>
              <a:ext uri="{28A0092B-C50C-407E-A947-70E740481C1C}">
                <a14:useLocalDpi xmlns:a14="http://schemas.microsoft.com/office/drawing/2010/main" val="0"/>
              </a:ext>
            </a:extLst>
          </a:blip>
          <a:srcRect b="20548"/>
          <a:stretch/>
        </p:blipFill>
        <p:spPr>
          <a:xfrm>
            <a:off x="2268020" y="5996001"/>
            <a:ext cx="620868" cy="623789"/>
          </a:xfrm>
          <a:prstGeom prst="rect">
            <a:avLst/>
          </a:prstGeom>
        </p:spPr>
      </p:pic>
      <p:pic>
        <p:nvPicPr>
          <p:cNvPr id="32" name="Picture 28">
            <a:extLst>
              <a:ext uri="{FF2B5EF4-FFF2-40B4-BE49-F238E27FC236}">
                <a16:creationId xmlns:a16="http://schemas.microsoft.com/office/drawing/2014/main" id="{8253B27B-048F-3F4F-E3C7-8154727C7DF7}"/>
              </a:ext>
            </a:extLst>
          </p:cNvPr>
          <p:cNvPicPr>
            <a:picLocks noChangeAspect="1"/>
          </p:cNvPicPr>
          <p:nvPr/>
        </p:nvPicPr>
        <p:blipFill rotWithShape="1">
          <a:blip r:embed="rId11" cstate="hqprint">
            <a:extLst>
              <a:ext uri="{BEBA8EAE-BF5A-486C-A8C5-ECC9F3942E4B}">
                <a14:imgProps xmlns:a14="http://schemas.microsoft.com/office/drawing/2010/main">
                  <a14:imgLayer r:embed="rId12">
                    <a14:imgEffect>
                      <a14:backgroundRemoval t="5882" b="96919" l="0" r="98369">
                        <a14:foregroundMark x1="40457" y1="8683" x2="54976" y2="9944"/>
                        <a14:foregroundMark x1="43719" y1="65266" x2="19576" y2="83193"/>
                        <a14:foregroundMark x1="64600" y1="69328" x2="82382" y2="76331"/>
                        <a14:foregroundMark x1="17945" y1="77591" x2="6688" y2="94258"/>
                        <a14:foregroundMark x1="80750" y1="83193" x2="98369" y2="94258"/>
                        <a14:foregroundMark x1="14845" y1="77591" x2="326" y2="80392"/>
                        <a14:foregroundMark x1="90375" y1="90056" x2="98369" y2="96919"/>
                        <a14:foregroundMark x1="9951" y1="95658" x2="88744" y2="88655"/>
                        <a14:foregroundMark x1="80750" y1="78992" x2="98369" y2="85994"/>
                        <a14:foregroundMark x1="85481" y1="73529" x2="98369" y2="80392"/>
                        <a14:foregroundMark x1="51713" y1="5882" x2="56607" y2="26611"/>
                      </a14:backgroundRemoval>
                    </a14:imgEffect>
                  </a14:imgLayer>
                </a14:imgProps>
              </a:ext>
              <a:ext uri="{28A0092B-C50C-407E-A947-70E740481C1C}">
                <a14:useLocalDpi xmlns:a14="http://schemas.microsoft.com/office/drawing/2010/main" val="0"/>
              </a:ext>
            </a:extLst>
          </a:blip>
          <a:srcRect b="14064"/>
          <a:stretch/>
        </p:blipFill>
        <p:spPr>
          <a:xfrm>
            <a:off x="3076375" y="2455723"/>
            <a:ext cx="507251" cy="507730"/>
          </a:xfrm>
          <a:prstGeom prst="rect">
            <a:avLst/>
          </a:prstGeom>
        </p:spPr>
      </p:pic>
      <p:sp>
        <p:nvSpPr>
          <p:cNvPr id="33" name="テキスト ボックス 9">
            <a:extLst>
              <a:ext uri="{FF2B5EF4-FFF2-40B4-BE49-F238E27FC236}">
                <a16:creationId xmlns:a16="http://schemas.microsoft.com/office/drawing/2014/main" id="{FC4EB6A5-FF70-789D-8F20-29048BA32C8D}"/>
              </a:ext>
            </a:extLst>
          </p:cNvPr>
          <p:cNvSpPr txBox="1"/>
          <p:nvPr/>
        </p:nvSpPr>
        <p:spPr>
          <a:xfrm>
            <a:off x="2706729" y="2122658"/>
            <a:ext cx="917291" cy="215444"/>
          </a:xfrm>
          <a:prstGeom prst="rect">
            <a:avLst/>
          </a:prstGeom>
          <a:noFill/>
        </p:spPr>
        <p:txBody>
          <a:bodyPr wrap="square" lIns="0" tIns="0" rIns="0" bIns="0" rtlCol="0">
            <a:spAutoFit/>
          </a:bodyPr>
          <a:lstStyle>
            <a:defPPr>
              <a:defRPr lang="en-US"/>
            </a:defPPr>
            <a:lvl1pPr algn="ctr">
              <a:defRPr sz="1600" b="1">
                <a:ln w="12700">
                  <a:noFill/>
                  <a:prstDash val="solid"/>
                </a:ln>
                <a:solidFill>
                  <a:srgbClr val="0000FF"/>
                </a:solidFill>
                <a:effectLst>
                  <a:glow rad="127000">
                    <a:srgbClr val="FFFFFF"/>
                  </a:glow>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ja-JP" sz="1400" b="1" i="0" u="none" strike="noStrike" kern="1200" cap="none" spc="0" normalizeH="0" baseline="0" noProof="0" dirty="0">
                <a:ln w="12700">
                  <a:noFill/>
                  <a:prstDash val="solid"/>
                </a:ln>
                <a:solidFill>
                  <a:srgbClr val="0000FF"/>
                </a:solidFill>
                <a:effectLst>
                  <a:glow rad="127000">
                    <a:srgbClr val="FFFFFF"/>
                  </a:glow>
                  <a:outerShdw blurRad="41275" dist="20320" dir="1800000" algn="tl" rotWithShape="0">
                    <a:srgbClr val="000000">
                      <a:alpha val="40000"/>
                    </a:srgbClr>
                  </a:outerShdw>
                </a:effectLst>
                <a:uLnTx/>
                <a:uFillTx/>
                <a:latin typeface="Meiryo UI" panose="020B0604030504040204" pitchFamily="50" charset="-128"/>
                <a:ea typeface="Meiryo UI" panose="020B0604030504040204" pitchFamily="50" charset="-128"/>
                <a:cs typeface="Arial" pitchFamily="34" charset="0"/>
                <a:sym typeface="Wingdings"/>
              </a:rPr>
              <a:t>  PEAC</a:t>
            </a:r>
            <a:endParaRPr kumimoji="0" lang="ja-JP" altLang="en-US" sz="1400" b="1" i="0" u="none" strike="noStrike" kern="1200" cap="none" spc="0" normalizeH="0" baseline="0" noProof="0" dirty="0">
              <a:ln w="12700">
                <a:noFill/>
                <a:prstDash val="solid"/>
              </a:ln>
              <a:solidFill>
                <a:srgbClr val="0000FF"/>
              </a:solidFill>
              <a:effectLst>
                <a:glow rad="127000">
                  <a:srgbClr val="FFFFFF"/>
                </a:glow>
                <a:outerShdw blurRad="41275" dist="20320" dir="1800000" algn="tl" rotWithShape="0">
                  <a:srgbClr val="000000">
                    <a:alpha val="40000"/>
                  </a:srgbClr>
                </a:outerShdw>
              </a:effectLst>
              <a:uLnTx/>
              <a:uFillTx/>
              <a:latin typeface="Meiryo UI" panose="020B0604030504040204" pitchFamily="50" charset="-128"/>
              <a:ea typeface="Meiryo UI" panose="020B0604030504040204" pitchFamily="50" charset="-128"/>
              <a:cs typeface="Arial" pitchFamily="34" charset="0"/>
              <a:sym typeface="Wingdings"/>
            </a:endParaRPr>
          </a:p>
        </p:txBody>
      </p:sp>
      <p:sp>
        <p:nvSpPr>
          <p:cNvPr id="34" name="テキスト ボックス 9">
            <a:extLst>
              <a:ext uri="{FF2B5EF4-FFF2-40B4-BE49-F238E27FC236}">
                <a16:creationId xmlns:a16="http://schemas.microsoft.com/office/drawing/2014/main" id="{58A24F91-E821-27D5-F83C-3D9463621572}"/>
              </a:ext>
            </a:extLst>
          </p:cNvPr>
          <p:cNvSpPr txBox="1"/>
          <p:nvPr/>
        </p:nvSpPr>
        <p:spPr>
          <a:xfrm>
            <a:off x="2220063" y="1359791"/>
            <a:ext cx="917291" cy="215444"/>
          </a:xfrm>
          <a:prstGeom prst="rect">
            <a:avLst/>
          </a:prstGeom>
          <a:noFill/>
        </p:spPr>
        <p:txBody>
          <a:bodyPr wrap="square" lIns="0" tIns="0" rIns="0" bIns="0" rtlCol="0">
            <a:spAutoFit/>
          </a:bodyPr>
          <a:lstStyle>
            <a:defPPr>
              <a:defRPr lang="en-US"/>
            </a:defPPr>
            <a:lvl1pPr algn="ctr">
              <a:defRPr sz="1600" b="1">
                <a:ln w="12700">
                  <a:noFill/>
                  <a:prstDash val="solid"/>
                </a:ln>
                <a:solidFill>
                  <a:srgbClr val="0000FF"/>
                </a:solidFill>
                <a:effectLst>
                  <a:glow rad="127000">
                    <a:srgbClr val="FFFFFF"/>
                  </a:glow>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ja-JP" sz="1400" b="1" i="0" u="none" strike="noStrike" kern="1200" cap="none" spc="0" normalizeH="0" baseline="0" noProof="0" dirty="0">
                <a:ln w="12700">
                  <a:noFill/>
                  <a:prstDash val="solid"/>
                </a:ln>
                <a:solidFill>
                  <a:srgbClr val="0000FF"/>
                </a:solidFill>
                <a:effectLst>
                  <a:glow rad="127000">
                    <a:srgbClr val="FFFFFF"/>
                  </a:glow>
                  <a:outerShdw blurRad="41275" dist="20320" dir="1800000" algn="tl" rotWithShape="0">
                    <a:srgbClr val="000000">
                      <a:alpha val="40000"/>
                    </a:srgbClr>
                  </a:outerShdw>
                </a:effectLst>
                <a:uLnTx/>
                <a:uFillTx/>
                <a:latin typeface="Meiryo UI" panose="020B0604030504040204" pitchFamily="50" charset="-128"/>
                <a:ea typeface="Meiryo UI" panose="020B0604030504040204" pitchFamily="50" charset="-128"/>
                <a:cs typeface="Arial" pitchFamily="34" charset="0"/>
                <a:sym typeface="Wingdings"/>
              </a:rPr>
              <a:t>  PROC</a:t>
            </a:r>
            <a:endParaRPr kumimoji="0" lang="ja-JP" altLang="en-US" sz="1400" b="1" i="0" u="none" strike="noStrike" kern="1200" cap="none" spc="0" normalizeH="0" baseline="0" noProof="0" dirty="0">
              <a:ln w="12700">
                <a:noFill/>
                <a:prstDash val="solid"/>
              </a:ln>
              <a:solidFill>
                <a:srgbClr val="0000FF"/>
              </a:solidFill>
              <a:effectLst>
                <a:glow rad="127000">
                  <a:srgbClr val="FFFFFF"/>
                </a:glow>
                <a:outerShdw blurRad="41275" dist="20320" dir="1800000" algn="tl" rotWithShape="0">
                  <a:srgbClr val="000000">
                    <a:alpha val="40000"/>
                  </a:srgbClr>
                </a:outerShdw>
              </a:effectLst>
              <a:uLnTx/>
              <a:uFillTx/>
              <a:latin typeface="Meiryo UI" panose="020B0604030504040204" pitchFamily="50" charset="-128"/>
              <a:ea typeface="Meiryo UI" panose="020B0604030504040204" pitchFamily="50" charset="-128"/>
              <a:cs typeface="Arial" pitchFamily="34" charset="0"/>
              <a:sym typeface="Wingdings"/>
            </a:endParaRPr>
          </a:p>
        </p:txBody>
      </p:sp>
      <p:sp>
        <p:nvSpPr>
          <p:cNvPr id="35" name="テキスト ボックス 9">
            <a:extLst>
              <a:ext uri="{FF2B5EF4-FFF2-40B4-BE49-F238E27FC236}">
                <a16:creationId xmlns:a16="http://schemas.microsoft.com/office/drawing/2014/main" id="{F3BC0817-FDE3-E089-E8E8-93000B3076AE}"/>
              </a:ext>
            </a:extLst>
          </p:cNvPr>
          <p:cNvSpPr txBox="1"/>
          <p:nvPr/>
        </p:nvSpPr>
        <p:spPr>
          <a:xfrm>
            <a:off x="2825008" y="2954682"/>
            <a:ext cx="1219015" cy="215444"/>
          </a:xfrm>
          <a:prstGeom prst="rect">
            <a:avLst/>
          </a:prstGeom>
          <a:noFill/>
        </p:spPr>
        <p:txBody>
          <a:bodyPr wrap="square" lIns="0" tIns="0" rIns="0" bIns="0" rtlCol="0">
            <a:spAutoFit/>
          </a:bodyPr>
          <a:lstStyle>
            <a:defPPr>
              <a:defRPr lang="en-US"/>
            </a:defPPr>
            <a:lvl1pPr algn="ctr">
              <a:defRPr sz="1600" b="1">
                <a:ln w="12700">
                  <a:noFill/>
                  <a:prstDash val="solid"/>
                </a:ln>
                <a:solidFill>
                  <a:srgbClr val="0000FF"/>
                </a:solidFill>
                <a:effectLst>
                  <a:glow rad="127000">
                    <a:srgbClr val="FFFFFF"/>
                  </a:glow>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ja-JP" sz="1400" b="1" i="0" u="none" strike="noStrike" kern="1200" cap="none" spc="0" normalizeH="0" baseline="0" noProof="0" dirty="0">
                <a:ln w="12700">
                  <a:noFill/>
                  <a:prstDash val="solid"/>
                </a:ln>
                <a:solidFill>
                  <a:srgbClr val="0000FF"/>
                </a:solidFill>
                <a:effectLst>
                  <a:glow rad="127000">
                    <a:srgbClr val="FFFFFF"/>
                  </a:glow>
                  <a:outerShdw blurRad="41275" dist="20320" dir="1800000" algn="tl" rotWithShape="0">
                    <a:srgbClr val="000000">
                      <a:alpha val="40000"/>
                    </a:srgbClr>
                  </a:outerShdw>
                </a:effectLst>
                <a:uLnTx/>
                <a:uFillTx/>
                <a:latin typeface="Meiryo UI" panose="020B0604030504040204" pitchFamily="50" charset="-128"/>
                <a:ea typeface="Meiryo UI" panose="020B0604030504040204" pitchFamily="50" charset="-128"/>
                <a:cs typeface="Arial" pitchFamily="34" charset="0"/>
                <a:sym typeface="Wingdings"/>
              </a:rPr>
              <a:t>  LAS/PCO</a:t>
            </a:r>
            <a:endParaRPr kumimoji="0" lang="ja-JP" altLang="en-US" sz="1400" b="1" i="0" u="none" strike="noStrike" kern="1200" cap="none" spc="0" normalizeH="0" baseline="0" noProof="0" dirty="0">
              <a:ln w="12700">
                <a:noFill/>
                <a:prstDash val="solid"/>
              </a:ln>
              <a:solidFill>
                <a:srgbClr val="0000FF"/>
              </a:solidFill>
              <a:effectLst>
                <a:glow rad="127000">
                  <a:srgbClr val="FFFFFF"/>
                </a:glow>
                <a:outerShdw blurRad="41275" dist="20320" dir="1800000" algn="tl" rotWithShape="0">
                  <a:srgbClr val="000000">
                    <a:alpha val="40000"/>
                  </a:srgbClr>
                </a:outerShdw>
              </a:effectLst>
              <a:uLnTx/>
              <a:uFillTx/>
              <a:latin typeface="Meiryo UI" panose="020B0604030504040204" pitchFamily="50" charset="-128"/>
              <a:ea typeface="Meiryo UI" panose="020B0604030504040204" pitchFamily="50" charset="-128"/>
              <a:cs typeface="Arial" pitchFamily="34" charset="0"/>
              <a:sym typeface="Wingdings"/>
            </a:endParaRPr>
          </a:p>
        </p:txBody>
      </p:sp>
      <p:sp>
        <p:nvSpPr>
          <p:cNvPr id="36" name="テキスト ボックス 9">
            <a:extLst>
              <a:ext uri="{FF2B5EF4-FFF2-40B4-BE49-F238E27FC236}">
                <a16:creationId xmlns:a16="http://schemas.microsoft.com/office/drawing/2014/main" id="{B1395630-CCB1-73D6-580A-CC5B30998B9E}"/>
              </a:ext>
            </a:extLst>
          </p:cNvPr>
          <p:cNvSpPr txBox="1"/>
          <p:nvPr/>
        </p:nvSpPr>
        <p:spPr>
          <a:xfrm>
            <a:off x="2890997" y="3833646"/>
            <a:ext cx="917291" cy="215444"/>
          </a:xfrm>
          <a:prstGeom prst="rect">
            <a:avLst/>
          </a:prstGeom>
          <a:noFill/>
        </p:spPr>
        <p:txBody>
          <a:bodyPr wrap="square" lIns="0" tIns="0" rIns="0" bIns="0" rtlCol="0">
            <a:spAutoFit/>
          </a:bodyPr>
          <a:lstStyle>
            <a:defPPr>
              <a:defRPr lang="en-US"/>
            </a:defPPr>
            <a:lvl1pPr algn="ctr">
              <a:defRPr sz="1600" b="1">
                <a:ln w="12700">
                  <a:noFill/>
                  <a:prstDash val="solid"/>
                </a:ln>
                <a:solidFill>
                  <a:srgbClr val="0000FF"/>
                </a:solidFill>
                <a:effectLst>
                  <a:glow rad="127000">
                    <a:srgbClr val="FFFFFF"/>
                  </a:glow>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ja-JP" sz="1400" b="1" i="0" u="none" strike="noStrike" kern="1200" cap="none" spc="0" normalizeH="0" baseline="0" noProof="0" dirty="0">
                <a:ln w="12700">
                  <a:noFill/>
                  <a:prstDash val="solid"/>
                </a:ln>
                <a:solidFill>
                  <a:srgbClr val="0000FF"/>
                </a:solidFill>
                <a:effectLst>
                  <a:glow rad="127000">
                    <a:srgbClr val="FFFFFF"/>
                  </a:glow>
                  <a:outerShdw blurRad="41275" dist="20320" dir="1800000" algn="tl" rotWithShape="0">
                    <a:srgbClr val="000000">
                      <a:alpha val="40000"/>
                    </a:srgbClr>
                  </a:outerShdw>
                </a:effectLst>
                <a:uLnTx/>
                <a:uFillTx/>
                <a:latin typeface="Meiryo UI" panose="020B0604030504040204" pitchFamily="50" charset="-128"/>
                <a:ea typeface="Meiryo UI" panose="020B0604030504040204" pitchFamily="50" charset="-128"/>
                <a:cs typeface="Arial" pitchFamily="34" charset="0"/>
                <a:sym typeface="Wingdings"/>
              </a:rPr>
              <a:t>  FE/TED</a:t>
            </a:r>
            <a:endParaRPr kumimoji="0" lang="ja-JP" altLang="en-US" sz="1400" b="1" i="0" u="none" strike="noStrike" kern="1200" cap="none" spc="0" normalizeH="0" baseline="0" noProof="0" dirty="0">
              <a:ln w="12700">
                <a:noFill/>
                <a:prstDash val="solid"/>
              </a:ln>
              <a:solidFill>
                <a:srgbClr val="0000FF"/>
              </a:solidFill>
              <a:effectLst>
                <a:glow rad="127000">
                  <a:srgbClr val="FFFFFF"/>
                </a:glow>
                <a:outerShdw blurRad="41275" dist="20320" dir="1800000" algn="tl" rotWithShape="0">
                  <a:srgbClr val="000000">
                    <a:alpha val="40000"/>
                  </a:srgbClr>
                </a:outerShdw>
              </a:effectLst>
              <a:uLnTx/>
              <a:uFillTx/>
              <a:latin typeface="Meiryo UI" panose="020B0604030504040204" pitchFamily="50" charset="-128"/>
              <a:ea typeface="Meiryo UI" panose="020B0604030504040204" pitchFamily="50" charset="-128"/>
              <a:cs typeface="Arial" pitchFamily="34" charset="0"/>
              <a:sym typeface="Wingdings"/>
            </a:endParaRPr>
          </a:p>
        </p:txBody>
      </p:sp>
      <p:sp>
        <p:nvSpPr>
          <p:cNvPr id="38" name="テキスト ボックス 9">
            <a:extLst>
              <a:ext uri="{FF2B5EF4-FFF2-40B4-BE49-F238E27FC236}">
                <a16:creationId xmlns:a16="http://schemas.microsoft.com/office/drawing/2014/main" id="{C020EA35-89F0-AA91-017B-776D5D994C52}"/>
              </a:ext>
            </a:extLst>
          </p:cNvPr>
          <p:cNvSpPr txBox="1"/>
          <p:nvPr/>
        </p:nvSpPr>
        <p:spPr>
          <a:xfrm>
            <a:off x="2275603" y="6544339"/>
            <a:ext cx="917291" cy="215444"/>
          </a:xfrm>
          <a:prstGeom prst="rect">
            <a:avLst/>
          </a:prstGeom>
          <a:noFill/>
        </p:spPr>
        <p:txBody>
          <a:bodyPr wrap="square" lIns="0" tIns="0" rIns="0" bIns="0" rtlCol="0">
            <a:spAutoFit/>
          </a:bodyPr>
          <a:lstStyle>
            <a:defPPr>
              <a:defRPr lang="en-US"/>
            </a:defPPr>
            <a:lvl1pPr algn="ctr">
              <a:defRPr sz="1600" b="1">
                <a:ln w="12700">
                  <a:noFill/>
                  <a:prstDash val="solid"/>
                </a:ln>
                <a:solidFill>
                  <a:srgbClr val="0000FF"/>
                </a:solidFill>
                <a:effectLst>
                  <a:glow rad="127000">
                    <a:srgbClr val="FFFFFF"/>
                  </a:glow>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ja-JP" sz="1400" b="1" i="0" u="none" strike="noStrike" kern="1200" cap="none" spc="0" normalizeH="0" baseline="0" noProof="0" dirty="0">
                <a:ln w="12700">
                  <a:noFill/>
                  <a:prstDash val="solid"/>
                </a:ln>
                <a:solidFill>
                  <a:srgbClr val="0000FF"/>
                </a:solidFill>
                <a:effectLst>
                  <a:glow rad="127000">
                    <a:srgbClr val="FFFFFF"/>
                  </a:glow>
                  <a:outerShdw blurRad="41275" dist="20320" dir="1800000" algn="tl" rotWithShape="0">
                    <a:srgbClr val="000000">
                      <a:alpha val="40000"/>
                    </a:srgbClr>
                  </a:outerShdw>
                </a:effectLst>
                <a:uLnTx/>
                <a:uFillTx/>
                <a:latin typeface="Meiryo UI" panose="020B0604030504040204" pitchFamily="50" charset="-128"/>
                <a:ea typeface="Meiryo UI" panose="020B0604030504040204" pitchFamily="50" charset="-128"/>
                <a:cs typeface="Arial" pitchFamily="34" charset="0"/>
                <a:sym typeface="Wingdings"/>
              </a:rPr>
              <a:t>  QC</a:t>
            </a:r>
            <a:endParaRPr kumimoji="0" lang="ja-JP" altLang="en-US" sz="1400" b="1" i="0" u="none" strike="noStrike" kern="1200" cap="none" spc="0" normalizeH="0" baseline="0" noProof="0" dirty="0">
              <a:ln w="12700">
                <a:noFill/>
                <a:prstDash val="solid"/>
              </a:ln>
              <a:solidFill>
                <a:srgbClr val="0000FF"/>
              </a:solidFill>
              <a:effectLst>
                <a:glow rad="127000">
                  <a:srgbClr val="FFFFFF"/>
                </a:glow>
                <a:outerShdw blurRad="41275" dist="20320" dir="1800000" algn="tl" rotWithShape="0">
                  <a:srgbClr val="000000">
                    <a:alpha val="40000"/>
                  </a:srgbClr>
                </a:outerShdw>
              </a:effectLst>
              <a:uLnTx/>
              <a:uFillTx/>
              <a:latin typeface="Meiryo UI" panose="020B0604030504040204" pitchFamily="50" charset="-128"/>
              <a:ea typeface="Meiryo UI" panose="020B0604030504040204" pitchFamily="50" charset="-128"/>
              <a:cs typeface="Arial" pitchFamily="34" charset="0"/>
              <a:sym typeface="Wingdings"/>
            </a:endParaRPr>
          </a:p>
        </p:txBody>
      </p:sp>
      <p:sp>
        <p:nvSpPr>
          <p:cNvPr id="39" name="Rectangle 36">
            <a:extLst>
              <a:ext uri="{FF2B5EF4-FFF2-40B4-BE49-F238E27FC236}">
                <a16:creationId xmlns:a16="http://schemas.microsoft.com/office/drawing/2014/main" id="{C5004E3D-05E2-C7AC-130D-12D505A9CD7E}"/>
              </a:ext>
            </a:extLst>
          </p:cNvPr>
          <p:cNvSpPr/>
          <p:nvPr/>
        </p:nvSpPr>
        <p:spPr>
          <a:xfrm>
            <a:off x="9113036" y="816545"/>
            <a:ext cx="2916000" cy="674674"/>
          </a:xfrm>
          <a:prstGeom prst="rect">
            <a:avLst/>
          </a:prstGeom>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40" name="TextBox 39">
            <a:extLst>
              <a:ext uri="{FF2B5EF4-FFF2-40B4-BE49-F238E27FC236}">
                <a16:creationId xmlns:a16="http://schemas.microsoft.com/office/drawing/2014/main" id="{DB47731D-339E-8EF1-7664-9B327E94FB29}"/>
              </a:ext>
            </a:extLst>
          </p:cNvPr>
          <p:cNvSpPr txBox="1"/>
          <p:nvPr/>
        </p:nvSpPr>
        <p:spPr>
          <a:xfrm>
            <a:off x="9113035" y="1653912"/>
            <a:ext cx="2007647" cy="636516"/>
          </a:xfrm>
          <a:prstGeom prst="rect">
            <a:avLst/>
          </a:prstGeom>
          <a:noFill/>
        </p:spPr>
        <p:txBody>
          <a:bodyPr wrap="none" lIns="72000" tIns="18000" rIns="72000" bIns="18000" rtlCol="0">
            <a:spAutoFit/>
          </a:bodyPr>
          <a:lstStyle>
            <a:defPPr>
              <a:defRPr lang="en-US"/>
            </a:defPPr>
            <a:lvl1pPr marL="285750" marR="0" lvl="0" indent="-285750" defTabSz="914400" eaLnBrk="1" latinLnBrk="0" hangingPunct="1">
              <a:lnSpc>
                <a:spcPct val="100000"/>
              </a:lnSpc>
              <a:buClrTx/>
              <a:buSzTx/>
              <a:buFont typeface="Arial" panose="020B0604020202020204" pitchFamily="34" charset="0"/>
              <a:buChar char="•"/>
              <a:tabLst/>
              <a:defRPr kumimoji="0" sz="1600" b="1" i="0" u="none" strike="noStrike" cap="none" spc="0" normalizeH="0" baseline="0">
                <a:ln>
                  <a:noFill/>
                </a:ln>
                <a:solidFill>
                  <a:schemeClr val="bg1"/>
                </a:solidFill>
                <a:effectLst/>
                <a:uLnTx/>
                <a:uFillTx/>
                <a:latin typeface="Meiryo UI" panose="020B0604030504040204" pitchFamily="34" charset="-128"/>
                <a:ea typeface="Meiryo UI" panose="020B0604030504040204" pitchFamily="34" charset="-128"/>
              </a:defRPr>
            </a:lvl1pPr>
          </a:lstStyle>
          <a:p>
            <a:pPr marL="126000" marR="0" lvl="0" indent="-126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err="1">
                <a:ln>
                  <a:noFill/>
                </a:ln>
                <a:solidFill>
                  <a:prstClr val="black"/>
                </a:solidFill>
                <a:effectLst/>
                <a:uLnTx/>
                <a:uFillTx/>
                <a:latin typeface="Meiryo UI" panose="020B0604030504040204" pitchFamily="50" charset="-128"/>
                <a:ea typeface="Meiryo UI" panose="020B0604030504040204" pitchFamily="50" charset="-128"/>
                <a:cs typeface="+mn-cs"/>
              </a:rPr>
              <a:t>Harenchi</a:t>
            </a:r>
            <a:r>
              <a:rPr kumimoji="0" 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 Zero </a:t>
            </a:r>
          </a:p>
          <a:p>
            <a:pPr marL="126000" marR="0" lvl="0" indent="-126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OQC Issue : △ 20%</a:t>
            </a:r>
          </a:p>
          <a:p>
            <a:pPr marL="126000" marR="0" lvl="0" indent="-126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4M mistake : Zero</a:t>
            </a:r>
          </a:p>
        </p:txBody>
      </p:sp>
      <p:sp>
        <p:nvSpPr>
          <p:cNvPr id="41" name="TextBox 41">
            <a:extLst>
              <a:ext uri="{FF2B5EF4-FFF2-40B4-BE49-F238E27FC236}">
                <a16:creationId xmlns:a16="http://schemas.microsoft.com/office/drawing/2014/main" id="{10F16D62-42D4-22FF-6E19-097954B916C9}"/>
              </a:ext>
            </a:extLst>
          </p:cNvPr>
          <p:cNvSpPr txBox="1"/>
          <p:nvPr/>
        </p:nvSpPr>
        <p:spPr>
          <a:xfrm>
            <a:off x="9113035" y="2617490"/>
            <a:ext cx="2532791" cy="436461"/>
          </a:xfrm>
          <a:prstGeom prst="rect">
            <a:avLst/>
          </a:prstGeom>
          <a:noFill/>
        </p:spPr>
        <p:txBody>
          <a:bodyPr wrap="none" lIns="72000" tIns="18000" rIns="72000" bIns="18000" rtlCol="0">
            <a:spAutoFit/>
          </a:bodyPr>
          <a:lstStyle>
            <a:defPPr>
              <a:defRPr lang="en-US"/>
            </a:defPPr>
            <a:lvl1pPr marL="285750" marR="0" lvl="0" indent="-285750" defTabSz="914400" eaLnBrk="1" latinLnBrk="0" hangingPunct="1">
              <a:lnSpc>
                <a:spcPct val="100000"/>
              </a:lnSpc>
              <a:buClrTx/>
              <a:buSzTx/>
              <a:buFont typeface="Arial" panose="020B0604020202020204" pitchFamily="34" charset="0"/>
              <a:buChar char="•"/>
              <a:tabLst/>
              <a:defRPr kumimoji="0" sz="1600" b="1" i="0" u="none" strike="noStrike" cap="none" spc="0" normalizeH="0" baseline="0">
                <a:ln>
                  <a:noFill/>
                </a:ln>
                <a:solidFill>
                  <a:schemeClr val="bg1"/>
                </a:solidFill>
                <a:effectLst/>
                <a:uLnTx/>
                <a:uFillTx/>
                <a:latin typeface="Meiryo UI" panose="020B0604030504040204" pitchFamily="34" charset="-128"/>
                <a:ea typeface="Meiryo UI" panose="020B0604030504040204" pitchFamily="34" charset="-128"/>
              </a:defRPr>
            </a:lvl1pPr>
          </a:lstStyle>
          <a:p>
            <a:pPr marL="126000" marR="0" lvl="0" indent="-126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Process defect  : </a:t>
            </a:r>
            <a:r>
              <a:rPr kumimoji="0" lang="ja-JP" alt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0" lang="en-US" altLang="ja-JP"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20%</a:t>
            </a:r>
            <a:endParaRPr kumimoji="0" 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126000" marR="0" lvl="0" indent="-126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Direct rate        : △ 0.6% </a:t>
            </a:r>
          </a:p>
        </p:txBody>
      </p:sp>
      <p:sp>
        <p:nvSpPr>
          <p:cNvPr id="42" name="TextBox 43">
            <a:extLst>
              <a:ext uri="{FF2B5EF4-FFF2-40B4-BE49-F238E27FC236}">
                <a16:creationId xmlns:a16="http://schemas.microsoft.com/office/drawing/2014/main" id="{D532EC97-28C6-0FF1-9189-EE2B070DA3C0}"/>
              </a:ext>
            </a:extLst>
          </p:cNvPr>
          <p:cNvSpPr txBox="1"/>
          <p:nvPr/>
        </p:nvSpPr>
        <p:spPr>
          <a:xfrm>
            <a:off x="9113035" y="3484324"/>
            <a:ext cx="2420196" cy="436461"/>
          </a:xfrm>
          <a:prstGeom prst="rect">
            <a:avLst/>
          </a:prstGeom>
          <a:noFill/>
        </p:spPr>
        <p:txBody>
          <a:bodyPr wrap="none" lIns="72000" tIns="18000" rIns="72000" bIns="18000" rtlCol="0">
            <a:spAutoFit/>
          </a:bodyPr>
          <a:lstStyle>
            <a:defPPr>
              <a:defRPr lang="en-US"/>
            </a:defPPr>
            <a:lvl1pPr marL="126000" marR="0" lvl="0" indent="-126000" defTabSz="914400" eaLnBrk="1" latinLnBrk="0" hangingPunct="1">
              <a:lnSpc>
                <a:spcPct val="100000"/>
              </a:lnSpc>
              <a:buClrTx/>
              <a:buSzTx/>
              <a:buFont typeface="Arial" panose="020B0604020202020204" pitchFamily="34" charset="0"/>
              <a:buChar char="•"/>
              <a:tabLst/>
              <a:defRPr kumimoji="0" sz="1400" b="1" i="0" u="none" strike="noStrike" cap="none" spc="0" normalizeH="0" baseline="0">
                <a:ln>
                  <a:noFill/>
                </a:ln>
                <a:solidFill>
                  <a:prstClr val="black"/>
                </a:solidFill>
                <a:effectLst/>
                <a:uLnTx/>
                <a:uFillTx/>
                <a:latin typeface="Meiryo UI" panose="020B0604030504040204" pitchFamily="50" charset="-128"/>
                <a:ea typeface="Meiryo UI" panose="020B0604030504040204" pitchFamily="50" charset="-128"/>
              </a:defRPr>
            </a:lvl1pPr>
          </a:lstStyle>
          <a:p>
            <a:pPr marL="126000" marR="0" lvl="0" indent="-126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ja-JP"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Waiting time    : </a:t>
            </a:r>
            <a:r>
              <a:rPr kumimoji="0" lang="ja-JP" alt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0" lang="en-US" altLang="ja-JP"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50%</a:t>
            </a:r>
          </a:p>
          <a:p>
            <a:pPr marL="126000" marR="0" lvl="0" indent="-126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ja-JP"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Tooling trouble  : </a:t>
            </a:r>
            <a:r>
              <a:rPr kumimoji="0" lang="ja-JP" alt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0" lang="en-US" altLang="ja-JP"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30%</a:t>
            </a:r>
          </a:p>
        </p:txBody>
      </p:sp>
      <p:sp>
        <p:nvSpPr>
          <p:cNvPr id="43" name="TextBox 45">
            <a:extLst>
              <a:ext uri="{FF2B5EF4-FFF2-40B4-BE49-F238E27FC236}">
                <a16:creationId xmlns:a16="http://schemas.microsoft.com/office/drawing/2014/main" id="{5752341C-5E26-CA89-326E-98453721B089}"/>
              </a:ext>
            </a:extLst>
          </p:cNvPr>
          <p:cNvSpPr txBox="1"/>
          <p:nvPr/>
        </p:nvSpPr>
        <p:spPr>
          <a:xfrm>
            <a:off x="9113035" y="4315381"/>
            <a:ext cx="2480661" cy="636516"/>
          </a:xfrm>
          <a:prstGeom prst="rect">
            <a:avLst/>
          </a:prstGeom>
          <a:noFill/>
        </p:spPr>
        <p:txBody>
          <a:bodyPr wrap="none" lIns="72000" tIns="18000" rIns="72000" bIns="18000" rtlCol="0">
            <a:spAutoFit/>
          </a:bodyPr>
          <a:lstStyle>
            <a:defPPr>
              <a:defRPr lang="en-US"/>
            </a:defPPr>
            <a:lvl1pPr marL="285750" marR="0" lvl="0" indent="-285750" defTabSz="914400" eaLnBrk="1" latinLnBrk="0" hangingPunct="1">
              <a:lnSpc>
                <a:spcPct val="100000"/>
              </a:lnSpc>
              <a:buClrTx/>
              <a:buSzTx/>
              <a:buFont typeface="Arial" panose="020B0604020202020204" pitchFamily="34" charset="0"/>
              <a:buChar char="•"/>
              <a:tabLst/>
              <a:defRPr kumimoji="0" sz="1600" b="1" i="0" u="none" strike="noStrike" cap="none" spc="0" normalizeH="0" baseline="0">
                <a:ln>
                  <a:noFill/>
                </a:ln>
                <a:solidFill>
                  <a:schemeClr val="bg1"/>
                </a:solidFill>
                <a:effectLst/>
                <a:uLnTx/>
                <a:uFillTx/>
                <a:latin typeface="Meiryo UI" panose="020B0604030504040204" pitchFamily="34" charset="-128"/>
                <a:ea typeface="Meiryo UI" panose="020B0604030504040204" pitchFamily="34" charset="-128"/>
              </a:defRPr>
            </a:lvl1pPr>
          </a:lstStyle>
          <a:p>
            <a:pPr marL="126000" marR="0" lvl="0" indent="-126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ja-JP"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Skip Process       : Zero</a:t>
            </a:r>
          </a:p>
          <a:p>
            <a:pPr marL="126000" marR="0" lvl="0" indent="-126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GB" altLang="ja-JP" sz="1300" dirty="0">
                <a:solidFill>
                  <a:prstClr val="black"/>
                </a:solidFill>
                <a:latin typeface="Meiryo UI" panose="020B0604030504040204" pitchFamily="50" charset="-128"/>
                <a:ea typeface="Meiryo UI" panose="020B0604030504040204" pitchFamily="50" charset="-128"/>
              </a:rPr>
              <a:t>Stop Line  time   </a:t>
            </a:r>
            <a:r>
              <a:rPr kumimoji="0" lang="en-GB" altLang="ja-JP"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0" lang="en-US" altLang="ja-JP"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30%</a:t>
            </a:r>
            <a:endParaRPr kumimoji="0" lang="en-GB" altLang="ja-JP"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126000" marR="0" lvl="0" indent="-126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altLang="ja-JP"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4" name="TextBox 47">
            <a:extLst>
              <a:ext uri="{FF2B5EF4-FFF2-40B4-BE49-F238E27FC236}">
                <a16:creationId xmlns:a16="http://schemas.microsoft.com/office/drawing/2014/main" id="{070FC39F-0059-481A-4417-F29B05765DE5}"/>
              </a:ext>
            </a:extLst>
          </p:cNvPr>
          <p:cNvSpPr txBox="1"/>
          <p:nvPr/>
        </p:nvSpPr>
        <p:spPr>
          <a:xfrm>
            <a:off x="9092831" y="6005492"/>
            <a:ext cx="1977959" cy="636516"/>
          </a:xfrm>
          <a:prstGeom prst="rect">
            <a:avLst/>
          </a:prstGeom>
          <a:noFill/>
        </p:spPr>
        <p:txBody>
          <a:bodyPr wrap="none" lIns="72000" tIns="18000" rIns="72000" bIns="18000" rtlCol="0">
            <a:spAutoFit/>
          </a:bodyPr>
          <a:lstStyle>
            <a:defPPr>
              <a:defRPr lang="en-US"/>
            </a:defPPr>
            <a:lvl1pPr marL="285750" marR="0" lvl="0" indent="-285750" defTabSz="914400" eaLnBrk="1" latinLnBrk="0" hangingPunct="1">
              <a:lnSpc>
                <a:spcPct val="100000"/>
              </a:lnSpc>
              <a:buClrTx/>
              <a:buSzTx/>
              <a:buFont typeface="Arial" panose="020B0604020202020204" pitchFamily="34" charset="0"/>
              <a:buChar char="•"/>
              <a:tabLst/>
              <a:defRPr kumimoji="0" sz="1600" b="1" i="0" u="none" strike="noStrike" cap="none" spc="0" normalizeH="0" baseline="0">
                <a:ln>
                  <a:noFill/>
                </a:ln>
                <a:solidFill>
                  <a:schemeClr val="bg1"/>
                </a:solidFill>
                <a:effectLst/>
                <a:uLnTx/>
                <a:uFillTx/>
                <a:latin typeface="Meiryo UI" panose="020B0604030504040204" pitchFamily="34" charset="-128"/>
                <a:ea typeface="Meiryo UI" panose="020B0604030504040204" pitchFamily="34" charset="-128"/>
              </a:defRPr>
            </a:lvl1pPr>
          </a:lstStyle>
          <a:p>
            <a:pPr marL="126000" marR="0" lvl="0" indent="-126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e-Quality  : Zero</a:t>
            </a:r>
          </a:p>
          <a:p>
            <a:pPr marL="126000" marR="0" lvl="0" indent="-126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RoHS        : Zero</a:t>
            </a:r>
          </a:p>
          <a:p>
            <a:pPr marL="126000" marR="0" lvl="0" indent="-126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OQC issue : △20% </a:t>
            </a:r>
          </a:p>
        </p:txBody>
      </p:sp>
      <p:sp>
        <p:nvSpPr>
          <p:cNvPr id="45" name="TextBox 48">
            <a:extLst>
              <a:ext uri="{FF2B5EF4-FFF2-40B4-BE49-F238E27FC236}">
                <a16:creationId xmlns:a16="http://schemas.microsoft.com/office/drawing/2014/main" id="{A88B411A-F457-586F-10A0-39F4EB02C5C8}"/>
              </a:ext>
            </a:extLst>
          </p:cNvPr>
          <p:cNvSpPr txBox="1"/>
          <p:nvPr/>
        </p:nvSpPr>
        <p:spPr>
          <a:xfrm>
            <a:off x="9113035" y="945819"/>
            <a:ext cx="2749196" cy="436461"/>
          </a:xfrm>
          <a:prstGeom prst="rect">
            <a:avLst/>
          </a:prstGeom>
          <a:noFill/>
        </p:spPr>
        <p:txBody>
          <a:bodyPr wrap="none" lIns="72000" tIns="18000" rIns="72000" bIns="18000" rtlCol="0">
            <a:spAutoFit/>
          </a:bodyPr>
          <a:lstStyle>
            <a:defPPr>
              <a:defRPr lang="en-US"/>
            </a:defPPr>
            <a:lvl1pPr marL="285750" marR="0" lvl="0" indent="-285750" defTabSz="914400" eaLnBrk="1" latinLnBrk="0" hangingPunct="1">
              <a:lnSpc>
                <a:spcPct val="100000"/>
              </a:lnSpc>
              <a:buClrTx/>
              <a:buSzTx/>
              <a:buFont typeface="Arial" panose="020B0604020202020204" pitchFamily="34" charset="0"/>
              <a:buChar char="•"/>
              <a:tabLst/>
              <a:defRPr kumimoji="0" sz="1600" b="1" i="0" u="none" strike="noStrike" cap="none" spc="0" normalizeH="0" baseline="0">
                <a:ln>
                  <a:noFill/>
                </a:ln>
                <a:solidFill>
                  <a:schemeClr val="bg1"/>
                </a:solidFill>
                <a:effectLst/>
                <a:uLnTx/>
                <a:uFillTx/>
                <a:latin typeface="Meiryo UI" panose="020B0604030504040204" pitchFamily="34" charset="-128"/>
                <a:ea typeface="Meiryo UI" panose="020B0604030504040204" pitchFamily="34" charset="-128"/>
              </a:defRPr>
            </a:lvl1pPr>
          </a:lstStyle>
          <a:p>
            <a:pPr marL="126000" marR="0" lvl="0" indent="-126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4M silent change     : Zero</a:t>
            </a:r>
          </a:p>
          <a:p>
            <a:pPr marL="126000" marR="0" lvl="0" indent="-126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Part NG rate            : </a:t>
            </a:r>
            <a:r>
              <a:rPr kumimoji="0" lang="ja-JP" alt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0" lang="en-US" altLang="ja-JP"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30%</a:t>
            </a:r>
            <a:endParaRPr kumimoji="0" 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6" name="フリーフォーム: 図形 11">
            <a:extLst>
              <a:ext uri="{FF2B5EF4-FFF2-40B4-BE49-F238E27FC236}">
                <a16:creationId xmlns:a16="http://schemas.microsoft.com/office/drawing/2014/main" id="{41656D2E-6E4F-C06C-69AA-BCD45253B0E3}"/>
              </a:ext>
            </a:extLst>
          </p:cNvPr>
          <p:cNvSpPr/>
          <p:nvPr/>
        </p:nvSpPr>
        <p:spPr>
          <a:xfrm>
            <a:off x="3094889" y="5136224"/>
            <a:ext cx="5882996" cy="674674"/>
          </a:xfrm>
          <a:custGeom>
            <a:avLst/>
            <a:gdLst>
              <a:gd name="connsiteX0" fmla="*/ 0 w 5882996"/>
              <a:gd name="connsiteY0" fmla="*/ 0 h 650339"/>
              <a:gd name="connsiteX1" fmla="*/ 5882996 w 5882996"/>
              <a:gd name="connsiteY1" fmla="*/ 0 h 650339"/>
              <a:gd name="connsiteX2" fmla="*/ 5882996 w 5882996"/>
              <a:gd name="connsiteY2" fmla="*/ 650339 h 650339"/>
              <a:gd name="connsiteX3" fmla="*/ 0 w 5882996"/>
              <a:gd name="connsiteY3" fmla="*/ 650339 h 650339"/>
              <a:gd name="connsiteX4" fmla="*/ 0 w 5882996"/>
              <a:gd name="connsiteY4" fmla="*/ 0 h 65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2996" h="650339">
                <a:moveTo>
                  <a:pt x="0" y="0"/>
                </a:moveTo>
                <a:lnTo>
                  <a:pt x="5882996" y="0"/>
                </a:lnTo>
                <a:lnTo>
                  <a:pt x="5882996" y="650339"/>
                </a:lnTo>
                <a:lnTo>
                  <a:pt x="0" y="650339"/>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94963" tIns="55880" rIns="55880" bIns="55880" numCol="1" spcCol="1270" anchor="ctr" anchorCtr="0">
            <a:noAutofit/>
          </a:bodyPr>
          <a:lstStyle/>
          <a:p>
            <a:pPr marL="0" marR="0" lvl="0" indent="0" algn="l" defTabSz="977900" rtl="0" eaLnBrk="1" fontAlgn="base" latinLnBrk="0" hangingPunct="1">
              <a:lnSpc>
                <a:spcPct val="90000"/>
              </a:lnSpc>
              <a:spcBef>
                <a:spcPct val="0"/>
              </a:spcBef>
              <a:spcAft>
                <a:spcPct val="3500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7" name="Rectangle 44">
            <a:extLst>
              <a:ext uri="{FF2B5EF4-FFF2-40B4-BE49-F238E27FC236}">
                <a16:creationId xmlns:a16="http://schemas.microsoft.com/office/drawing/2014/main" id="{3F5065FB-A299-A888-35F7-5A12AC7E4299}"/>
              </a:ext>
            </a:extLst>
          </p:cNvPr>
          <p:cNvSpPr/>
          <p:nvPr/>
        </p:nvSpPr>
        <p:spPr>
          <a:xfrm>
            <a:off x="9092832" y="5136224"/>
            <a:ext cx="2916000" cy="641842"/>
          </a:xfrm>
          <a:prstGeom prst="rect">
            <a:avLst/>
          </a:prstGeom>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48" name="楕円 12">
            <a:extLst>
              <a:ext uri="{FF2B5EF4-FFF2-40B4-BE49-F238E27FC236}">
                <a16:creationId xmlns:a16="http://schemas.microsoft.com/office/drawing/2014/main" id="{3E59F2D9-A996-7BDE-24FD-169643AAC9E7}"/>
              </a:ext>
            </a:extLst>
          </p:cNvPr>
          <p:cNvSpPr/>
          <p:nvPr/>
        </p:nvSpPr>
        <p:spPr>
          <a:xfrm>
            <a:off x="2491454" y="5076113"/>
            <a:ext cx="779469" cy="779469"/>
          </a:xfrm>
          <a:prstGeom prst="ellipse">
            <a:avLst/>
          </a:prstGeom>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0" name="TextBox 21">
            <a:extLst>
              <a:ext uri="{FF2B5EF4-FFF2-40B4-BE49-F238E27FC236}">
                <a16:creationId xmlns:a16="http://schemas.microsoft.com/office/drawing/2014/main" id="{48A04984-4D4B-1909-725A-32B59167E3C3}"/>
              </a:ext>
            </a:extLst>
          </p:cNvPr>
          <p:cNvSpPr txBox="1"/>
          <p:nvPr/>
        </p:nvSpPr>
        <p:spPr>
          <a:xfrm>
            <a:off x="3688609" y="5188791"/>
            <a:ext cx="2959959" cy="436461"/>
          </a:xfrm>
          <a:prstGeom prst="rect">
            <a:avLst/>
          </a:prstGeom>
          <a:noFill/>
        </p:spPr>
        <p:txBody>
          <a:bodyPr wrap="none" lIns="72000" tIns="18000" rIns="72000" bIns="18000" rtlCol="0">
            <a:spAutoFit/>
          </a:bodyPr>
          <a:lstStyle>
            <a:defPPr>
              <a:defRPr lang="en-US"/>
            </a:defPPr>
            <a:lvl1pPr marL="285750" marR="0" lvl="0" indent="-285750" defTabSz="914400" eaLnBrk="1" latinLnBrk="0" hangingPunct="1">
              <a:lnSpc>
                <a:spcPct val="100000"/>
              </a:lnSpc>
              <a:buClrTx/>
              <a:buSzTx/>
              <a:buFont typeface="Arial" panose="020B0604020202020204" pitchFamily="34" charset="0"/>
              <a:buChar char="•"/>
              <a:tabLst/>
              <a:defRPr kumimoji="0" sz="1600" b="1" i="0" u="none" strike="noStrike" cap="none" spc="0" normalizeH="0" baseline="0">
                <a:ln>
                  <a:noFill/>
                </a:ln>
                <a:solidFill>
                  <a:schemeClr val="bg1"/>
                </a:solidFill>
                <a:effectLst/>
                <a:uLnTx/>
                <a:uFillTx/>
                <a:latin typeface="Meiryo UI" panose="020B0604030504040204" pitchFamily="34" charset="-128"/>
                <a:ea typeface="Meiryo UI" panose="020B0604030504040204" pitchFamily="34" charset="-128"/>
              </a:defRPr>
            </a:lvl1pPr>
          </a:lstStyle>
          <a:p>
            <a:pPr marL="144000" marR="0" lvl="0" indent="-144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Completed </a:t>
            </a:r>
            <a:r>
              <a:rPr kumimoji="0" lang="en-US" sz="1300" b="1" i="0" u="none" strike="noStrike" kern="1200" cap="none" spc="0" normalizeH="0" baseline="0" noProof="0" dirty="0" err="1">
                <a:ln>
                  <a:noFill/>
                </a:ln>
                <a:solidFill>
                  <a:prstClr val="black"/>
                </a:solidFill>
                <a:effectLst/>
                <a:uLnTx/>
                <a:uFillTx/>
                <a:latin typeface="Meiryo UI" panose="020B0604030504040204" pitchFamily="34" charset="-128"/>
                <a:ea typeface="Meiryo UI" panose="020B0604030504040204" pitchFamily="34" charset="-128"/>
                <a:cs typeface="+mn-cs"/>
              </a:rPr>
              <a:t>Cpk</a:t>
            </a:r>
            <a:r>
              <a:rPr kumimoji="0" lang="en-US" sz="13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 online system </a:t>
            </a:r>
          </a:p>
          <a:p>
            <a:pPr marL="144000" marR="0" lvl="0" indent="-144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Completed all system for TV</a:t>
            </a:r>
          </a:p>
        </p:txBody>
      </p:sp>
      <p:sp>
        <p:nvSpPr>
          <p:cNvPr id="52" name="TextBox 45">
            <a:extLst>
              <a:ext uri="{FF2B5EF4-FFF2-40B4-BE49-F238E27FC236}">
                <a16:creationId xmlns:a16="http://schemas.microsoft.com/office/drawing/2014/main" id="{0C59942E-8ADD-EAD6-2BBD-707D21ACC321}"/>
              </a:ext>
            </a:extLst>
          </p:cNvPr>
          <p:cNvSpPr txBox="1"/>
          <p:nvPr/>
        </p:nvSpPr>
        <p:spPr>
          <a:xfrm>
            <a:off x="9092831" y="5219568"/>
            <a:ext cx="2645899" cy="436461"/>
          </a:xfrm>
          <a:prstGeom prst="rect">
            <a:avLst/>
          </a:prstGeom>
          <a:noFill/>
        </p:spPr>
        <p:txBody>
          <a:bodyPr wrap="none" lIns="72000" tIns="18000" rIns="72000" bIns="18000" rtlCol="0">
            <a:spAutoFit/>
          </a:bodyPr>
          <a:lstStyle>
            <a:defPPr>
              <a:defRPr lang="en-US"/>
            </a:defPPr>
            <a:lvl1pPr marL="285750" marR="0" lvl="0" indent="-285750" defTabSz="914400" eaLnBrk="1" latinLnBrk="0" hangingPunct="1">
              <a:lnSpc>
                <a:spcPct val="100000"/>
              </a:lnSpc>
              <a:buClrTx/>
              <a:buSzTx/>
              <a:buFont typeface="Arial" panose="020B0604020202020204" pitchFamily="34" charset="0"/>
              <a:buChar char="•"/>
              <a:tabLst/>
              <a:defRPr kumimoji="0" sz="1600" b="1" i="0" u="none" strike="noStrike" cap="none" spc="0" normalizeH="0" baseline="0">
                <a:ln>
                  <a:noFill/>
                </a:ln>
                <a:solidFill>
                  <a:schemeClr val="bg1"/>
                </a:solidFill>
                <a:effectLst/>
                <a:uLnTx/>
                <a:uFillTx/>
                <a:latin typeface="Meiryo UI" panose="020B0604030504040204" pitchFamily="34" charset="-128"/>
                <a:ea typeface="Meiryo UI" panose="020B0604030504040204" pitchFamily="34" charset="-128"/>
              </a:defRPr>
            </a:lvl1pPr>
          </a:lstStyle>
          <a:p>
            <a:pPr marL="126000" marR="0" lvl="0" indent="-126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ja-JP"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Skip Process           </a:t>
            </a:r>
            <a:r>
              <a:rPr kumimoji="0" lang="ja-JP" alt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en-US" altLang="ja-JP"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Zero</a:t>
            </a:r>
          </a:p>
          <a:p>
            <a:pPr marL="126000" marR="0" lvl="0" indent="-1260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altLang="ja-JP"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Expand Automation : TV/S</a:t>
            </a:r>
            <a:endParaRPr kumimoji="0" lang="en-US" altLang="ja-JP"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pic>
        <p:nvPicPr>
          <p:cNvPr id="53" name="図 49">
            <a:extLst>
              <a:ext uri="{FF2B5EF4-FFF2-40B4-BE49-F238E27FC236}">
                <a16:creationId xmlns:a16="http://schemas.microsoft.com/office/drawing/2014/main" id="{6EAD7402-B479-641A-1AB2-385A7397E97A}"/>
              </a:ext>
            </a:extLst>
          </p:cNvPr>
          <p:cNvPicPr>
            <a:picLocks noChangeAspect="1"/>
          </p:cNvPicPr>
          <p:nvPr/>
        </p:nvPicPr>
        <p:blipFill rotWithShape="1">
          <a:blip r:embed="rId13" cstate="screen">
            <a:extLst>
              <a:ext uri="{BEBA8EAE-BF5A-486C-A8C5-ECC9F3942E4B}">
                <a14:imgProps xmlns:a14="http://schemas.microsoft.com/office/drawing/2010/main">
                  <a14:imgLayer r:embed="rId14">
                    <a14:imgEffect>
                      <a14:backgroundRemoval t="6536" b="100000" l="0" r="100000">
                        <a14:foregroundMark x1="21212" y1="76471" x2="0" y2="98039"/>
                        <a14:foregroundMark x1="63636" y1="58170" x2="98485" y2="89542"/>
                        <a14:foregroundMark x1="67424" y1="20261" x2="68182" y2="20915"/>
                        <a14:foregroundMark x1="67424" y1="84967" x2="62121" y2="81699"/>
                        <a14:foregroundMark x1="51515" y1="89542" x2="46212" y2="98693"/>
                        <a14:foregroundMark x1="93182" y1="96078" x2="86364" y2="99346"/>
                        <a14:foregroundMark x1="20455" y1="32026" x2="22727" y2="18954"/>
                        <a14:foregroundMark x1="31061" y1="11765" x2="64394" y2="30065"/>
                        <a14:foregroundMark x1="33333" y1="8497" x2="23485" y2="17647"/>
                        <a14:backgroundMark x1="18939" y1="16340" x2="21970" y2="16340"/>
                        <a14:backgroundMark x1="68182" y1="26144" x2="69697" y2="31373"/>
                      </a14:backgroundRemoval>
                    </a14:imgEffect>
                  </a14:imgLayer>
                </a14:imgProps>
              </a:ext>
              <a:ext uri="{28A0092B-C50C-407E-A947-70E740481C1C}">
                <a14:useLocalDpi xmlns:a14="http://schemas.microsoft.com/office/drawing/2010/main"/>
              </a:ext>
            </a:extLst>
          </a:blip>
          <a:srcRect/>
          <a:stretch/>
        </p:blipFill>
        <p:spPr>
          <a:xfrm>
            <a:off x="942151" y="-27759"/>
            <a:ext cx="517823" cy="600945"/>
          </a:xfrm>
          <a:prstGeom prst="rect">
            <a:avLst/>
          </a:prstGeom>
        </p:spPr>
      </p:pic>
      <p:pic>
        <p:nvPicPr>
          <p:cNvPr id="57" name="Picture 56">
            <a:extLst>
              <a:ext uri="{FF2B5EF4-FFF2-40B4-BE49-F238E27FC236}">
                <a16:creationId xmlns:a16="http://schemas.microsoft.com/office/drawing/2014/main" id="{069DECF7-FD73-1A00-A522-6B57A9B18755}"/>
              </a:ext>
            </a:extLst>
          </p:cNvPr>
          <p:cNvPicPr>
            <a:picLocks noChangeAspect="1"/>
          </p:cNvPicPr>
          <p:nvPr/>
        </p:nvPicPr>
        <p:blipFill rotWithShape="1">
          <a:blip r:embed="rId15"/>
          <a:srcRect l="11587" t="12388" r="19559" b="13682"/>
          <a:stretch/>
        </p:blipFill>
        <p:spPr>
          <a:xfrm>
            <a:off x="2779904" y="4152323"/>
            <a:ext cx="629970" cy="669287"/>
          </a:xfrm>
          <a:prstGeom prst="rect">
            <a:avLst/>
          </a:prstGeom>
          <a:ln>
            <a:noFill/>
          </a:ln>
        </p:spPr>
      </p:pic>
      <p:sp>
        <p:nvSpPr>
          <p:cNvPr id="18" name="楕円 12">
            <a:extLst>
              <a:ext uri="{FF2B5EF4-FFF2-40B4-BE49-F238E27FC236}">
                <a16:creationId xmlns:a16="http://schemas.microsoft.com/office/drawing/2014/main" id="{0D71A636-1399-B6EC-2B4C-C6298CBBB691}"/>
              </a:ext>
            </a:extLst>
          </p:cNvPr>
          <p:cNvSpPr/>
          <p:nvPr/>
        </p:nvSpPr>
        <p:spPr>
          <a:xfrm>
            <a:off x="2697793" y="4167987"/>
            <a:ext cx="779469" cy="779469"/>
          </a:xfrm>
          <a:prstGeom prst="ellipse">
            <a:avLst/>
          </a:prstGeom>
          <a:noFill/>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7" name="テキスト ボックス 9">
            <a:extLst>
              <a:ext uri="{FF2B5EF4-FFF2-40B4-BE49-F238E27FC236}">
                <a16:creationId xmlns:a16="http://schemas.microsoft.com/office/drawing/2014/main" id="{1095364A-3994-FB5D-3E65-D752DB686435}"/>
              </a:ext>
            </a:extLst>
          </p:cNvPr>
          <p:cNvSpPr txBox="1"/>
          <p:nvPr/>
        </p:nvSpPr>
        <p:spPr>
          <a:xfrm>
            <a:off x="3087526" y="4671163"/>
            <a:ext cx="917291" cy="215444"/>
          </a:xfrm>
          <a:prstGeom prst="rect">
            <a:avLst/>
          </a:prstGeom>
          <a:noFill/>
        </p:spPr>
        <p:txBody>
          <a:bodyPr wrap="square" lIns="0" tIns="0" rIns="0" bIns="0" rtlCol="0">
            <a:spAutoFit/>
          </a:bodyPr>
          <a:lstStyle>
            <a:defPPr>
              <a:defRPr lang="en-US"/>
            </a:defPPr>
            <a:lvl1pPr algn="ctr">
              <a:defRPr sz="1600" b="1">
                <a:ln w="12700">
                  <a:noFill/>
                  <a:prstDash val="solid"/>
                </a:ln>
                <a:solidFill>
                  <a:srgbClr val="0000FF"/>
                </a:solidFill>
                <a:effectLst>
                  <a:glow rad="127000">
                    <a:srgbClr val="FFFFFF"/>
                  </a:glow>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ja-JP" sz="1400" b="1" i="0" u="none" strike="noStrike" kern="1200" cap="none" spc="0" normalizeH="0" baseline="0" noProof="0" dirty="0">
                <a:ln w="12700">
                  <a:noFill/>
                  <a:prstDash val="solid"/>
                </a:ln>
                <a:solidFill>
                  <a:srgbClr val="0000FF"/>
                </a:solidFill>
                <a:effectLst>
                  <a:glow rad="127000">
                    <a:srgbClr val="FFFFFF"/>
                  </a:glow>
                  <a:outerShdw blurRad="41275" dist="20320" dir="1800000" algn="tl" rotWithShape="0">
                    <a:srgbClr val="000000">
                      <a:alpha val="40000"/>
                    </a:srgbClr>
                  </a:outerShdw>
                </a:effectLst>
                <a:uLnTx/>
                <a:uFillTx/>
                <a:latin typeface="Meiryo UI" panose="020B0604030504040204" pitchFamily="50" charset="-128"/>
                <a:ea typeface="Meiryo UI" panose="020B0604030504040204" pitchFamily="50" charset="-128"/>
                <a:cs typeface="Arial" pitchFamily="34" charset="0"/>
                <a:sym typeface="Wingdings"/>
              </a:rPr>
              <a:t>  PE</a:t>
            </a:r>
            <a:endParaRPr kumimoji="0" lang="ja-JP" altLang="en-US" sz="1400" b="1" i="0" u="none" strike="noStrike" kern="1200" cap="none" spc="0" normalizeH="0" baseline="0" noProof="0" dirty="0">
              <a:ln w="12700">
                <a:noFill/>
                <a:prstDash val="solid"/>
              </a:ln>
              <a:solidFill>
                <a:srgbClr val="0000FF"/>
              </a:solidFill>
              <a:effectLst>
                <a:glow rad="127000">
                  <a:srgbClr val="FFFFFF"/>
                </a:glow>
                <a:outerShdw blurRad="41275" dist="20320" dir="1800000" algn="tl" rotWithShape="0">
                  <a:srgbClr val="000000">
                    <a:alpha val="40000"/>
                  </a:srgbClr>
                </a:outerShdw>
              </a:effectLst>
              <a:uLnTx/>
              <a:uFillTx/>
              <a:latin typeface="Meiryo UI" panose="020B0604030504040204" pitchFamily="50" charset="-128"/>
              <a:ea typeface="Meiryo UI" panose="020B0604030504040204" pitchFamily="50" charset="-128"/>
              <a:cs typeface="Arial" pitchFamily="34" charset="0"/>
              <a:sym typeface="Wingdings"/>
            </a:endParaRPr>
          </a:p>
        </p:txBody>
      </p:sp>
      <p:pic>
        <p:nvPicPr>
          <p:cNvPr id="59" name="Picture 58" descr="A person wearing glasses&#10;&#10;Description automatically generated with low confidence">
            <a:extLst>
              <a:ext uri="{FF2B5EF4-FFF2-40B4-BE49-F238E27FC236}">
                <a16:creationId xmlns:a16="http://schemas.microsoft.com/office/drawing/2014/main" id="{5B73CF89-6FA7-70E2-DB33-5372101380CF}"/>
              </a:ext>
            </a:extLst>
          </p:cNvPr>
          <p:cNvPicPr>
            <a:picLocks noChangeAspect="1"/>
          </p:cNvPicPr>
          <p:nvPr/>
        </p:nvPicPr>
        <p:blipFill>
          <a:blip r:embed="rId16" cstate="email">
            <a:extLst>
              <a:ext uri="{BEBA8EAE-BF5A-486C-A8C5-ECC9F3942E4B}">
                <a14:imgProps xmlns:a14="http://schemas.microsoft.com/office/drawing/2010/main">
                  <a14:imgLayer r:embed="rId17">
                    <a14:imgEffect>
                      <a14:sharpenSoften amount="50000"/>
                    </a14:imgEffect>
                  </a14:imgLayer>
                </a14:imgProps>
              </a:ext>
              <a:ext uri="{28A0092B-C50C-407E-A947-70E740481C1C}">
                <a14:useLocalDpi xmlns:a14="http://schemas.microsoft.com/office/drawing/2010/main"/>
              </a:ext>
            </a:extLst>
          </a:blip>
          <a:stretch>
            <a:fillRect/>
          </a:stretch>
        </p:blipFill>
        <p:spPr>
          <a:xfrm>
            <a:off x="2657270" y="5206943"/>
            <a:ext cx="456581" cy="570562"/>
          </a:xfrm>
          <a:prstGeom prst="rect">
            <a:avLst/>
          </a:prstGeom>
          <a:solidFill>
            <a:schemeClr val="bg1"/>
          </a:solidFill>
        </p:spPr>
      </p:pic>
      <p:sp>
        <p:nvSpPr>
          <p:cNvPr id="51" name="テキスト ボックス 9">
            <a:extLst>
              <a:ext uri="{FF2B5EF4-FFF2-40B4-BE49-F238E27FC236}">
                <a16:creationId xmlns:a16="http://schemas.microsoft.com/office/drawing/2014/main" id="{EAE3039E-324E-40F1-9B5A-3D36CDF266A6}"/>
              </a:ext>
            </a:extLst>
          </p:cNvPr>
          <p:cNvSpPr txBox="1"/>
          <p:nvPr/>
        </p:nvSpPr>
        <p:spPr>
          <a:xfrm>
            <a:off x="2628881" y="5567921"/>
            <a:ext cx="917291" cy="215444"/>
          </a:xfrm>
          <a:prstGeom prst="rect">
            <a:avLst/>
          </a:prstGeom>
          <a:noFill/>
        </p:spPr>
        <p:txBody>
          <a:bodyPr wrap="square" lIns="0" tIns="0" rIns="0" bIns="0" rtlCol="0">
            <a:spAutoFit/>
          </a:bodyPr>
          <a:lstStyle>
            <a:defPPr>
              <a:defRPr lang="en-US"/>
            </a:defPPr>
            <a:lvl1pPr algn="ctr">
              <a:defRPr sz="1600" b="1">
                <a:ln w="12700">
                  <a:noFill/>
                  <a:prstDash val="solid"/>
                </a:ln>
                <a:solidFill>
                  <a:srgbClr val="0000FF"/>
                </a:solidFill>
                <a:effectLst>
                  <a:glow rad="127000">
                    <a:srgbClr val="FFFFFF"/>
                  </a:glow>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ja-JP" sz="1400" b="1" i="0" u="none" strike="noStrike" kern="1200" cap="none" spc="0" normalizeH="0" baseline="0" noProof="0" dirty="0">
                <a:ln w="12700">
                  <a:noFill/>
                  <a:prstDash val="solid"/>
                </a:ln>
                <a:solidFill>
                  <a:srgbClr val="0000FF"/>
                </a:solidFill>
                <a:effectLst>
                  <a:glow rad="127000">
                    <a:srgbClr val="FFFFFF"/>
                  </a:glow>
                  <a:outerShdw blurRad="41275" dist="20320" dir="1800000" algn="tl" rotWithShape="0">
                    <a:srgbClr val="000000">
                      <a:alpha val="40000"/>
                    </a:srgbClr>
                  </a:outerShdw>
                </a:effectLst>
                <a:uLnTx/>
                <a:uFillTx/>
                <a:latin typeface="Meiryo UI" panose="020B0604030504040204" pitchFamily="50" charset="-128"/>
                <a:ea typeface="Meiryo UI" panose="020B0604030504040204" pitchFamily="50" charset="-128"/>
                <a:cs typeface="Arial" pitchFamily="34" charset="0"/>
                <a:sym typeface="Wingdings"/>
              </a:rPr>
              <a:t>  IT</a:t>
            </a:r>
            <a:endParaRPr kumimoji="0" lang="ja-JP" altLang="en-US" sz="1400" b="1" i="0" u="none" strike="noStrike" kern="1200" cap="none" spc="0" normalizeH="0" baseline="0" noProof="0" dirty="0">
              <a:ln w="12700">
                <a:noFill/>
                <a:prstDash val="solid"/>
              </a:ln>
              <a:solidFill>
                <a:srgbClr val="0000FF"/>
              </a:solidFill>
              <a:effectLst>
                <a:glow rad="127000">
                  <a:srgbClr val="FFFFFF"/>
                </a:glow>
                <a:outerShdw blurRad="41275" dist="20320" dir="1800000" algn="tl" rotWithShape="0">
                  <a:srgbClr val="000000">
                    <a:alpha val="40000"/>
                  </a:srgbClr>
                </a:outerShdw>
              </a:effectLst>
              <a:uLnTx/>
              <a:uFillTx/>
              <a:latin typeface="Meiryo UI" panose="020B0604030504040204" pitchFamily="50" charset="-128"/>
              <a:ea typeface="Meiryo UI" panose="020B0604030504040204" pitchFamily="50" charset="-128"/>
              <a:cs typeface="Arial" pitchFamily="34" charset="0"/>
              <a:sym typeface="Wingdings"/>
            </a:endParaRPr>
          </a:p>
        </p:txBody>
      </p:sp>
    </p:spTree>
    <p:extLst>
      <p:ext uri="{BB962C8B-B14F-4D97-AF65-F5344CB8AC3E}">
        <p14:creationId xmlns:p14="http://schemas.microsoft.com/office/powerpoint/2010/main" val="3234462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3C72FC6E-7BAA-46DA-B293-F3C2EA3BE0DD}"/>
              </a:ext>
            </a:extLst>
          </p:cNvPr>
          <p:cNvGrpSpPr/>
          <p:nvPr/>
        </p:nvGrpSpPr>
        <p:grpSpPr>
          <a:xfrm>
            <a:off x="297169" y="588743"/>
            <a:ext cx="11597662" cy="2039111"/>
            <a:chOff x="411469" y="588741"/>
            <a:chExt cx="11597662" cy="2039111"/>
          </a:xfrm>
        </p:grpSpPr>
        <p:sp>
          <p:nvSpPr>
            <p:cNvPr id="10" name="四角形: 角を丸くする 9">
              <a:extLst>
                <a:ext uri="{FF2B5EF4-FFF2-40B4-BE49-F238E27FC236}">
                  <a16:creationId xmlns:a16="http://schemas.microsoft.com/office/drawing/2014/main" id="{6406F072-7843-4213-85F1-4359C8B5A55C}"/>
                </a:ext>
              </a:extLst>
            </p:cNvPr>
            <p:cNvSpPr/>
            <p:nvPr/>
          </p:nvSpPr>
          <p:spPr>
            <a:xfrm>
              <a:off x="1143000" y="787377"/>
              <a:ext cx="10134600" cy="1021101"/>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34" charset="-128"/>
                <a:cs typeface="+mn-cs"/>
              </a:endParaRPr>
            </a:p>
          </p:txBody>
        </p:sp>
        <p:sp>
          <p:nvSpPr>
            <p:cNvPr id="18" name="二等辺三角形 17">
              <a:extLst>
                <a:ext uri="{FF2B5EF4-FFF2-40B4-BE49-F238E27FC236}">
                  <a16:creationId xmlns:a16="http://schemas.microsoft.com/office/drawing/2014/main" id="{726BC47E-2A20-4448-AC2A-DE6893FAC29F}"/>
                </a:ext>
              </a:extLst>
            </p:cNvPr>
            <p:cNvSpPr/>
            <p:nvPr/>
          </p:nvSpPr>
          <p:spPr>
            <a:xfrm flipV="1">
              <a:off x="4497167" y="1929218"/>
              <a:ext cx="3426266" cy="246789"/>
            </a:xfrm>
            <a:prstGeom prst="triangle">
              <a:avLst/>
            </a:prstGeom>
            <a:solidFill>
              <a:schemeClr val="accent1">
                <a:lumMod val="20000"/>
                <a:lumOff val="80000"/>
              </a:schemeClr>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34" charset="-128"/>
                <a:cs typeface="+mn-cs"/>
              </a:endParaRPr>
            </a:p>
          </p:txBody>
        </p:sp>
        <p:sp>
          <p:nvSpPr>
            <p:cNvPr id="5" name="テキスト ボックス 4">
              <a:extLst>
                <a:ext uri="{FF2B5EF4-FFF2-40B4-BE49-F238E27FC236}">
                  <a16:creationId xmlns:a16="http://schemas.microsoft.com/office/drawing/2014/main" id="{4E474EBF-0D7F-4EAC-A6DB-33C2A04588BF}"/>
                </a:ext>
              </a:extLst>
            </p:cNvPr>
            <p:cNvSpPr txBox="1"/>
            <p:nvPr/>
          </p:nvSpPr>
          <p:spPr>
            <a:xfrm>
              <a:off x="1513053" y="988851"/>
              <a:ext cx="9394495" cy="684803"/>
            </a:xfrm>
            <a:prstGeom prst="rect">
              <a:avLst/>
            </a:prstGeom>
            <a:noFill/>
          </p:spPr>
          <p:txBody>
            <a:bodyPr wrap="none" rtlCol="0">
              <a:sp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Use the right parts, manufacture with the right procedure, inspect them properly,</a:t>
              </a:r>
            </a:p>
            <a:p>
              <a:pPr marL="0" marR="0" lvl="0" indent="0" algn="ctr" defTabSz="914400" rtl="0" eaLnBrk="1" fontAlgn="base" latinLnBrk="0" hangingPunct="1">
                <a:lnSpc>
                  <a:spcPct val="100000"/>
                </a:lnSpc>
                <a:spcBef>
                  <a:spcPts val="300"/>
                </a:spcBef>
                <a:spcAft>
                  <a:spcPct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And </a:t>
              </a:r>
              <a:r>
                <a:rPr kumimoji="1" lang="en-US" altLang="ja-JP" sz="1800" b="1" i="0" u="sng"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deliver good products and good service to our customer</a:t>
              </a:r>
              <a:endParaRPr kumimoji="1" lang="ja-JP" altLang="en-US" sz="1800" b="1" i="0" u="sng"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8" name="テキスト ボックス 7">
              <a:extLst>
                <a:ext uri="{FF2B5EF4-FFF2-40B4-BE49-F238E27FC236}">
                  <a16:creationId xmlns:a16="http://schemas.microsoft.com/office/drawing/2014/main" id="{DFC12A55-CD78-4999-8515-8756B3574F10}"/>
                </a:ext>
              </a:extLst>
            </p:cNvPr>
            <p:cNvSpPr txBox="1"/>
            <p:nvPr/>
          </p:nvSpPr>
          <p:spPr>
            <a:xfrm>
              <a:off x="411469" y="2196965"/>
              <a:ext cx="11597662" cy="430887"/>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2200" b="1" i="0" u="sng"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Strengthening self-improvement action and improving through cooperation </a:t>
              </a:r>
              <a:endParaRPr kumimoji="1" lang="ja-JP" altLang="en-US" sz="2200" b="1" i="0" u="sng"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3" name="テキスト ボックス 12">
              <a:extLst>
                <a:ext uri="{FF2B5EF4-FFF2-40B4-BE49-F238E27FC236}">
                  <a16:creationId xmlns:a16="http://schemas.microsoft.com/office/drawing/2014/main" id="{E41152F8-E9CC-4EBF-A838-9C0319078F12}"/>
                </a:ext>
              </a:extLst>
            </p:cNvPr>
            <p:cNvSpPr txBox="1"/>
            <p:nvPr/>
          </p:nvSpPr>
          <p:spPr>
            <a:xfrm>
              <a:off x="4988995" y="588741"/>
              <a:ext cx="2442611" cy="430887"/>
            </a:xfrm>
            <a:prstGeom prst="rect">
              <a:avLst/>
            </a:prstGeom>
            <a:solidFill>
              <a:schemeClr val="bg1"/>
            </a:solidFill>
          </p:spPr>
          <p:txBody>
            <a:bodyPr wrap="none" lIns="180000" rIns="18000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2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Basic Concept</a:t>
              </a:r>
              <a:endParaRPr kumimoji="1" lang="ja-JP" altLang="en-US" sz="2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graphicFrame>
        <p:nvGraphicFramePr>
          <p:cNvPr id="11" name="Table 9">
            <a:extLst>
              <a:ext uri="{FF2B5EF4-FFF2-40B4-BE49-F238E27FC236}">
                <a16:creationId xmlns:a16="http://schemas.microsoft.com/office/drawing/2014/main" id="{C06E19F0-3125-4C79-8FB2-2F21F1B38EBE}"/>
              </a:ext>
            </a:extLst>
          </p:cNvPr>
          <p:cNvGraphicFramePr>
            <a:graphicFrameLocks noGrp="1"/>
          </p:cNvGraphicFramePr>
          <p:nvPr/>
        </p:nvGraphicFramePr>
        <p:xfrm>
          <a:off x="408000" y="2895601"/>
          <a:ext cx="11376000" cy="3769200"/>
        </p:xfrm>
        <a:graphic>
          <a:graphicData uri="http://schemas.openxmlformats.org/drawingml/2006/table">
            <a:tbl>
              <a:tblPr>
                <a:tableStyleId>{F5AB1C69-6EDB-4FF4-983F-18BD219EF322}</a:tableStyleId>
              </a:tblPr>
              <a:tblGrid>
                <a:gridCol w="2304000">
                  <a:extLst>
                    <a:ext uri="{9D8B030D-6E8A-4147-A177-3AD203B41FA5}">
                      <a16:colId xmlns:a16="http://schemas.microsoft.com/office/drawing/2014/main" val="20000"/>
                    </a:ext>
                  </a:extLst>
                </a:gridCol>
                <a:gridCol w="2268000">
                  <a:extLst>
                    <a:ext uri="{9D8B030D-6E8A-4147-A177-3AD203B41FA5}">
                      <a16:colId xmlns:a16="http://schemas.microsoft.com/office/drawing/2014/main" val="20001"/>
                    </a:ext>
                  </a:extLst>
                </a:gridCol>
                <a:gridCol w="2268000">
                  <a:extLst>
                    <a:ext uri="{9D8B030D-6E8A-4147-A177-3AD203B41FA5}">
                      <a16:colId xmlns:a16="http://schemas.microsoft.com/office/drawing/2014/main" val="20002"/>
                    </a:ext>
                  </a:extLst>
                </a:gridCol>
                <a:gridCol w="2102829">
                  <a:extLst>
                    <a:ext uri="{9D8B030D-6E8A-4147-A177-3AD203B41FA5}">
                      <a16:colId xmlns:a16="http://schemas.microsoft.com/office/drawing/2014/main" val="1868227440"/>
                    </a:ext>
                  </a:extLst>
                </a:gridCol>
                <a:gridCol w="2433171">
                  <a:extLst>
                    <a:ext uri="{9D8B030D-6E8A-4147-A177-3AD203B41FA5}">
                      <a16:colId xmlns:a16="http://schemas.microsoft.com/office/drawing/2014/main" val="2627618881"/>
                    </a:ext>
                  </a:extLst>
                </a:gridCol>
              </a:tblGrid>
              <a:tr h="360000">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8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Main KPI</a:t>
                      </a:r>
                    </a:p>
                  </a:txBody>
                  <a:tcPr marL="0" marR="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gs>
                        <a:gs pos="50000">
                          <a:schemeClr val="accent1">
                            <a:lumMod val="20000"/>
                            <a:lumOff val="80000"/>
                          </a:schemeClr>
                        </a:gs>
                        <a:gs pos="100000">
                          <a:schemeClr val="accent1"/>
                        </a:gs>
                      </a:gsLst>
                      <a:lin ang="5400000" scaled="1"/>
                    </a:gra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8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FY2022 Target</a:t>
                      </a: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gs>
                        <a:gs pos="50000">
                          <a:schemeClr val="accent1">
                            <a:lumMod val="20000"/>
                            <a:lumOff val="80000"/>
                          </a:schemeClr>
                        </a:gs>
                        <a:gs pos="100000">
                          <a:schemeClr val="accent1"/>
                        </a:gs>
                      </a:gsLst>
                      <a:lin ang="5400000" scaled="1"/>
                    </a:gra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8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FY2022 Actual</a:t>
                      </a: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gs>
                        <a:gs pos="50000">
                          <a:schemeClr val="accent1">
                            <a:lumMod val="20000"/>
                            <a:lumOff val="80000"/>
                          </a:schemeClr>
                        </a:gs>
                        <a:gs pos="100000">
                          <a:schemeClr val="accent1"/>
                        </a:gs>
                      </a:gsLst>
                      <a:lin ang="5400000" scaled="1"/>
                    </a:gra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8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FY2023 Target</a:t>
                      </a: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gs>
                        <a:gs pos="50000">
                          <a:schemeClr val="accent1">
                            <a:lumMod val="20000"/>
                            <a:lumOff val="80000"/>
                          </a:schemeClr>
                        </a:gs>
                        <a:gs pos="100000">
                          <a:schemeClr val="accent1"/>
                        </a:gs>
                      </a:gsLst>
                      <a:lin ang="5400000" scaled="1"/>
                    </a:gra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8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Vs FY2022 Actual</a:t>
                      </a: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gs>
                        <a:gs pos="50000">
                          <a:schemeClr val="accent1">
                            <a:lumMod val="20000"/>
                            <a:lumOff val="80000"/>
                          </a:schemeClr>
                        </a:gs>
                        <a:gs pos="100000">
                          <a:schemeClr val="accent1"/>
                        </a:gs>
                      </a:gsLst>
                      <a:lin ang="5400000" scaled="1"/>
                    </a:gradFill>
                  </a:tcPr>
                </a:tc>
                <a:extLst>
                  <a:ext uri="{0D108BD9-81ED-4DB2-BD59-A6C34878D82A}">
                    <a16:rowId xmlns:a16="http://schemas.microsoft.com/office/drawing/2014/main" val="3659675551"/>
                  </a:ext>
                </a:extLst>
              </a:tr>
              <a:tr h="576000">
                <a:tc>
                  <a:txBody>
                    <a:bodyPr/>
                    <a:lstStyle/>
                    <a:p>
                      <a:pPr marL="0" marR="0" lvl="0" indent="0" algn="ctr" defTabSz="914400" rtl="0" eaLnBrk="1" fontAlgn="base" latinLnBrk="0" hangingPunct="1">
                        <a:lnSpc>
                          <a:spcPct val="100000"/>
                        </a:lnSpc>
                        <a:spcBef>
                          <a:spcPct val="20000"/>
                        </a:spcBef>
                        <a:spcAft>
                          <a:spcPts val="0"/>
                        </a:spcAft>
                        <a:buClrTx/>
                        <a:buSzTx/>
                        <a:buFontTx/>
                        <a:buNone/>
                        <a:tabLst/>
                      </a:pPr>
                      <a:r>
                        <a:rPr kumimoji="1" lang="en-US" altLang="ja-JP" sz="15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Market quality</a:t>
                      </a:r>
                    </a:p>
                    <a:p>
                      <a:pPr marL="0" marR="0" lvl="0" indent="0" algn="ctr" defTabSz="914400" rtl="0" eaLnBrk="1" fontAlgn="base" latinLnBrk="0" hangingPunct="1">
                        <a:lnSpc>
                          <a:spcPct val="100000"/>
                        </a:lnSpc>
                        <a:spcBef>
                          <a:spcPct val="20000"/>
                        </a:spcBef>
                        <a:spcAft>
                          <a:spcPts val="0"/>
                        </a:spcAft>
                        <a:buClrTx/>
                        <a:buSzTx/>
                        <a:buFontTx/>
                        <a:buNone/>
                        <a:tabLst/>
                      </a:pPr>
                      <a:r>
                        <a:rPr kumimoji="1" lang="en-US" altLang="ja-JP" sz="14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(e-Quality)</a:t>
                      </a:r>
                      <a:endParaRPr kumimoji="1" lang="ja-JP" altLang="en-US" sz="16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0" marR="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ts val="0"/>
                        </a:spcAft>
                        <a:buClrTx/>
                        <a:buSzTx/>
                        <a:buFontTx/>
                        <a:buNone/>
                        <a:tabLst/>
                        <a:defRPr/>
                      </a:pPr>
                      <a:r>
                        <a:rPr kumimoji="1" lang="en-US" altLang="ja-JP" sz="16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e-Quality ZERO</a:t>
                      </a:r>
                      <a:r>
                        <a:rPr kumimoji="1" lang="ja-JP" altLang="en-US" sz="16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　</a:t>
                      </a: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6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0 Case e-Quality</a:t>
                      </a:r>
                      <a:endParaRPr kumimoji="1" lang="ja-JP" altLang="en-US" sz="16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600" b="1" i="0" u="none" strike="noStrike" kern="1200" cap="none" normalizeH="0" baseline="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rPr>
                        <a:t>Zero</a:t>
                      </a:r>
                      <a:endParaRPr kumimoji="1" lang="ja-JP" altLang="en-US" sz="1600" b="1" i="0" u="none" strike="noStrike" kern="1200" cap="none" normalizeH="0" baseline="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FDD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n-cs"/>
                        </a:rPr>
                        <a:t>△</a:t>
                      </a:r>
                      <a:r>
                        <a:rPr kumimoji="1" lang="en-US" altLang="ja-JP" sz="16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n-cs"/>
                        </a:rPr>
                        <a:t>100%</a:t>
                      </a:r>
                      <a:endParaRPr kumimoji="1" lang="ja-JP" altLang="en-US" sz="16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n-cs"/>
                      </a:endParaRP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76000">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5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Quality Loss Cost</a:t>
                      </a:r>
                    </a:p>
                  </a:txBody>
                  <a:tcPr marL="0" marR="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6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25.34</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4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(0.010%)</a:t>
                      </a:r>
                    </a:p>
                  </a:txBody>
                  <a:tcPr marL="7200" marR="7200" marT="18000" marB="18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6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29.77</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4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(0.012%)</a:t>
                      </a:r>
                    </a:p>
                  </a:txBody>
                  <a:tcPr marL="7200" marR="7200" marT="18000" marB="18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sz="1400" b="1" i="0" u="none" strike="noStrike" kern="1200" cap="none" normalizeH="0" baseline="0" dirty="0">
                          <a:ln>
                            <a:noFill/>
                          </a:ln>
                          <a:solidFill>
                            <a:srgbClr val="0000FF"/>
                          </a:solidFill>
                          <a:effectLst/>
                          <a:latin typeface="Meiryo UI" panose="020B0604030504040204" pitchFamily="34" charset="-128"/>
                          <a:ea typeface="Meiryo UI" panose="020B0604030504040204" pitchFamily="34" charset="-128"/>
                        </a:rPr>
                        <a:t>25.34 KUSD</a:t>
                      </a:r>
                    </a:p>
                    <a:p>
                      <a:pPr marL="0" marR="0" lvl="0" indent="0" algn="ctr" defTabSz="914400" rtl="0" eaLnBrk="1" fontAlgn="base" latinLnBrk="0" hangingPunct="1">
                        <a:lnSpc>
                          <a:spcPct val="100000"/>
                        </a:lnSpc>
                        <a:spcBef>
                          <a:spcPts val="0"/>
                        </a:spcBef>
                        <a:spcAft>
                          <a:spcPts val="0"/>
                        </a:spcAft>
                        <a:buClrTx/>
                        <a:buSzTx/>
                        <a:buFontTx/>
                        <a:buNone/>
                        <a:tabLst/>
                      </a:pPr>
                      <a:r>
                        <a:rPr kumimoji="1" lang="en-US" sz="1400" b="1" i="0" u="none" strike="noStrike" kern="1200" cap="none" normalizeH="0" baseline="0" dirty="0">
                          <a:ln>
                            <a:noFill/>
                          </a:ln>
                          <a:solidFill>
                            <a:srgbClr val="0000FF"/>
                          </a:solidFill>
                          <a:effectLst/>
                          <a:latin typeface="Meiryo UI" panose="020B0604030504040204" pitchFamily="34" charset="-128"/>
                          <a:ea typeface="Meiryo UI" panose="020B0604030504040204" pitchFamily="34" charset="-128"/>
                        </a:rPr>
                        <a:t>(0.010%)</a:t>
                      </a:r>
                      <a:endParaRPr kumimoji="1" lang="en-US" altLang="ja-JP" sz="1400" b="1" i="0" u="none" strike="noStrike" kern="1200" cap="none" normalizeH="0" baseline="0" noProof="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FDD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rPr>
                        <a:t>△</a:t>
                      </a:r>
                      <a:r>
                        <a:rPr kumimoji="1" lang="en-US" altLang="ja-JP" sz="16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rPr>
                        <a:t>17%</a:t>
                      </a: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7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500" b="1" dirty="0">
                          <a:solidFill>
                            <a:schemeClr val="tx1"/>
                          </a:solidFill>
                          <a:latin typeface="Meiryo UI" panose="020B0604030504040204" pitchFamily="34" charset="-128"/>
                          <a:ea typeface="Meiryo UI" panose="020B0604030504040204" pitchFamily="34" charset="-128"/>
                          <a:cs typeface="Meiryo UI" panose="020B0604030504040204" pitchFamily="50" charset="-128"/>
                        </a:rPr>
                        <a:t>Rework</a:t>
                      </a:r>
                      <a:r>
                        <a:rPr lang="en-US" altLang="ja-JP" sz="1500" b="1" baseline="0" dirty="0">
                          <a:solidFill>
                            <a:schemeClr val="tx1"/>
                          </a:solidFill>
                          <a:latin typeface="Meiryo UI" panose="020B0604030504040204" pitchFamily="34" charset="-128"/>
                          <a:ea typeface="Meiryo UI" panose="020B0604030504040204" pitchFamily="34" charset="-128"/>
                          <a:cs typeface="Meiryo UI" panose="020B0604030504040204" pitchFamily="50" charset="-128"/>
                        </a:rPr>
                        <a:t> Cost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 (Factory responsibility)</a:t>
                      </a:r>
                      <a:endParaRPr lang="en-US" altLang="ja-JP" sz="1400" b="0" baseline="0" dirty="0">
                        <a:solidFill>
                          <a:schemeClr val="tx1"/>
                        </a:solidFill>
                        <a:latin typeface="Meiryo UI" panose="020B0604030504040204" pitchFamily="34" charset="-128"/>
                        <a:ea typeface="Meiryo UI" panose="020B0604030504040204" pitchFamily="34" charset="-128"/>
                        <a:cs typeface="Meiryo UI" panose="020B0604030504040204" pitchFamily="50" charset="-128"/>
                      </a:endParaRPr>
                    </a:p>
                  </a:txBody>
                  <a:tcPr marL="0" marR="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ts val="0"/>
                        </a:spcAft>
                        <a:buClrTx/>
                        <a:buSzTx/>
                        <a:buFontTx/>
                        <a:buNone/>
                        <a:tabLst/>
                        <a:defRPr/>
                      </a:pPr>
                      <a:r>
                        <a:rPr lang="en-US" altLang="ja-JP" sz="1600" b="0" dirty="0">
                          <a:solidFill>
                            <a:schemeClr val="tx1"/>
                          </a:solidFill>
                          <a:latin typeface="Meiryo UI" panose="020B0604030504040204" pitchFamily="34" charset="-128"/>
                          <a:ea typeface="Meiryo UI" panose="020B0604030504040204" pitchFamily="34" charset="-128"/>
                          <a:cs typeface="Meiryo UI" panose="020B0604030504040204" pitchFamily="50" charset="-128"/>
                        </a:rPr>
                        <a:t> &lt; 27 KUSD</a:t>
                      </a:r>
                    </a:p>
                  </a:txBody>
                  <a:tcPr marL="0" marR="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600" b="0" i="0" u="none" strike="noStrike" kern="1200" cap="none" normalizeH="0" baseline="0" noProof="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33.69 KUSD</a:t>
                      </a:r>
                    </a:p>
                  </a:txBody>
                  <a:tcPr marL="0" marR="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600" b="1" i="0" u="none" strike="noStrike" kern="1200" cap="none" normalizeH="0" baseline="0" dirty="0">
                          <a:ln>
                            <a:noFill/>
                          </a:ln>
                          <a:solidFill>
                            <a:srgbClr val="0000FF"/>
                          </a:solidFill>
                          <a:effectLst/>
                          <a:latin typeface="Meiryo UI" panose="020B0604030504040204" pitchFamily="34" charset="-128"/>
                          <a:ea typeface="Meiryo UI" panose="020B0604030504040204" pitchFamily="34" charset="-128"/>
                        </a:rPr>
                        <a:t>&lt; 31KUSD</a:t>
                      </a:r>
                      <a:endParaRPr kumimoji="1" lang="en-US" altLang="ja-JP" sz="1600" b="1" i="0" u="none" strike="noStrike" kern="1200" cap="none" normalizeH="0" baseline="0" noProof="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0" marR="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FDD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rPr>
                        <a:t>△</a:t>
                      </a:r>
                      <a:r>
                        <a:rPr kumimoji="1" lang="en-US" altLang="ja-JP" sz="16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n-cs"/>
                        </a:rPr>
                        <a:t>8%</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n-cs"/>
                        </a:rPr>
                        <a:t>(Add TV)</a:t>
                      </a:r>
                      <a:endParaRPr kumimoji="1" lang="ja-JP" altLang="en-US" sz="14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n-cs"/>
                      </a:endParaRPr>
                    </a:p>
                  </a:txBody>
                  <a:tcPr marL="0" marR="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7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500" b="1" baseline="0" dirty="0">
                          <a:solidFill>
                            <a:schemeClr val="tx1"/>
                          </a:solidFill>
                          <a:latin typeface="Meiryo UI" panose="020B0604030504040204" pitchFamily="34" charset="-128"/>
                          <a:ea typeface="Meiryo UI" panose="020B0604030504040204" pitchFamily="34" charset="-128"/>
                          <a:cs typeface="Meiryo UI" panose="020B0604030504040204" pitchFamily="50" charset="-128"/>
                        </a:rPr>
                        <a:t>OQC Quality issue</a:t>
                      </a:r>
                    </a:p>
                  </a:txBody>
                  <a:tcPr marL="0" marR="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altLang="ja-JP" sz="1400" b="0" dirty="0">
                          <a:solidFill>
                            <a:schemeClr val="tx1"/>
                          </a:solidFill>
                          <a:latin typeface="Meiryo UI" panose="020B0604030504040204" pitchFamily="34" charset="-128"/>
                          <a:ea typeface="Meiryo UI" panose="020B0604030504040204" pitchFamily="34" charset="-128"/>
                          <a:cs typeface="Meiryo UI" panose="020B0604030504040204" pitchFamily="50" charset="-128"/>
                        </a:rPr>
                        <a:t>48 cases</a:t>
                      </a: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400" b="0" i="0" u="none" strike="noStrike" kern="1200" cap="none" spc="0" normalizeH="0" baseline="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50 cases</a:t>
                      </a: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rPr>
                        <a:t>40 cases </a:t>
                      </a: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FDD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n-cs"/>
                        </a:rPr>
                        <a:t>△</a:t>
                      </a:r>
                      <a:r>
                        <a:rPr kumimoji="1" lang="en-US" altLang="ja-JP" sz="16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n-cs"/>
                        </a:rPr>
                        <a:t>20%</a:t>
                      </a:r>
                      <a:endParaRPr kumimoji="1" lang="ja-JP" altLang="en-US" sz="16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n-cs"/>
                      </a:endParaRP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7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500" b="1" baseline="0" dirty="0">
                          <a:solidFill>
                            <a:schemeClr val="tx1"/>
                          </a:solidFill>
                          <a:latin typeface="Meiryo UI" panose="020B0604030504040204" pitchFamily="34" charset="-128"/>
                          <a:ea typeface="Meiryo UI" panose="020B0604030504040204" pitchFamily="34" charset="-128"/>
                          <a:cs typeface="Meiryo UI" panose="020B0604030504040204" pitchFamily="50" charset="-128"/>
                        </a:rPr>
                        <a:t>Process Quality</a:t>
                      </a:r>
                    </a:p>
                  </a:txBody>
                  <a:tcPr marL="0" marR="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kern="1200" dirty="0">
                          <a:solidFill>
                            <a:schemeClr val="tx1"/>
                          </a:solidFill>
                          <a:latin typeface="Meiryo UI" panose="020B0604030504040204" pitchFamily="34" charset="-128"/>
                          <a:ea typeface="Meiryo UI" panose="020B0604030504040204" pitchFamily="34" charset="-128"/>
                          <a:cs typeface="Meiryo UI" panose="020B0604030504040204" pitchFamily="50" charset="-128"/>
                        </a:rPr>
                        <a:t>0.490%</a:t>
                      </a: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kern="1200" dirty="0">
                          <a:solidFill>
                            <a:schemeClr val="tx1"/>
                          </a:solidFill>
                          <a:latin typeface="Meiryo UI" panose="020B0604030504040204" pitchFamily="34" charset="-128"/>
                          <a:ea typeface="Meiryo UI" panose="020B0604030504040204" pitchFamily="34" charset="-128"/>
                          <a:cs typeface="Meiryo UI" panose="020B0604030504040204" pitchFamily="50" charset="-128"/>
                        </a:rPr>
                        <a:t>0.421%</a:t>
                      </a: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sz="1600" b="1" i="0" u="none" strike="noStrike" kern="1200" cap="none" normalizeH="0" baseline="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rPr>
                        <a:t>0.526%</a:t>
                      </a: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FDD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n-cs"/>
                        </a:rPr>
                        <a:t>▲</a:t>
                      </a:r>
                      <a:r>
                        <a:rPr kumimoji="1" lang="en-US" altLang="ja-JP" sz="16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n-cs"/>
                        </a:rPr>
                        <a:t>25%</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n-cs"/>
                        </a:rPr>
                        <a:t>(Stop BCBU,HDC, Add TV)</a:t>
                      </a:r>
                      <a:endParaRPr kumimoji="1" lang="ja-JP" altLang="en-US" sz="14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n-cs"/>
                      </a:endParaRP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1759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500" b="1" baseline="0" dirty="0">
                          <a:solidFill>
                            <a:schemeClr val="tx1"/>
                          </a:solidFill>
                          <a:latin typeface="Meiryo UI" panose="020B0604030504040204" pitchFamily="34" charset="-128"/>
                          <a:ea typeface="Meiryo UI" panose="020B0604030504040204" pitchFamily="34" charset="-128"/>
                          <a:cs typeface="Meiryo UI" panose="020B0604030504040204" pitchFamily="50" charset="-128"/>
                        </a:rPr>
                        <a:t>Part Sorting Cost</a:t>
                      </a:r>
                    </a:p>
                  </a:txBody>
                  <a:tcPr marL="0" marR="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ts val="0"/>
                        </a:spcAft>
                        <a:buClrTx/>
                        <a:buSzTx/>
                        <a:buFontTx/>
                        <a:buNone/>
                        <a:tabLst/>
                        <a:defRPr/>
                      </a:pPr>
                      <a:r>
                        <a:rPr lang="en-US" altLang="ja-JP" sz="1600" b="0" dirty="0">
                          <a:solidFill>
                            <a:schemeClr val="tx1"/>
                          </a:solidFill>
                          <a:latin typeface="Meiryo UI" panose="020B0604030504040204" pitchFamily="34" charset="-128"/>
                          <a:ea typeface="Meiryo UI" panose="020B0604030504040204" pitchFamily="34" charset="-128"/>
                          <a:cs typeface="Meiryo UI" panose="020B0604030504040204" pitchFamily="50" charset="-128"/>
                        </a:rPr>
                        <a:t>22.2 KUSD</a:t>
                      </a: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6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24.37 KUSD</a:t>
                      </a: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600" b="1" i="0" u="none" strike="noStrike" kern="1200" cap="none" normalizeH="0" baseline="0" dirty="0">
                          <a:ln>
                            <a:noFill/>
                          </a:ln>
                          <a:solidFill>
                            <a:srgbClr val="0000FF"/>
                          </a:solidFill>
                          <a:effectLst/>
                          <a:latin typeface="Meiryo UI" panose="020B0604030504040204" pitchFamily="34" charset="-128"/>
                          <a:ea typeface="Meiryo UI" panose="020B0604030504040204" pitchFamily="34" charset="-128"/>
                        </a:rPr>
                        <a:t>&lt;25.2 KUSD</a:t>
                      </a:r>
                      <a:endParaRPr kumimoji="1" lang="ja-JP" altLang="en-US" sz="1600" b="1" i="0" u="none" strike="noStrike" kern="1200" cap="none" normalizeH="0" baseline="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FDD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6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n-cs"/>
                        </a:rPr>
                        <a:t>▲</a:t>
                      </a:r>
                      <a:r>
                        <a:rPr kumimoji="1" lang="en-US" altLang="ja-JP" sz="16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n-cs"/>
                        </a:rPr>
                        <a:t>3%</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n-cs"/>
                        </a:rPr>
                        <a:t>(Add TV)</a:t>
                      </a:r>
                      <a:endParaRPr kumimoji="1" lang="ja-JP" altLang="en-US" sz="1400" b="0"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n-cs"/>
                      </a:endParaRP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14" name="Rectangle 11">
            <a:extLst>
              <a:ext uri="{FF2B5EF4-FFF2-40B4-BE49-F238E27FC236}">
                <a16:creationId xmlns:a16="http://schemas.microsoft.com/office/drawing/2014/main" id="{CF7AED7C-6DFC-4E4B-B8D7-5B550285310B}"/>
              </a:ext>
            </a:extLst>
          </p:cNvPr>
          <p:cNvSpPr/>
          <p:nvPr/>
        </p:nvSpPr>
        <p:spPr>
          <a:xfrm>
            <a:off x="1" y="504000"/>
            <a:ext cx="12191999" cy="72000"/>
          </a:xfrm>
          <a:prstGeom prst="rect">
            <a:avLst/>
          </a:prstGeom>
          <a:gradFill>
            <a:gsLst>
              <a:gs pos="0">
                <a:schemeClr val="tx2">
                  <a:lumMod val="60000"/>
                  <a:lumOff val="40000"/>
                </a:schemeClr>
              </a:gs>
              <a:gs pos="50000">
                <a:schemeClr val="accent1">
                  <a:lumMod val="45000"/>
                  <a:lumOff val="55000"/>
                </a:schemeClr>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Text Box 7">
            <a:extLst>
              <a:ext uri="{FF2B5EF4-FFF2-40B4-BE49-F238E27FC236}">
                <a16:creationId xmlns:a16="http://schemas.microsoft.com/office/drawing/2014/main" id="{90E1BCD8-67E1-4B59-B785-83C8A7ECF1E1}"/>
              </a:ext>
            </a:extLst>
          </p:cNvPr>
          <p:cNvSpPr txBox="1">
            <a:spLocks noChangeArrowheads="1"/>
          </p:cNvSpPr>
          <p:nvPr/>
        </p:nvSpPr>
        <p:spPr bwMode="auto">
          <a:xfrm>
            <a:off x="11322850" y="100173"/>
            <a:ext cx="792000" cy="3600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18000" rIns="36000" bIns="18000" anchor="ctr" anchorCtr="0">
            <a:no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altLang="ja-JP" sz="1800" b="1" i="0" u="none" strike="noStrike" kern="1200" cap="none" spc="0" normalizeH="0" baseline="0" noProof="0" dirty="0">
                <a:ln>
                  <a:noFill/>
                </a:ln>
                <a:solidFill>
                  <a:srgbClr val="44546A"/>
                </a:solidFill>
                <a:effectLst/>
                <a:uLnTx/>
                <a:uFillTx/>
                <a:latin typeface="Meiryo UI" panose="020B0604030504040204" pitchFamily="50" charset="-128"/>
                <a:ea typeface="Meiryo UI" panose="020B0604030504040204" pitchFamily="50" charset="-128"/>
                <a:cs typeface="+mn-cs"/>
              </a:rPr>
              <a:t>11</a:t>
            </a:r>
            <a:r>
              <a:rPr kumimoji="0" lang="en-US" altLang="ja-JP" sz="1600" b="1" i="0" u="none" strike="noStrike" kern="1200" cap="none" spc="0" normalizeH="0" baseline="0" noProof="0" dirty="0">
                <a:ln>
                  <a:noFill/>
                </a:ln>
                <a:solidFill>
                  <a:srgbClr val="44546A"/>
                </a:solidFill>
                <a:effectLst/>
                <a:uLnTx/>
                <a:uFillTx/>
                <a:latin typeface="Meiryo UI" panose="020B0604030504040204" pitchFamily="50" charset="-128"/>
                <a:ea typeface="Meiryo UI" panose="020B0604030504040204" pitchFamily="50" charset="-128"/>
                <a:cs typeface="+mn-cs"/>
              </a:rPr>
              <a:t>/12</a:t>
            </a:r>
            <a:endParaRPr kumimoji="0" lang="en-US" altLang="ja-JP" sz="1100" b="1" i="0" u="none" strike="noStrike" kern="1200" cap="none" spc="0" normalizeH="0" baseline="0" noProof="0" dirty="0">
              <a:ln>
                <a:noFill/>
              </a:ln>
              <a:solidFill>
                <a:srgbClr val="44546A"/>
              </a:solidFill>
              <a:effectLst/>
              <a:uLnTx/>
              <a:uFillTx/>
              <a:latin typeface="Meiryo UI" panose="020B0604030504040204" pitchFamily="50" charset="-128"/>
              <a:ea typeface="Meiryo UI" panose="020B0604030504040204" pitchFamily="50" charset="-128"/>
              <a:cs typeface="+mn-cs"/>
            </a:endParaRPr>
          </a:p>
        </p:txBody>
      </p:sp>
      <p:sp>
        <p:nvSpPr>
          <p:cNvPr id="19" name="Rectangle 2">
            <a:extLst>
              <a:ext uri="{FF2B5EF4-FFF2-40B4-BE49-F238E27FC236}">
                <a16:creationId xmlns:a16="http://schemas.microsoft.com/office/drawing/2014/main" id="{8A2B4430-D5D1-4D7A-89B2-CBB23D46B85A}"/>
              </a:ext>
            </a:extLst>
          </p:cNvPr>
          <p:cNvSpPr txBox="1">
            <a:spLocks/>
          </p:cNvSpPr>
          <p:nvPr/>
        </p:nvSpPr>
        <p:spPr>
          <a:xfrm>
            <a:off x="3912618" y="13375"/>
            <a:ext cx="4366764" cy="472813"/>
          </a:xfrm>
          <a:prstGeom prst="rect">
            <a:avLst/>
          </a:prstGeom>
        </p:spPr>
        <p:txBody>
          <a:bodyPr vert="horz" wrap="none" lIns="36000" tIns="36000" rIns="36000" bIns="36000" rtlCol="0" anchor="ctr">
            <a:sp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j-cs"/>
              </a:rPr>
              <a:t>3-3. FY2023 Quality KPI</a:t>
            </a:r>
          </a:p>
        </p:txBody>
      </p:sp>
    </p:spTree>
    <p:extLst>
      <p:ext uri="{BB962C8B-B14F-4D97-AF65-F5344CB8AC3E}">
        <p14:creationId xmlns:p14="http://schemas.microsoft.com/office/powerpoint/2010/main" val="241700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Text Box 4"/>
          <p:cNvSpPr txBox="1">
            <a:spLocks noChangeArrowheads="1"/>
          </p:cNvSpPr>
          <p:nvPr/>
        </p:nvSpPr>
        <p:spPr bwMode="auto">
          <a:xfrm>
            <a:off x="1524000" y="58029"/>
            <a:ext cx="9144000" cy="562708"/>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nchor="ctr">
            <a:noAutofit/>
          </a:bodyPr>
          <a:lstStyle/>
          <a:p>
            <a:pPr algn="ctr" defTabSz="844083">
              <a:spcBef>
                <a:spcPct val="50000"/>
              </a:spcBef>
              <a:defRPr/>
            </a:pPr>
            <a:endParaRPr lang="en-US" sz="2585" b="1" dirty="0">
              <a:solidFill>
                <a:prstClr val="white"/>
              </a:solidFill>
              <a:latin typeface="Arial Black" panose="020B0A04020102020204" pitchFamily="34" charset="0"/>
              <a:ea typeface="HGP創英角ｺﾞｼｯｸUB" panose="020B0900000000000000" pitchFamily="50" charset="-128"/>
              <a:cs typeface="Calibri" pitchFamily="34" charset="0"/>
            </a:endParaRPr>
          </a:p>
        </p:txBody>
      </p:sp>
      <p:pic>
        <p:nvPicPr>
          <p:cNvPr id="9" name="図 8">
            <a:extLst>
              <a:ext uri="{FF2B5EF4-FFF2-40B4-BE49-F238E27FC236}">
                <a16:creationId xmlns:a16="http://schemas.microsoft.com/office/drawing/2014/main" id="{A5BAC1EF-6242-4B78-94B7-465D1495C0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6100" y="499065"/>
            <a:ext cx="11150601" cy="5901736"/>
          </a:xfrm>
          <a:prstGeom prst="rect">
            <a:avLst/>
          </a:prstGeom>
          <a:ln w="19050">
            <a:solidFill>
              <a:schemeClr val="tx1"/>
            </a:solidFill>
          </a:ln>
        </p:spPr>
      </p:pic>
      <p:sp>
        <p:nvSpPr>
          <p:cNvPr id="5" name="Text Box 7">
            <a:extLst>
              <a:ext uri="{FF2B5EF4-FFF2-40B4-BE49-F238E27FC236}">
                <a16:creationId xmlns:a16="http://schemas.microsoft.com/office/drawing/2014/main" id="{90E1BCD8-67E1-4B59-B785-83C8A7ECF1E1}"/>
              </a:ext>
            </a:extLst>
          </p:cNvPr>
          <p:cNvSpPr txBox="1">
            <a:spLocks noChangeArrowheads="1"/>
          </p:cNvSpPr>
          <p:nvPr/>
        </p:nvSpPr>
        <p:spPr bwMode="auto">
          <a:xfrm>
            <a:off x="11322850" y="100173"/>
            <a:ext cx="792000" cy="3600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18000" rIns="36000" bIns="18000" anchor="ctr" anchorCtr="0">
            <a:noAutofit/>
          </a:bodyPr>
          <a:lstStyle/>
          <a:p>
            <a:pPr algn="ctr" defTabSz="457200" fontAlgn="auto">
              <a:spcBef>
                <a:spcPct val="50000"/>
              </a:spcBef>
              <a:spcAft>
                <a:spcPts val="0"/>
              </a:spcAft>
            </a:pPr>
            <a:r>
              <a:rPr lang="en-US" altLang="ja-JP" b="1" dirty="0">
                <a:solidFill>
                  <a:srgbClr val="44546A"/>
                </a:solidFill>
                <a:latin typeface="Meiryo UI" panose="020B0604030504040204" pitchFamily="50" charset="-128"/>
                <a:ea typeface="Meiryo UI" panose="020B0604030504040204" pitchFamily="50" charset="-128"/>
              </a:rPr>
              <a:t>12</a:t>
            </a:r>
            <a:r>
              <a:rPr lang="en-US" altLang="ja-JP" sz="1600" b="1" dirty="0">
                <a:solidFill>
                  <a:srgbClr val="44546A"/>
                </a:solidFill>
                <a:latin typeface="Meiryo UI" panose="020B0604030504040204" pitchFamily="50" charset="-128"/>
                <a:ea typeface="Meiryo UI" panose="020B0604030504040204" pitchFamily="50" charset="-128"/>
              </a:rPr>
              <a:t>/12</a:t>
            </a:r>
            <a:endParaRPr lang="en-US" altLang="ja-JP" sz="1100" b="1" dirty="0">
              <a:solidFill>
                <a:srgbClr val="44546A"/>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06905926"/>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D6D9D7-CF5A-445B-BA4C-BA2739C7B6AA}"/>
              </a:ext>
            </a:extLst>
          </p:cNvPr>
          <p:cNvSpPr txBox="1">
            <a:spLocks/>
          </p:cNvSpPr>
          <p:nvPr/>
        </p:nvSpPr>
        <p:spPr>
          <a:xfrm>
            <a:off x="3515190" y="73939"/>
            <a:ext cx="2209122" cy="688256"/>
          </a:xfrm>
          <a:prstGeom prst="rect">
            <a:avLst/>
          </a:prstGeom>
        </p:spPr>
        <p:txBody>
          <a:bodyPr vert="horz" wrap="none" lIns="36000" tIns="36000" rIns="36000" bIns="36000" rtlCol="0" anchor="ctr">
            <a:sp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defRPr/>
            </a:pPr>
            <a:r>
              <a:rPr lang="en-US" sz="4000" b="1" dirty="0">
                <a:solidFill>
                  <a:prstClr val="black"/>
                </a:solidFill>
                <a:latin typeface="Meiryo UI" panose="020B0604030504040204" pitchFamily="34" charset="-128"/>
                <a:ea typeface="Meiryo UI" panose="020B0604030504040204" pitchFamily="34" charset="-128"/>
              </a:rPr>
              <a:t>Content</a:t>
            </a:r>
          </a:p>
        </p:txBody>
      </p:sp>
      <p:sp>
        <p:nvSpPr>
          <p:cNvPr id="5" name="Content Placeholder 3">
            <a:extLst>
              <a:ext uri="{FF2B5EF4-FFF2-40B4-BE49-F238E27FC236}">
                <a16:creationId xmlns:a16="http://schemas.microsoft.com/office/drawing/2014/main" id="{967BC66E-A3CA-46FB-A1A2-FDAEB687C649}"/>
              </a:ext>
            </a:extLst>
          </p:cNvPr>
          <p:cNvSpPr>
            <a:spLocks noGrp="1"/>
          </p:cNvSpPr>
          <p:nvPr>
            <p:ph idx="1"/>
          </p:nvPr>
        </p:nvSpPr>
        <p:spPr>
          <a:xfrm>
            <a:off x="3515190" y="2174009"/>
            <a:ext cx="8182863" cy="3170346"/>
          </a:xfrm>
          <a:noFill/>
        </p:spPr>
        <p:txBody>
          <a:bodyPr wrap="none" lIns="72000" tIns="36000" rIns="72000" bIns="36000">
            <a:spAutoFit/>
          </a:bodyPr>
          <a:lstStyle/>
          <a:p>
            <a:pPr marL="0" indent="0">
              <a:lnSpc>
                <a:spcPct val="200000"/>
              </a:lnSpc>
              <a:spcBef>
                <a:spcPts val="1200"/>
              </a:spcBef>
              <a:buFont typeface="+mj-lt"/>
              <a:buAutoNum type="arabicPeriod"/>
            </a:pPr>
            <a:r>
              <a:rPr lang="en-US" altLang="ko-KR" sz="3200" b="1" dirty="0">
                <a:latin typeface="Meiryo UI" panose="020B0604030504040204" pitchFamily="34" charset="-128"/>
                <a:ea typeface="Meiryo UI" panose="020B0604030504040204" pitchFamily="34" charset="-128"/>
                <a:cs typeface="Arial" pitchFamily="34" charset="0"/>
              </a:rPr>
              <a:t> FY2022 Quality Result</a:t>
            </a:r>
          </a:p>
          <a:p>
            <a:pPr marL="0" indent="0">
              <a:lnSpc>
                <a:spcPct val="200000"/>
              </a:lnSpc>
              <a:spcBef>
                <a:spcPts val="1200"/>
              </a:spcBef>
              <a:buFont typeface="+mj-lt"/>
              <a:buAutoNum type="arabicPeriod"/>
            </a:pPr>
            <a:r>
              <a:rPr lang="en-US" altLang="ko-KR" sz="3200" b="1" dirty="0">
                <a:latin typeface="Meiryo UI" panose="020B0604030504040204" pitchFamily="34" charset="-128"/>
                <a:ea typeface="Meiryo UI" panose="020B0604030504040204" pitchFamily="34" charset="-128"/>
                <a:cs typeface="Arial" pitchFamily="34" charset="0"/>
              </a:rPr>
              <a:t> Pending Issue Analysis and Action</a:t>
            </a:r>
          </a:p>
          <a:p>
            <a:pPr marL="0" indent="0">
              <a:lnSpc>
                <a:spcPct val="200000"/>
              </a:lnSpc>
              <a:spcBef>
                <a:spcPts val="1200"/>
              </a:spcBef>
              <a:buFont typeface="+mj-lt"/>
              <a:buAutoNum type="arabicPeriod"/>
            </a:pPr>
            <a:r>
              <a:rPr lang="en-US" altLang="ko-KR" sz="3200" b="1" dirty="0">
                <a:latin typeface="Meiryo UI" panose="020B0604030504040204" pitchFamily="34" charset="-128"/>
                <a:ea typeface="Meiryo UI" panose="020B0604030504040204" pitchFamily="34" charset="-128"/>
                <a:cs typeface="Arial" pitchFamily="34" charset="0"/>
              </a:rPr>
              <a:t> </a:t>
            </a:r>
            <a:r>
              <a:rPr lang="en-US" sz="3200" b="1" dirty="0">
                <a:solidFill>
                  <a:prstClr val="black"/>
                </a:solidFill>
                <a:latin typeface="Meiryo UI" panose="020B0604030504040204" pitchFamily="34" charset="-128"/>
                <a:ea typeface="Meiryo UI" panose="020B0604030504040204" pitchFamily="34" charset="-128"/>
              </a:rPr>
              <a:t>FY2023 Quality Direction &amp; KPI</a:t>
            </a:r>
          </a:p>
        </p:txBody>
      </p:sp>
      <p:sp>
        <p:nvSpPr>
          <p:cNvPr id="7" name="Rectangle 11">
            <a:extLst>
              <a:ext uri="{FF2B5EF4-FFF2-40B4-BE49-F238E27FC236}">
                <a16:creationId xmlns:a16="http://schemas.microsoft.com/office/drawing/2014/main" id="{5BB6D562-6623-41D0-8337-E73FDE44B2C3}"/>
              </a:ext>
            </a:extLst>
          </p:cNvPr>
          <p:cNvSpPr/>
          <p:nvPr/>
        </p:nvSpPr>
        <p:spPr>
          <a:xfrm>
            <a:off x="3039982" y="791374"/>
            <a:ext cx="9160029" cy="72000"/>
          </a:xfrm>
          <a:prstGeom prst="rect">
            <a:avLst/>
          </a:prstGeom>
          <a:gradFill>
            <a:gsLst>
              <a:gs pos="0">
                <a:schemeClr val="tx2">
                  <a:lumMod val="60000"/>
                  <a:lumOff val="40000"/>
                </a:schemeClr>
              </a:gs>
              <a:gs pos="50000">
                <a:schemeClr val="accent1">
                  <a:lumMod val="45000"/>
                  <a:lumOff val="55000"/>
                </a:schemeClr>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defRPr/>
            </a:pPr>
            <a:endParaRPr lang="en-US" sz="2400" dirty="0">
              <a:solidFill>
                <a:prstClr val="white"/>
              </a:solidFill>
              <a:latin typeface="Calibri"/>
            </a:endParaRPr>
          </a:p>
        </p:txBody>
      </p:sp>
      <p:sp>
        <p:nvSpPr>
          <p:cNvPr id="10" name="Text Box 7">
            <a:extLst>
              <a:ext uri="{FF2B5EF4-FFF2-40B4-BE49-F238E27FC236}">
                <a16:creationId xmlns:a16="http://schemas.microsoft.com/office/drawing/2014/main" id="{79C94AC0-40B6-459B-910C-E0B5D016211F}"/>
              </a:ext>
            </a:extLst>
          </p:cNvPr>
          <p:cNvSpPr txBox="1">
            <a:spLocks noChangeArrowheads="1"/>
          </p:cNvSpPr>
          <p:nvPr/>
        </p:nvSpPr>
        <p:spPr bwMode="auto">
          <a:xfrm>
            <a:off x="11392515" y="100173"/>
            <a:ext cx="720000" cy="3600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18000" rIns="36000" bIns="18000" anchor="ctr" anchorCtr="0">
            <a:noAutofit/>
          </a:bodyPr>
          <a:lstStyle/>
          <a:p>
            <a:pPr algn="ctr" defTabSz="457200" fontAlgn="auto">
              <a:spcBef>
                <a:spcPct val="50000"/>
              </a:spcBef>
              <a:spcAft>
                <a:spcPts val="0"/>
              </a:spcAft>
            </a:pPr>
            <a:r>
              <a:rPr lang="en-US" altLang="ja-JP" b="1" dirty="0">
                <a:solidFill>
                  <a:srgbClr val="44546A"/>
                </a:solidFill>
                <a:latin typeface="Meiryo UI" panose="020B0604030504040204" pitchFamily="50" charset="-128"/>
                <a:ea typeface="Meiryo UI" panose="020B0604030504040204" pitchFamily="50" charset="-128"/>
              </a:rPr>
              <a:t>1</a:t>
            </a:r>
            <a:r>
              <a:rPr lang="en-US" altLang="ja-JP" sz="1600" b="1" dirty="0">
                <a:solidFill>
                  <a:srgbClr val="44546A"/>
                </a:solidFill>
                <a:latin typeface="Meiryo UI" panose="020B0604030504040204" pitchFamily="50" charset="-128"/>
                <a:ea typeface="Meiryo UI" panose="020B0604030504040204" pitchFamily="50" charset="-128"/>
              </a:rPr>
              <a:t>/12</a:t>
            </a:r>
            <a:endParaRPr lang="en-US" altLang="ja-JP" sz="1100" b="1" dirty="0">
              <a:solidFill>
                <a:srgbClr val="44546A"/>
              </a:solidFill>
              <a:latin typeface="Meiryo UI" panose="020B0604030504040204" pitchFamily="50" charset="-128"/>
              <a:ea typeface="Meiryo UI" panose="020B0604030504040204" pitchFamily="50" charset="-128"/>
            </a:endParaRPr>
          </a:p>
        </p:txBody>
      </p:sp>
      <p:pic>
        <p:nvPicPr>
          <p:cNvPr id="2050" name="Picture 2" descr="Những loại hoa phong lan đẹp nhất thế giới » VNTOWORLD"/>
          <p:cNvPicPr>
            <a:picLocks noChangeAspect="1" noChangeArrowheads="1"/>
          </p:cNvPicPr>
          <p:nvPr/>
        </p:nvPicPr>
        <p:blipFill rotWithShape="1">
          <a:blip r:embed="rId3">
            <a:extLst>
              <a:ext uri="{28A0092B-C50C-407E-A947-70E740481C1C}">
                <a14:useLocalDpi xmlns:a14="http://schemas.microsoft.com/office/drawing/2010/main" val="0"/>
              </a:ext>
            </a:extLst>
          </a:blip>
          <a:srcRect l="7587" r="16000" b="2500"/>
          <a:stretch/>
        </p:blipFill>
        <p:spPr bwMode="auto">
          <a:xfrm>
            <a:off x="0" y="0"/>
            <a:ext cx="295275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52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2">
            <a:extLst>
              <a:ext uri="{FF2B5EF4-FFF2-40B4-BE49-F238E27FC236}">
                <a16:creationId xmlns:a16="http://schemas.microsoft.com/office/drawing/2014/main" id="{3971349B-938D-4BF6-B65A-D75F81AE137A}"/>
              </a:ext>
            </a:extLst>
          </p:cNvPr>
          <p:cNvSpPr txBox="1">
            <a:spLocks/>
          </p:cNvSpPr>
          <p:nvPr/>
        </p:nvSpPr>
        <p:spPr>
          <a:xfrm>
            <a:off x="2995861" y="13375"/>
            <a:ext cx="6200278" cy="472813"/>
          </a:xfrm>
          <a:prstGeom prst="rect">
            <a:avLst/>
          </a:prstGeom>
        </p:spPr>
        <p:txBody>
          <a:bodyPr vert="horz" wrap="none" lIns="36000" tIns="36000" rIns="36000" bIns="36000" rtlCol="0" anchor="ctr">
            <a:sp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j-cs"/>
              </a:rPr>
              <a:t>1. FY2022 Quality </a:t>
            </a:r>
            <a:r>
              <a:rPr kumimoji="0" lang="en-US" altLang="ja-JP" sz="26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j-cs"/>
              </a:rPr>
              <a:t>Result Overview</a:t>
            </a:r>
            <a:endParaRPr kumimoji="0" lang="en-US" sz="2600" b="1"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j-cs"/>
            </a:endParaRPr>
          </a:p>
        </p:txBody>
      </p:sp>
      <p:sp>
        <p:nvSpPr>
          <p:cNvPr id="17" name="Rectangle 11">
            <a:extLst>
              <a:ext uri="{FF2B5EF4-FFF2-40B4-BE49-F238E27FC236}">
                <a16:creationId xmlns:a16="http://schemas.microsoft.com/office/drawing/2014/main" id="{FBBA31DD-22CA-451A-A70B-9FD5B5F8B836}"/>
              </a:ext>
            </a:extLst>
          </p:cNvPr>
          <p:cNvSpPr/>
          <p:nvPr/>
        </p:nvSpPr>
        <p:spPr>
          <a:xfrm>
            <a:off x="1" y="504000"/>
            <a:ext cx="12191999" cy="72000"/>
          </a:xfrm>
          <a:prstGeom prst="rect">
            <a:avLst/>
          </a:prstGeom>
          <a:gradFill>
            <a:gsLst>
              <a:gs pos="0">
                <a:schemeClr val="tx2">
                  <a:lumMod val="60000"/>
                  <a:lumOff val="40000"/>
                </a:schemeClr>
              </a:gs>
              <a:gs pos="50000">
                <a:schemeClr val="accent1">
                  <a:lumMod val="45000"/>
                  <a:lumOff val="55000"/>
                </a:schemeClr>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grpSp>
        <p:nvGrpSpPr>
          <p:cNvPr id="5" name="グループ化 4">
            <a:extLst>
              <a:ext uri="{FF2B5EF4-FFF2-40B4-BE49-F238E27FC236}">
                <a16:creationId xmlns:a16="http://schemas.microsoft.com/office/drawing/2014/main" id="{3B2F2AB8-430B-4B9E-A609-AD5F5E75F855}"/>
              </a:ext>
            </a:extLst>
          </p:cNvPr>
          <p:cNvGrpSpPr/>
          <p:nvPr/>
        </p:nvGrpSpPr>
        <p:grpSpPr>
          <a:xfrm>
            <a:off x="84169" y="631109"/>
            <a:ext cx="12806332" cy="804090"/>
            <a:chOff x="201246" y="631109"/>
            <a:chExt cx="12681197" cy="804090"/>
          </a:xfrm>
        </p:grpSpPr>
        <p:sp>
          <p:nvSpPr>
            <p:cNvPr id="18" name="Rectangle: Rounded Corners 4">
              <a:extLst>
                <a:ext uri="{FF2B5EF4-FFF2-40B4-BE49-F238E27FC236}">
                  <a16:creationId xmlns:a16="http://schemas.microsoft.com/office/drawing/2014/main" id="{8463139D-AF48-4102-997A-FFB4DBF113DF}"/>
                </a:ext>
              </a:extLst>
            </p:cNvPr>
            <p:cNvSpPr/>
            <p:nvPr/>
          </p:nvSpPr>
          <p:spPr>
            <a:xfrm>
              <a:off x="2326640" y="643199"/>
              <a:ext cx="9773134" cy="792000"/>
            </a:xfrm>
            <a:prstGeom prst="roundRect">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9" name="テキスト ボックス 9">
              <a:extLst>
                <a:ext uri="{FF2B5EF4-FFF2-40B4-BE49-F238E27FC236}">
                  <a16:creationId xmlns:a16="http://schemas.microsoft.com/office/drawing/2014/main" id="{BC10AA85-83BC-49B0-A3CF-9AEAB14CC858}"/>
                </a:ext>
              </a:extLst>
            </p:cNvPr>
            <p:cNvSpPr txBox="1"/>
            <p:nvPr/>
          </p:nvSpPr>
          <p:spPr>
            <a:xfrm>
              <a:off x="2374461" y="731423"/>
              <a:ext cx="10507982" cy="615553"/>
            </a:xfrm>
            <a:prstGeom prst="rect">
              <a:avLst/>
            </a:prstGeom>
            <a:noFill/>
          </p:spPr>
          <p:txBody>
            <a:bodyPr wrap="square" lIns="108000" tIns="0" rIns="10800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000" b="1" i="0" u="none" strike="noStrike" kern="1200" cap="none" spc="0" normalizeH="0" baseline="0" noProof="0" dirty="0">
                  <a:ln>
                    <a:noFill/>
                  </a:ln>
                  <a:solidFill>
                    <a:srgbClr val="0000FF"/>
                  </a:solidFill>
                  <a:effectLst/>
                  <a:uLnTx/>
                  <a:uFillTx/>
                  <a:latin typeface="Meiryo UI" panose="020B0604030504040204" pitchFamily="34" charset="-128"/>
                  <a:ea typeface="Meiryo UI" panose="020B0604030504040204" pitchFamily="34" charset="-128"/>
                  <a:cs typeface="+mn-cs"/>
                </a:rPr>
                <a:t>Achieved        : e-quality/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000" b="1" i="0" u="none" strike="noStrike" kern="120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Not Achieved : Quality loss/ Market Claim/OQC/ Rework/ Sorting cost</a:t>
              </a:r>
            </a:p>
          </p:txBody>
        </p:sp>
        <p:sp>
          <p:nvSpPr>
            <p:cNvPr id="4" name="Rectangle: Rounded Corners 3">
              <a:extLst>
                <a:ext uri="{FF2B5EF4-FFF2-40B4-BE49-F238E27FC236}">
                  <a16:creationId xmlns:a16="http://schemas.microsoft.com/office/drawing/2014/main" id="{59613F0B-9F3D-457E-A33C-EC4AEB4ADC38}"/>
                </a:ext>
              </a:extLst>
            </p:cNvPr>
            <p:cNvSpPr/>
            <p:nvPr/>
          </p:nvSpPr>
          <p:spPr>
            <a:xfrm>
              <a:off x="201246" y="631109"/>
              <a:ext cx="1997172" cy="792000"/>
            </a:xfrm>
            <a:prstGeom prst="round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24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n-cs"/>
                </a:rPr>
                <a:t>Main KPI</a:t>
              </a:r>
              <a:endParaRPr kumimoji="1" lang="ja-JP" altLang="en-US" sz="24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grpSp>
      <p:sp>
        <p:nvSpPr>
          <p:cNvPr id="22" name="Text Box 7">
            <a:extLst>
              <a:ext uri="{FF2B5EF4-FFF2-40B4-BE49-F238E27FC236}">
                <a16:creationId xmlns:a16="http://schemas.microsoft.com/office/drawing/2014/main" id="{C332DD1C-8E88-4827-B669-878E25863F38}"/>
              </a:ext>
            </a:extLst>
          </p:cNvPr>
          <p:cNvSpPr txBox="1">
            <a:spLocks noChangeArrowheads="1"/>
          </p:cNvSpPr>
          <p:nvPr/>
        </p:nvSpPr>
        <p:spPr bwMode="auto">
          <a:xfrm>
            <a:off x="11392515" y="100173"/>
            <a:ext cx="720000" cy="3600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18000" rIns="36000" bIns="18000" anchor="ctr" anchorCtr="0">
            <a:no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altLang="ja-JP" sz="1600" b="1" i="0" u="none" strike="noStrike" kern="1200" cap="none" spc="0" normalizeH="0" baseline="0" noProof="0" dirty="0">
                <a:ln>
                  <a:noFill/>
                </a:ln>
                <a:solidFill>
                  <a:srgbClr val="44546A"/>
                </a:solidFill>
                <a:effectLst/>
                <a:uLnTx/>
                <a:uFillTx/>
                <a:latin typeface="Meiryo UI" panose="020B0604030504040204" pitchFamily="50" charset="-128"/>
                <a:ea typeface="Meiryo UI" panose="020B0604030504040204" pitchFamily="50" charset="-128"/>
                <a:cs typeface="+mn-cs"/>
              </a:rPr>
              <a:t>2/12</a:t>
            </a:r>
            <a:endParaRPr kumimoji="0" lang="en-US" altLang="ja-JP" sz="1100" b="1" i="0" u="none" strike="noStrike" kern="1200" cap="none" spc="0" normalizeH="0" baseline="0" noProof="0" dirty="0">
              <a:ln>
                <a:noFill/>
              </a:ln>
              <a:solidFill>
                <a:srgbClr val="44546A"/>
              </a:solidFill>
              <a:effectLst/>
              <a:uLnTx/>
              <a:uFillTx/>
              <a:latin typeface="Meiryo UI" panose="020B0604030504040204" pitchFamily="50" charset="-128"/>
              <a:ea typeface="Meiryo UI" panose="020B0604030504040204" pitchFamily="50" charset="-128"/>
              <a:cs typeface="+mn-cs"/>
            </a:endParaRPr>
          </a:p>
        </p:txBody>
      </p:sp>
      <p:graphicFrame>
        <p:nvGraphicFramePr>
          <p:cNvPr id="2" name="Table 9">
            <a:extLst>
              <a:ext uri="{FF2B5EF4-FFF2-40B4-BE49-F238E27FC236}">
                <a16:creationId xmlns:a16="http://schemas.microsoft.com/office/drawing/2014/main" id="{0A734006-5B0C-AEFC-EE26-40DA8735FA4E}"/>
              </a:ext>
            </a:extLst>
          </p:cNvPr>
          <p:cNvGraphicFramePr>
            <a:graphicFrameLocks noGrp="1"/>
          </p:cNvGraphicFramePr>
          <p:nvPr/>
        </p:nvGraphicFramePr>
        <p:xfrm>
          <a:off x="84168" y="1685929"/>
          <a:ext cx="12023663" cy="4910813"/>
        </p:xfrm>
        <a:graphic>
          <a:graphicData uri="http://schemas.openxmlformats.org/drawingml/2006/table">
            <a:tbl>
              <a:tblPr/>
              <a:tblGrid>
                <a:gridCol w="1909731">
                  <a:extLst>
                    <a:ext uri="{9D8B030D-6E8A-4147-A177-3AD203B41FA5}">
                      <a16:colId xmlns:a16="http://schemas.microsoft.com/office/drawing/2014/main" val="20000"/>
                    </a:ext>
                  </a:extLst>
                </a:gridCol>
                <a:gridCol w="537932">
                  <a:extLst>
                    <a:ext uri="{9D8B030D-6E8A-4147-A177-3AD203B41FA5}">
                      <a16:colId xmlns:a16="http://schemas.microsoft.com/office/drawing/2014/main" val="3826728806"/>
                    </a:ext>
                  </a:extLst>
                </a:gridCol>
                <a:gridCol w="756000">
                  <a:extLst>
                    <a:ext uri="{9D8B030D-6E8A-4147-A177-3AD203B41FA5}">
                      <a16:colId xmlns:a16="http://schemas.microsoft.com/office/drawing/2014/main" val="20001"/>
                    </a:ext>
                  </a:extLst>
                </a:gridCol>
                <a:gridCol w="720000">
                  <a:extLst>
                    <a:ext uri="{9D8B030D-6E8A-4147-A177-3AD203B41FA5}">
                      <a16:colId xmlns:a16="http://schemas.microsoft.com/office/drawing/2014/main" val="20002"/>
                    </a:ext>
                  </a:extLst>
                </a:gridCol>
                <a:gridCol w="756000">
                  <a:extLst>
                    <a:ext uri="{9D8B030D-6E8A-4147-A177-3AD203B41FA5}">
                      <a16:colId xmlns:a16="http://schemas.microsoft.com/office/drawing/2014/main" val="1868227440"/>
                    </a:ext>
                  </a:extLst>
                </a:gridCol>
                <a:gridCol w="720000">
                  <a:extLst>
                    <a:ext uri="{9D8B030D-6E8A-4147-A177-3AD203B41FA5}">
                      <a16:colId xmlns:a16="http://schemas.microsoft.com/office/drawing/2014/main" val="2457255908"/>
                    </a:ext>
                  </a:extLst>
                </a:gridCol>
                <a:gridCol w="720000">
                  <a:extLst>
                    <a:ext uri="{9D8B030D-6E8A-4147-A177-3AD203B41FA5}">
                      <a16:colId xmlns:a16="http://schemas.microsoft.com/office/drawing/2014/main" val="20004"/>
                    </a:ext>
                  </a:extLst>
                </a:gridCol>
                <a:gridCol w="720000">
                  <a:extLst>
                    <a:ext uri="{9D8B030D-6E8A-4147-A177-3AD203B41FA5}">
                      <a16:colId xmlns:a16="http://schemas.microsoft.com/office/drawing/2014/main" val="411702475"/>
                    </a:ext>
                  </a:extLst>
                </a:gridCol>
                <a:gridCol w="756000">
                  <a:extLst>
                    <a:ext uri="{9D8B030D-6E8A-4147-A177-3AD203B41FA5}">
                      <a16:colId xmlns:a16="http://schemas.microsoft.com/office/drawing/2014/main" val="2445800957"/>
                    </a:ext>
                  </a:extLst>
                </a:gridCol>
                <a:gridCol w="720000">
                  <a:extLst>
                    <a:ext uri="{9D8B030D-6E8A-4147-A177-3AD203B41FA5}">
                      <a16:colId xmlns:a16="http://schemas.microsoft.com/office/drawing/2014/main" val="1343603543"/>
                    </a:ext>
                  </a:extLst>
                </a:gridCol>
                <a:gridCol w="828000">
                  <a:extLst>
                    <a:ext uri="{9D8B030D-6E8A-4147-A177-3AD203B41FA5}">
                      <a16:colId xmlns:a16="http://schemas.microsoft.com/office/drawing/2014/main" val="1955252612"/>
                    </a:ext>
                  </a:extLst>
                </a:gridCol>
                <a:gridCol w="720000">
                  <a:extLst>
                    <a:ext uri="{9D8B030D-6E8A-4147-A177-3AD203B41FA5}">
                      <a16:colId xmlns:a16="http://schemas.microsoft.com/office/drawing/2014/main" val="2765651247"/>
                    </a:ext>
                  </a:extLst>
                </a:gridCol>
                <a:gridCol w="720000">
                  <a:extLst>
                    <a:ext uri="{9D8B030D-6E8A-4147-A177-3AD203B41FA5}">
                      <a16:colId xmlns:a16="http://schemas.microsoft.com/office/drawing/2014/main" val="2909650703"/>
                    </a:ext>
                  </a:extLst>
                </a:gridCol>
                <a:gridCol w="720000">
                  <a:extLst>
                    <a:ext uri="{9D8B030D-6E8A-4147-A177-3AD203B41FA5}">
                      <a16:colId xmlns:a16="http://schemas.microsoft.com/office/drawing/2014/main" val="1902888243"/>
                    </a:ext>
                  </a:extLst>
                </a:gridCol>
                <a:gridCol w="720000">
                  <a:extLst>
                    <a:ext uri="{9D8B030D-6E8A-4147-A177-3AD203B41FA5}">
                      <a16:colId xmlns:a16="http://schemas.microsoft.com/office/drawing/2014/main" val="45684813"/>
                    </a:ext>
                  </a:extLst>
                </a:gridCol>
              </a:tblGrid>
              <a:tr h="392570">
                <a:tc rowSpan="2">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8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Items</a:t>
                      </a:r>
                    </a:p>
                  </a:txBody>
                  <a:tcPr marL="0" marR="0" marT="36000" marB="36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gradFill>
                      <a:gsLst>
                        <a:gs pos="0">
                          <a:srgbClr val="31B6FD"/>
                        </a:gs>
                        <a:gs pos="50000">
                          <a:srgbClr val="31B6FD">
                            <a:lumMod val="20000"/>
                            <a:lumOff val="80000"/>
                          </a:srgbClr>
                        </a:gs>
                        <a:gs pos="100000">
                          <a:srgbClr val="31B6FD"/>
                        </a:gs>
                      </a:gsLst>
                      <a:lin ang="5400000" scaled="1"/>
                    </a:gradFill>
                  </a:tcPr>
                </a:tc>
                <a:tc rowSpan="2">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3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Unit</a:t>
                      </a:r>
                    </a:p>
                  </a:txBody>
                  <a:tcPr marL="0" marR="0" marT="36000" marB="36000" anchor="ctr" horzOverflow="overflow">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gradFill>
                      <a:gsLst>
                        <a:gs pos="0">
                          <a:srgbClr val="31B6FD"/>
                        </a:gs>
                        <a:gs pos="50000">
                          <a:srgbClr val="31B6FD">
                            <a:lumMod val="20000"/>
                            <a:lumOff val="80000"/>
                          </a:srgbClr>
                        </a:gs>
                        <a:gs pos="100000">
                          <a:srgbClr val="31B6FD"/>
                        </a:gs>
                      </a:gsLst>
                      <a:lin ang="5400000" scaled="1"/>
                    </a:gradFill>
                  </a:tcPr>
                </a:tc>
                <a:tc gridSpan="2">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8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SCBU</a:t>
                      </a:r>
                    </a:p>
                  </a:txBody>
                  <a:tcPr marL="0" marR="0" marT="36000" marB="36000" anchor="ctr" horzOverflow="overflow">
                    <a:lnL w="12700" cap="flat" cmpd="sng" algn="ctr">
                      <a:solidFill>
                        <a:sysClr val="window" lastClr="FFFFFF">
                          <a:lumMod val="50000"/>
                        </a:sysClr>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gradFill>
                      <a:gsLst>
                        <a:gs pos="0">
                          <a:srgbClr val="31B6FD"/>
                        </a:gs>
                        <a:gs pos="50000">
                          <a:srgbClr val="31B6FD">
                            <a:lumMod val="20000"/>
                            <a:lumOff val="80000"/>
                          </a:srgbClr>
                        </a:gs>
                        <a:gs pos="100000">
                          <a:srgbClr val="31B6FD"/>
                        </a:gs>
                      </a:gsLst>
                      <a:lin ang="5400000" scaled="1"/>
                    </a:gradFill>
                  </a:tcPr>
                </a:tc>
                <a:tc hMerge="1">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ja-JP" sz="18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endParaRP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gs>
                        <a:gs pos="50000">
                          <a:schemeClr val="accent1">
                            <a:lumMod val="20000"/>
                            <a:lumOff val="80000"/>
                          </a:schemeClr>
                        </a:gs>
                        <a:gs pos="100000">
                          <a:schemeClr val="accent1"/>
                        </a:gs>
                      </a:gsLst>
                      <a:lin ang="5400000" scaled="1"/>
                    </a:gradFill>
                  </a:tcPr>
                </a:tc>
                <a:tc gridSpan="2">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MEBD</a:t>
                      </a:r>
                    </a:p>
                  </a:txBody>
                  <a:tcPr marL="0" marR="0" marT="36000" marB="36000" anchor="ctr" horzOverflow="overflow">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gradFill>
                      <a:gsLst>
                        <a:gs pos="0">
                          <a:srgbClr val="31B6FD"/>
                        </a:gs>
                        <a:gs pos="50000">
                          <a:srgbClr val="31B6FD">
                            <a:lumMod val="20000"/>
                            <a:lumOff val="80000"/>
                          </a:srgbClr>
                        </a:gs>
                        <a:gs pos="100000">
                          <a:srgbClr val="31B6FD"/>
                        </a:gs>
                      </a:gsLst>
                      <a:lin ang="5400000" scaled="1"/>
                    </a:gradFill>
                  </a:tcPr>
                </a:tc>
                <a:tc hMerge="1">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ja-JP" sz="18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endParaRP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gs>
                        <a:gs pos="50000">
                          <a:schemeClr val="accent1">
                            <a:lumMod val="20000"/>
                            <a:lumOff val="80000"/>
                          </a:schemeClr>
                        </a:gs>
                        <a:gs pos="100000">
                          <a:schemeClr val="accent1"/>
                        </a:gs>
                      </a:gsLst>
                      <a:lin ang="5400000" scaled="1"/>
                    </a:gradFill>
                  </a:tcPr>
                </a:tc>
                <a:tc gridSpan="2">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KABD</a:t>
                      </a:r>
                    </a:p>
                  </a:txBody>
                  <a:tcPr marL="0" marR="0" marT="36000" marB="36000" anchor="ctr" horzOverflow="overflow">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gradFill>
                      <a:gsLst>
                        <a:gs pos="0">
                          <a:srgbClr val="31B6FD"/>
                        </a:gs>
                        <a:gs pos="50000">
                          <a:srgbClr val="31B6FD">
                            <a:lumMod val="20000"/>
                            <a:lumOff val="80000"/>
                          </a:srgbClr>
                        </a:gs>
                        <a:gs pos="100000">
                          <a:srgbClr val="31B6FD"/>
                        </a:gs>
                      </a:gsLst>
                      <a:lin ang="5400000" scaled="1"/>
                    </a:gradFill>
                  </a:tcPr>
                </a:tc>
                <a:tc hMerge="1">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ja-JP" sz="18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endParaRP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gs>
                        <a:gs pos="50000">
                          <a:schemeClr val="accent1">
                            <a:lumMod val="20000"/>
                            <a:lumOff val="80000"/>
                          </a:schemeClr>
                        </a:gs>
                        <a:gs pos="100000">
                          <a:schemeClr val="accent1"/>
                        </a:gs>
                      </a:gsLst>
                      <a:lin ang="5400000" scaled="1"/>
                    </a:gradFill>
                  </a:tcPr>
                </a:tc>
                <a:tc gridSpan="2">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BCBU</a:t>
                      </a:r>
                    </a:p>
                  </a:txBody>
                  <a:tcPr marL="0" marR="0" marT="36000" marB="36000" anchor="ctr" horzOverflow="overflow">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gradFill>
                      <a:gsLst>
                        <a:gs pos="0">
                          <a:srgbClr val="31B6FD"/>
                        </a:gs>
                        <a:gs pos="50000">
                          <a:srgbClr val="31B6FD">
                            <a:lumMod val="20000"/>
                            <a:lumOff val="80000"/>
                          </a:srgbClr>
                        </a:gs>
                        <a:gs pos="100000">
                          <a:srgbClr val="31B6FD"/>
                        </a:gs>
                      </a:gsLst>
                      <a:lin ang="5400000" scaled="1"/>
                    </a:gradFill>
                  </a:tcPr>
                </a:tc>
                <a:tc hMerge="1">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ja-JP" sz="18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endParaRPr>
                    </a:p>
                  </a:txBody>
                  <a:tcPr marL="0" marR="0" marT="36000" marB="36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gs>
                        <a:gs pos="50000">
                          <a:schemeClr val="accent1">
                            <a:lumMod val="20000"/>
                            <a:lumOff val="80000"/>
                          </a:schemeClr>
                        </a:gs>
                        <a:gs pos="100000">
                          <a:schemeClr val="accent1"/>
                        </a:gs>
                      </a:gsLst>
                      <a:lin ang="5400000" scaled="1"/>
                    </a:gradFill>
                  </a:tcPr>
                </a:tc>
                <a:tc gridSpan="2">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PAPVN</a:t>
                      </a:r>
                    </a:p>
                  </a:txBody>
                  <a:tcPr marL="0" marR="0" marT="36000" marB="36000" anchor="ctr" horzOverflow="overflow">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gradFill>
                      <a:gsLst>
                        <a:gs pos="0">
                          <a:srgbClr val="31B6FD"/>
                        </a:gs>
                        <a:gs pos="50000">
                          <a:srgbClr val="31B6FD">
                            <a:lumMod val="20000"/>
                            <a:lumOff val="80000"/>
                          </a:srgbClr>
                        </a:gs>
                        <a:gs pos="100000">
                          <a:srgbClr val="31B6FD"/>
                        </a:gs>
                      </a:gsLst>
                      <a:lin ang="5400000" scaled="1"/>
                    </a:gradFill>
                  </a:tcPr>
                </a:tc>
                <a:tc hMerge="1">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ja-JP" sz="18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endParaRPr>
                    </a:p>
                  </a:txBody>
                  <a:tcPr marL="0" marR="0" marT="36000" marB="36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gs>
                        <a:gs pos="50000">
                          <a:schemeClr val="accent1">
                            <a:lumMod val="20000"/>
                            <a:lumOff val="80000"/>
                          </a:schemeClr>
                        </a:gs>
                        <a:gs pos="100000">
                          <a:schemeClr val="accent1"/>
                        </a:gs>
                      </a:gsLst>
                      <a:lin ang="5400000" scaled="1"/>
                    </a:gradFill>
                  </a:tcPr>
                </a:tc>
                <a:tc gridSpan="3">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Total PSNV</a:t>
                      </a:r>
                    </a:p>
                  </a:txBody>
                  <a:tcPr marL="0" marR="0" marT="36000" marB="36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gradFill>
                      <a:gsLst>
                        <a:gs pos="0">
                          <a:srgbClr val="31B6FD"/>
                        </a:gs>
                        <a:gs pos="50000">
                          <a:srgbClr val="31B6FD">
                            <a:lumMod val="20000"/>
                            <a:lumOff val="80000"/>
                          </a:srgbClr>
                        </a:gs>
                        <a:gs pos="100000">
                          <a:srgbClr val="31B6FD"/>
                        </a:gs>
                      </a:gsLst>
                      <a:lin ang="5400000" scaled="1"/>
                    </a:gradFill>
                  </a:tcPr>
                </a:tc>
                <a:tc hMerge="1">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ja-JP" sz="18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endParaRP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gs>
                        <a:gs pos="50000">
                          <a:schemeClr val="accent1">
                            <a:lumMod val="20000"/>
                            <a:lumOff val="80000"/>
                          </a:schemeClr>
                        </a:gs>
                        <a:gs pos="100000">
                          <a:schemeClr val="accent1"/>
                        </a:gs>
                      </a:gsLst>
                      <a:lin ang="5400000" scaled="1"/>
                    </a:gradFill>
                  </a:tcPr>
                </a:tc>
                <a:tc hMerge="1">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ja-JP" sz="18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endParaRP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gs>
                        <a:gs pos="50000">
                          <a:schemeClr val="accent1">
                            <a:lumMod val="20000"/>
                            <a:lumOff val="80000"/>
                          </a:schemeClr>
                        </a:gs>
                        <a:gs pos="100000">
                          <a:schemeClr val="accent1"/>
                        </a:gs>
                      </a:gsLst>
                      <a:lin ang="5400000" scaled="1"/>
                    </a:gradFill>
                  </a:tcPr>
                </a:tc>
                <a:extLst>
                  <a:ext uri="{0D108BD9-81ED-4DB2-BD59-A6C34878D82A}">
                    <a16:rowId xmlns:a16="http://schemas.microsoft.com/office/drawing/2014/main" val="3659675551"/>
                  </a:ext>
                </a:extLst>
              </a:tr>
              <a:tr h="323469">
                <a:tc vMerge="1">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lang="en-US" altLang="ja-JP" sz="1600" b="1" kern="1200" baseline="0" dirty="0">
                        <a:solidFill>
                          <a:schemeClr val="tx1"/>
                        </a:solidFill>
                        <a:latin typeface="Meiryo UI" panose="020B0604030504040204" pitchFamily="34" charset="-128"/>
                        <a:ea typeface="Meiryo UI" panose="020B0604030504040204" pitchFamily="34" charset="-128"/>
                        <a:cs typeface="Meiryo UI" panose="020B0604030504040204" pitchFamily="50" charset="-128"/>
                      </a:endParaRPr>
                    </a:p>
                  </a:txBody>
                  <a:tcPr marL="0" marR="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marR="0" lvl="0" indent="0" algn="ctr" defTabSz="914400" rtl="0" eaLnBrk="1" fontAlgn="base" latinLnBrk="0" hangingPunct="1">
                        <a:lnSpc>
                          <a:spcPct val="100000"/>
                        </a:lnSpc>
                        <a:spcBef>
                          <a:spcPts val="0"/>
                        </a:spcBef>
                        <a:spcAft>
                          <a:spcPts val="0"/>
                        </a:spcAft>
                        <a:buClrTx/>
                        <a:buSzTx/>
                        <a:buFontTx/>
                        <a:buNone/>
                        <a:tabLst/>
                      </a:pPr>
                      <a:endParaRPr kumimoji="1" lang="en-US" altLang="ja-JP" sz="18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0" marR="0" marT="36000" marB="360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gs>
                        <a:gs pos="50000">
                          <a:schemeClr val="accent1">
                            <a:lumMod val="20000"/>
                            <a:lumOff val="80000"/>
                          </a:schemeClr>
                        </a:gs>
                        <a:gs pos="100000">
                          <a:schemeClr val="accent1"/>
                        </a:gs>
                      </a:gsLst>
                      <a:lin ang="5400000" scaled="1"/>
                    </a:gra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4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Target</a:t>
                      </a:r>
                    </a:p>
                  </a:txBody>
                  <a:tcPr marL="0" marR="0" marT="36000" marB="36000" anchor="ctr" horzOverflow="overflow">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gradFill>
                      <a:gsLst>
                        <a:gs pos="0">
                          <a:srgbClr val="31B6FD"/>
                        </a:gs>
                        <a:gs pos="50000">
                          <a:srgbClr val="31B6FD">
                            <a:lumMod val="20000"/>
                            <a:lumOff val="80000"/>
                          </a:srgbClr>
                        </a:gs>
                        <a:gs pos="100000">
                          <a:srgbClr val="31B6FD"/>
                        </a:gs>
                      </a:gsLst>
                      <a:lin ang="5400000" scaled="1"/>
                    </a:gra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Actual</a:t>
                      </a:r>
                    </a:p>
                  </a:txBody>
                  <a:tcPr marL="0" marR="0" marT="36000" marB="36000" anchor="ctr" horzOverflow="overflow">
                    <a:lnL w="12700" cap="flat" cmpd="sng" algn="ctr">
                      <a:solidFill>
                        <a:sysClr val="window" lastClr="FFFFFF">
                          <a:lumMod val="50000"/>
                        </a:sysClr>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gradFill>
                      <a:gsLst>
                        <a:gs pos="0">
                          <a:srgbClr val="31B6FD"/>
                        </a:gs>
                        <a:gs pos="50000">
                          <a:srgbClr val="31B6FD">
                            <a:lumMod val="20000"/>
                            <a:lumOff val="80000"/>
                          </a:srgbClr>
                        </a:gs>
                        <a:gs pos="100000">
                          <a:srgbClr val="31B6FD"/>
                        </a:gs>
                      </a:gsLst>
                      <a:lin ang="5400000" scaled="1"/>
                    </a:gra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4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Target</a:t>
                      </a:r>
                    </a:p>
                  </a:txBody>
                  <a:tcPr marL="0" marR="0" marT="36000" marB="36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gradFill>
                      <a:gsLst>
                        <a:gs pos="0">
                          <a:srgbClr val="31B6FD"/>
                        </a:gs>
                        <a:gs pos="50000">
                          <a:srgbClr val="31B6FD">
                            <a:lumMod val="20000"/>
                            <a:lumOff val="80000"/>
                          </a:srgbClr>
                        </a:gs>
                        <a:gs pos="100000">
                          <a:srgbClr val="31B6FD"/>
                        </a:gs>
                      </a:gsLst>
                      <a:lin ang="5400000" scaled="1"/>
                    </a:gra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Actual</a:t>
                      </a:r>
                    </a:p>
                  </a:txBody>
                  <a:tcPr marL="0" marR="0" marT="36000" marB="36000" anchor="ctr" horzOverflow="overflow">
                    <a:lnL w="12700" cap="flat" cmpd="sng" algn="ctr">
                      <a:solidFill>
                        <a:sysClr val="window" lastClr="FFFFFF">
                          <a:lumMod val="50000"/>
                        </a:sysClr>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gradFill>
                      <a:gsLst>
                        <a:gs pos="0">
                          <a:srgbClr val="31B6FD"/>
                        </a:gs>
                        <a:gs pos="50000">
                          <a:srgbClr val="31B6FD">
                            <a:lumMod val="20000"/>
                            <a:lumOff val="80000"/>
                          </a:srgbClr>
                        </a:gs>
                        <a:gs pos="100000">
                          <a:srgbClr val="31B6FD"/>
                        </a:gs>
                      </a:gsLst>
                      <a:lin ang="5400000" scaled="1"/>
                    </a:gra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4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Target</a:t>
                      </a:r>
                    </a:p>
                  </a:txBody>
                  <a:tcPr marL="0" marR="0" marT="36000" marB="36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gradFill>
                      <a:gsLst>
                        <a:gs pos="0">
                          <a:srgbClr val="31B6FD"/>
                        </a:gs>
                        <a:gs pos="50000">
                          <a:srgbClr val="31B6FD">
                            <a:lumMod val="20000"/>
                            <a:lumOff val="80000"/>
                          </a:srgbClr>
                        </a:gs>
                        <a:gs pos="100000">
                          <a:srgbClr val="31B6FD"/>
                        </a:gs>
                      </a:gsLst>
                      <a:lin ang="5400000" scaled="1"/>
                    </a:gra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Actual</a:t>
                      </a:r>
                    </a:p>
                  </a:txBody>
                  <a:tcPr marL="0" marR="0" marT="36000" marB="36000" anchor="ctr" horzOverflow="overflow">
                    <a:lnL w="12700" cap="flat" cmpd="sng" algn="ctr">
                      <a:solidFill>
                        <a:sysClr val="window" lastClr="FFFFFF">
                          <a:lumMod val="50000"/>
                        </a:sysClr>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gradFill>
                      <a:gsLst>
                        <a:gs pos="0">
                          <a:srgbClr val="31B6FD"/>
                        </a:gs>
                        <a:gs pos="50000">
                          <a:srgbClr val="31B6FD">
                            <a:lumMod val="20000"/>
                            <a:lumOff val="80000"/>
                          </a:srgbClr>
                        </a:gs>
                        <a:gs pos="100000">
                          <a:srgbClr val="31B6FD"/>
                        </a:gs>
                      </a:gsLst>
                      <a:lin ang="5400000" scaled="1"/>
                    </a:gra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4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Target</a:t>
                      </a:r>
                    </a:p>
                  </a:txBody>
                  <a:tcPr marL="0" marR="0" marT="36000" marB="36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gradFill>
                      <a:gsLst>
                        <a:gs pos="0">
                          <a:srgbClr val="31B6FD"/>
                        </a:gs>
                        <a:gs pos="50000">
                          <a:srgbClr val="31B6FD">
                            <a:lumMod val="20000"/>
                            <a:lumOff val="80000"/>
                          </a:srgbClr>
                        </a:gs>
                        <a:gs pos="100000">
                          <a:srgbClr val="31B6FD"/>
                        </a:gs>
                      </a:gsLst>
                      <a:lin ang="5400000" scaled="1"/>
                    </a:gra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Actual</a:t>
                      </a:r>
                    </a:p>
                  </a:txBody>
                  <a:tcPr marL="0" marR="0" marT="36000" marB="36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gradFill>
                      <a:gsLst>
                        <a:gs pos="0">
                          <a:srgbClr val="31B6FD"/>
                        </a:gs>
                        <a:gs pos="50000">
                          <a:srgbClr val="31B6FD">
                            <a:lumMod val="20000"/>
                            <a:lumOff val="80000"/>
                          </a:srgbClr>
                        </a:gs>
                        <a:gs pos="100000">
                          <a:srgbClr val="31B6FD"/>
                        </a:gs>
                      </a:gsLst>
                      <a:lin ang="5400000" scaled="1"/>
                    </a:gra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4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Target</a:t>
                      </a:r>
                    </a:p>
                  </a:txBody>
                  <a:tcPr marL="0" marR="0" marT="36000" marB="36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gradFill>
                      <a:gsLst>
                        <a:gs pos="0">
                          <a:srgbClr val="31B6FD"/>
                        </a:gs>
                        <a:gs pos="50000">
                          <a:srgbClr val="31B6FD">
                            <a:lumMod val="20000"/>
                            <a:lumOff val="80000"/>
                          </a:srgbClr>
                        </a:gs>
                        <a:gs pos="100000">
                          <a:srgbClr val="31B6FD"/>
                        </a:gs>
                      </a:gsLst>
                      <a:lin ang="5400000" scaled="1"/>
                    </a:gra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Actual</a:t>
                      </a:r>
                    </a:p>
                  </a:txBody>
                  <a:tcPr marL="0" marR="0" marT="36000" marB="36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gradFill>
                      <a:gsLst>
                        <a:gs pos="0">
                          <a:srgbClr val="31B6FD"/>
                        </a:gs>
                        <a:gs pos="50000">
                          <a:srgbClr val="31B6FD">
                            <a:lumMod val="20000"/>
                            <a:lumOff val="80000"/>
                          </a:srgbClr>
                        </a:gs>
                        <a:gs pos="100000">
                          <a:srgbClr val="31B6FD"/>
                        </a:gs>
                      </a:gsLst>
                      <a:lin ang="5400000" scaled="1"/>
                    </a:gra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1" lang="en-US" altLang="ja-JP" sz="14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Target</a:t>
                      </a:r>
                    </a:p>
                  </a:txBody>
                  <a:tcPr marL="0" marR="0" marT="36000" marB="36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gradFill>
                      <a:gsLst>
                        <a:gs pos="0">
                          <a:srgbClr val="31B6FD"/>
                        </a:gs>
                        <a:gs pos="50000">
                          <a:srgbClr val="31B6FD">
                            <a:lumMod val="20000"/>
                            <a:lumOff val="80000"/>
                          </a:srgbClr>
                        </a:gs>
                        <a:gs pos="100000">
                          <a:srgbClr val="31B6FD"/>
                        </a:gs>
                      </a:gsLst>
                      <a:lin ang="5400000" scaled="1"/>
                    </a:gra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Actual</a:t>
                      </a:r>
                    </a:p>
                  </a:txBody>
                  <a:tcPr marL="0" marR="0" marT="36000" marB="36000" anchor="ctr" horzOverflow="overflow">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gradFill>
                      <a:gsLst>
                        <a:gs pos="0">
                          <a:srgbClr val="31B6FD"/>
                        </a:gs>
                        <a:gs pos="50000">
                          <a:srgbClr val="31B6FD">
                            <a:lumMod val="20000"/>
                            <a:lumOff val="80000"/>
                          </a:srgbClr>
                        </a:gs>
                        <a:gs pos="100000">
                          <a:srgbClr val="31B6FD"/>
                        </a:gs>
                      </a:gsLst>
                      <a:lin ang="5400000" scaled="1"/>
                    </a:gra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Judge</a:t>
                      </a:r>
                    </a:p>
                  </a:txBody>
                  <a:tcPr marL="0" marR="0" marT="36000" marB="36000" anchor="ctr" horzOverflow="overflow">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gradFill>
                      <a:gsLst>
                        <a:gs pos="0">
                          <a:srgbClr val="31B6FD"/>
                        </a:gs>
                        <a:gs pos="50000">
                          <a:srgbClr val="31B6FD">
                            <a:lumMod val="20000"/>
                            <a:lumOff val="80000"/>
                          </a:srgbClr>
                        </a:gs>
                        <a:gs pos="100000">
                          <a:srgbClr val="31B6FD"/>
                        </a:gs>
                      </a:gsLst>
                      <a:lin ang="5400000" scaled="1"/>
                    </a:gradFill>
                  </a:tcPr>
                </a:tc>
                <a:extLst>
                  <a:ext uri="{0D108BD9-81ED-4DB2-BD59-A6C34878D82A}">
                    <a16:rowId xmlns:a16="http://schemas.microsoft.com/office/drawing/2014/main" val="2254819168"/>
                  </a:ext>
                </a:extLst>
              </a:tr>
              <a:tr h="71454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6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Quality Loss Cost</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altLang="ja-JP" sz="1400" b="1" kern="1200" baseline="0" dirty="0">
                          <a:solidFill>
                            <a:schemeClr val="tx1"/>
                          </a:solidFill>
                          <a:latin typeface="Meiryo UI" panose="020B0604030504040204" pitchFamily="34" charset="-128"/>
                          <a:ea typeface="Meiryo UI" panose="020B0604030504040204" pitchFamily="34" charset="-128"/>
                          <a:cs typeface="Meiryo UI" panose="020B0604030504040204" pitchFamily="50" charset="-128"/>
                        </a:rPr>
                        <a:t>( </a:t>
                      </a:r>
                      <a:r>
                        <a:rPr lang="en-US" altLang="ja-JP" sz="1200" b="1" kern="1200" baseline="0" dirty="0">
                          <a:solidFill>
                            <a:schemeClr val="tx1"/>
                          </a:solidFill>
                          <a:latin typeface="Meiryo UI" panose="020B0604030504040204" pitchFamily="34" charset="-128"/>
                          <a:ea typeface="Meiryo UI" panose="020B0604030504040204" pitchFamily="34" charset="-128"/>
                          <a:cs typeface="Meiryo UI" panose="020B0604030504040204" pitchFamily="50" charset="-128"/>
                        </a:rPr>
                        <a:t>Scrap &amp; Special</a:t>
                      </a:r>
                      <a:r>
                        <a:rPr lang="en-US" altLang="ja-JP" sz="1400" b="1" kern="1200" baseline="0" dirty="0">
                          <a:solidFill>
                            <a:schemeClr val="tx1"/>
                          </a:solidFill>
                          <a:latin typeface="Meiryo UI" panose="020B0604030504040204" pitchFamily="34" charset="-128"/>
                          <a:ea typeface="Meiryo UI" panose="020B0604030504040204" pitchFamily="34" charset="-128"/>
                          <a:cs typeface="Meiryo UI" panose="020B0604030504040204" pitchFamily="50" charset="-128"/>
                        </a:rPr>
                        <a:t>)</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3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kUSD</a:t>
                      </a: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sz="13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endParaRP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3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8.404</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0.008</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rPr>
                        <a:t>6.813</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rPr>
                        <a:t>0.007</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8.008</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0.015</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i="0" u="none" strike="noStrike" kern="1200" cap="none" spc="0" normalizeH="0" baseline="0" dirty="0">
                          <a:ln>
                            <a:noFill/>
                          </a:ln>
                          <a:solidFill>
                            <a:srgbClr val="FF0000"/>
                          </a:solidFill>
                          <a:effectLst/>
                          <a:uLnTx/>
                          <a:uFillTx/>
                          <a:latin typeface="Meiryo UI" panose="020B0604030504040204" pitchFamily="34" charset="-128"/>
                          <a:ea typeface="Meiryo UI" panose="020B0604030504040204" pitchFamily="34" charset="-128"/>
                          <a:cs typeface="Meiryo UI" panose="020B0604030504040204" pitchFamily="50" charset="-128"/>
                        </a:rPr>
                        <a:t>13.244</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i="0" u="none" strike="noStrike" kern="1200" cap="none" spc="0" normalizeH="0" baseline="0" dirty="0">
                          <a:ln>
                            <a:noFill/>
                          </a:ln>
                          <a:solidFill>
                            <a:srgbClr val="FF0000"/>
                          </a:solidFill>
                          <a:effectLst/>
                          <a:uLnTx/>
                          <a:uFillTx/>
                          <a:latin typeface="Meiryo UI" panose="020B0604030504040204" pitchFamily="34" charset="-128"/>
                          <a:ea typeface="Meiryo UI" panose="020B0604030504040204" pitchFamily="34" charset="-128"/>
                          <a:cs typeface="Meiryo UI" panose="020B0604030504040204" pitchFamily="50" charset="-128"/>
                        </a:rPr>
                        <a:t>0.024</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5.042</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0.013</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rPr>
                        <a:t>4.707</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i="0" u="none" strike="noStrike" kern="1200" cap="none" spc="0" normalizeH="0" baseline="0" dirty="0">
                          <a:ln>
                            <a:noFill/>
                          </a:ln>
                          <a:solidFill>
                            <a:srgbClr val="FF0000"/>
                          </a:solidFill>
                          <a:effectLst/>
                          <a:uLnTx/>
                          <a:uFillTx/>
                          <a:latin typeface="Meiryo UI" panose="020B0604030504040204" pitchFamily="34" charset="-128"/>
                          <a:ea typeface="Meiryo UI" panose="020B0604030504040204" pitchFamily="34" charset="-128"/>
                          <a:cs typeface="Meiryo UI" panose="020B0604030504040204" pitchFamily="50" charset="-128"/>
                        </a:rPr>
                        <a:t>0.019</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i="0" u="none" strike="noStrike" kern="1200" cap="none" spc="0" normalizeH="0" baseline="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3.791</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i="0" u="none" strike="noStrike" kern="1200" cap="none" spc="0" normalizeH="0" baseline="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0.012</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i="0" u="none" strike="noStrike" kern="1200" cap="none" spc="0" normalizeH="0" baseline="0" dirty="0">
                          <a:ln>
                            <a:noFill/>
                          </a:ln>
                          <a:solidFill>
                            <a:srgbClr val="FF0000"/>
                          </a:solidFill>
                          <a:effectLst/>
                          <a:uLnTx/>
                          <a:uFillTx/>
                          <a:latin typeface="Meiryo UI" panose="020B0604030504040204" pitchFamily="34" charset="-128"/>
                          <a:ea typeface="Meiryo UI" panose="020B0604030504040204" pitchFamily="34" charset="-128"/>
                          <a:cs typeface="Meiryo UI" panose="020B0604030504040204" pitchFamily="50" charset="-128"/>
                        </a:rPr>
                        <a:t>4.872</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i="0" u="none" strike="noStrike" kern="1200" cap="none" spc="0" normalizeH="0" baseline="0" dirty="0">
                          <a:ln>
                            <a:noFill/>
                          </a:ln>
                          <a:solidFill>
                            <a:srgbClr val="FF0000"/>
                          </a:solidFill>
                          <a:effectLst/>
                          <a:uLnTx/>
                          <a:uFillTx/>
                          <a:latin typeface="Meiryo UI" panose="020B0604030504040204" pitchFamily="34" charset="-128"/>
                          <a:ea typeface="Meiryo UI" panose="020B0604030504040204" pitchFamily="34" charset="-128"/>
                          <a:cs typeface="Meiryo UI" panose="020B0604030504040204" pitchFamily="50" charset="-128"/>
                        </a:rPr>
                        <a:t>0.014</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sz="12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0.102</a:t>
                      </a:r>
                    </a:p>
                    <a:p>
                      <a:pPr algn="ctr"/>
                      <a:r>
                        <a:rPr kumimoji="1" lang="en-US" sz="12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0.0003</a:t>
                      </a:r>
                    </a:p>
                  </a:txBody>
                  <a:tcPr marL="36000" marR="36000" marT="10800" marB="10800" anchor="ctr">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1" i="0" u="none" strike="noStrike" kern="1200" cap="none" normalizeH="0" baseline="0" noProof="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0.143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1" i="0" u="none" strike="noStrike" kern="1200" cap="none" normalizeH="0" baseline="0" noProof="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rPr>
                        <a:t>0.0004</a:t>
                      </a:r>
                    </a:p>
                  </a:txBody>
                  <a:tcPr marL="36000" marR="36000" marT="10800" marB="10800" anchor="ctr">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25.34</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0.010</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i="0" u="none" strike="noStrike" kern="1200" cap="none" spc="0" normalizeH="0" baseline="0" dirty="0">
                          <a:ln>
                            <a:noFill/>
                          </a:ln>
                          <a:solidFill>
                            <a:srgbClr val="FF0000"/>
                          </a:solidFill>
                          <a:effectLst/>
                          <a:uLnTx/>
                          <a:uFillTx/>
                          <a:latin typeface="Meiryo UI" panose="020B0604030504040204" pitchFamily="34" charset="-128"/>
                          <a:ea typeface="Meiryo UI" panose="020B0604030504040204" pitchFamily="34" charset="-128"/>
                          <a:cs typeface="Meiryo UI" panose="020B0604030504040204" pitchFamily="50" charset="-128"/>
                        </a:rPr>
                        <a:t>29.77</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i="0" u="none" strike="noStrike" kern="1200" cap="none" spc="0" normalizeH="0" baseline="0" dirty="0">
                          <a:ln>
                            <a:noFill/>
                          </a:ln>
                          <a:solidFill>
                            <a:srgbClr val="FF0000"/>
                          </a:solidFill>
                          <a:effectLst/>
                          <a:uLnTx/>
                          <a:uFillTx/>
                          <a:latin typeface="Meiryo UI" panose="020B0604030504040204" pitchFamily="34" charset="-128"/>
                          <a:ea typeface="Meiryo UI" panose="020B0604030504040204" pitchFamily="34" charset="-128"/>
                          <a:cs typeface="Meiryo UI" panose="020B0604030504040204" pitchFamily="50" charset="-128"/>
                        </a:rPr>
                        <a:t>0.012</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ts val="0"/>
                        </a:spcAft>
                        <a:buClrTx/>
                        <a:buSzTx/>
                        <a:buFontTx/>
                        <a:buNone/>
                        <a:tabLst/>
                      </a:pPr>
                      <a:endParaRPr kumimoji="1" lang="en-US" altLang="ja-JP" sz="16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906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ts val="0"/>
                        </a:spcAft>
                        <a:buClrTx/>
                        <a:buSzTx/>
                        <a:buFontTx/>
                        <a:buNone/>
                        <a:tabLst/>
                      </a:pPr>
                      <a:r>
                        <a:rPr kumimoji="1" lang="en-US" altLang="ja-JP" sz="16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Market Claim</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kern="1200" baseline="0" dirty="0">
                          <a:solidFill>
                            <a:schemeClr val="tx1"/>
                          </a:solidFill>
                          <a:latin typeface="Meiryo UI" panose="020B0604030504040204" pitchFamily="34" charset="-128"/>
                          <a:ea typeface="Meiryo UI" panose="020B0604030504040204" pitchFamily="34" charset="-128"/>
                          <a:cs typeface="Meiryo UI" panose="020B0604030504040204" pitchFamily="50" charset="-128"/>
                        </a:rPr>
                        <a:t>(e-Quality)</a:t>
                      </a:r>
                      <a:endParaRPr lang="ja-JP" altLang="en-US" sz="1400" b="1" kern="1200" baseline="0" dirty="0">
                        <a:solidFill>
                          <a:schemeClr val="tx1"/>
                        </a:solidFill>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3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Case</a:t>
                      </a:r>
                      <a:endParaRPr kumimoji="1" lang="ja-JP" altLang="en-US" sz="13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0</a:t>
                      </a:r>
                      <a:endParaRPr kumimoji="1" lang="ja-JP" altLang="en-US" sz="14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rPr>
                        <a:t>0</a:t>
                      </a:r>
                      <a:endParaRPr kumimoji="1" lang="ja-JP" altLang="en-US" sz="14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ts val="0"/>
                        </a:spcAft>
                        <a:buClrTx/>
                        <a:buSzTx/>
                        <a:buFontTx/>
                        <a:buNone/>
                        <a:tabLst/>
                        <a:defRPr/>
                      </a:pPr>
                      <a:r>
                        <a:rPr kumimoji="1" lang="en-US" altLang="ja-JP" sz="14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0</a:t>
                      </a:r>
                      <a:endParaRPr kumimoji="1" lang="ja-JP" altLang="en-US" sz="14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ts val="0"/>
                        </a:spcAft>
                        <a:buClrTx/>
                        <a:buSzTx/>
                        <a:buFontTx/>
                        <a:buNone/>
                        <a:tabLst/>
                        <a:defRPr/>
                      </a:pPr>
                      <a:r>
                        <a:rPr kumimoji="1" lang="en-US" altLang="ja-JP" sz="1400" b="1" i="0" u="none" strike="noStrike" cap="none" normalizeH="0" baseline="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rPr>
                        <a:t>0</a:t>
                      </a:r>
                      <a:endParaRPr kumimoji="1" lang="ja-JP" altLang="en-US" sz="1400" b="1" i="0" u="none" strike="noStrike" cap="none" normalizeH="0" baseline="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ts val="0"/>
                        </a:spcAft>
                        <a:buClrTx/>
                        <a:buSzTx/>
                        <a:buFontTx/>
                        <a:buNone/>
                        <a:tabLst/>
                        <a:defRPr/>
                      </a:pPr>
                      <a:r>
                        <a:rPr kumimoji="1" lang="en-US" altLang="ja-JP" sz="14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0</a:t>
                      </a:r>
                      <a:endParaRPr kumimoji="1" lang="ja-JP" altLang="en-US" sz="14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ts val="0"/>
                        </a:spcAft>
                        <a:buClrTx/>
                        <a:buSzTx/>
                        <a:buFontTx/>
                        <a:buNone/>
                        <a:tabLst/>
                        <a:defRPr/>
                      </a:pPr>
                      <a:r>
                        <a:rPr kumimoji="1" lang="en-US" altLang="ja-JP" sz="1400" b="1" i="0" u="none" strike="noStrike" cap="none" normalizeH="0" baseline="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rPr>
                        <a:t>0</a:t>
                      </a:r>
                      <a:endParaRPr kumimoji="1" lang="ja-JP" altLang="en-US" sz="1400" b="1" i="0" u="none" strike="noStrike" cap="none" normalizeH="0" baseline="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ts val="0"/>
                        </a:spcAft>
                        <a:buClrTx/>
                        <a:buSzTx/>
                        <a:buFontTx/>
                        <a:buNone/>
                        <a:tabLst/>
                        <a:defRPr/>
                      </a:pPr>
                      <a:r>
                        <a:rPr kumimoji="1" lang="en-US" altLang="ja-JP" sz="14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0</a:t>
                      </a:r>
                      <a:endParaRPr kumimoji="1" lang="ja-JP" altLang="en-US" sz="14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ts val="0"/>
                        </a:spcAft>
                        <a:buClrTx/>
                        <a:buSzTx/>
                        <a:buFontTx/>
                        <a:buNone/>
                        <a:tabLst/>
                        <a:defRPr/>
                      </a:pPr>
                      <a:r>
                        <a:rPr kumimoji="1" lang="en-US" altLang="ja-JP" sz="1400" b="1" i="0" u="none" strike="noStrike" cap="none" normalizeH="0" baseline="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rPr>
                        <a:t>0</a:t>
                      </a:r>
                      <a:endParaRPr kumimoji="1" lang="ja-JP" altLang="en-US" sz="1400" b="1" i="0" u="none" strike="noStrike" cap="none" normalizeH="0" baseline="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ts val="0"/>
                        </a:spcAft>
                        <a:buClrTx/>
                        <a:buSzTx/>
                        <a:buFontTx/>
                        <a:buNone/>
                        <a:tabLst/>
                        <a:defRPr/>
                      </a:pPr>
                      <a:r>
                        <a:rPr kumimoji="1" lang="en-US" altLang="ja-JP" sz="12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0</a:t>
                      </a:r>
                      <a:endParaRPr kumimoji="1" lang="ja-JP" altLang="en-US" sz="12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ts val="0"/>
                        </a:spcAft>
                        <a:buClrTx/>
                        <a:buSzTx/>
                        <a:buFontTx/>
                        <a:buNone/>
                        <a:tabLst/>
                        <a:defRPr/>
                      </a:pPr>
                      <a:r>
                        <a:rPr kumimoji="1" lang="en-US" altLang="ja-JP" sz="1200" b="1" i="0" u="none" strike="noStrike" cap="none" normalizeH="0" baseline="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rPr>
                        <a:t>0</a:t>
                      </a:r>
                      <a:endParaRPr kumimoji="1" lang="ja-JP" altLang="en-US" sz="1200" b="1" i="0" u="none" strike="noStrike" cap="none" normalizeH="0" baseline="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0</a:t>
                      </a:r>
                      <a:endParaRPr kumimoji="1" lang="ja-JP" altLang="en-US" sz="14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rPr>
                        <a:t>0</a:t>
                      </a:r>
                      <a:endParaRPr kumimoji="1" lang="ja-JP" altLang="en-US" sz="14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ja-JP" altLang="en-US" sz="1600" b="1" i="0" u="none" strike="noStrike" kern="1200" cap="none" spc="0" normalizeH="0" baseline="0" dirty="0">
                        <a:ln>
                          <a:noFill/>
                        </a:ln>
                        <a:solidFill>
                          <a:srgbClr val="FF0000"/>
                        </a:solidFill>
                        <a:effectLst/>
                        <a:uLnTx/>
                        <a:uFillTx/>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936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Market Claim</a:t>
                      </a:r>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a:t>
                      </a:r>
                      <a:r>
                        <a:rPr lang="en-US" altLang="ja-JP" sz="1400" b="1" kern="1200" baseline="0" dirty="0">
                          <a:solidFill>
                            <a:schemeClr val="tx1"/>
                          </a:solidFill>
                          <a:latin typeface="Meiryo UI" panose="020B0604030504040204" pitchFamily="34" charset="-128"/>
                          <a:ea typeface="Meiryo UI" panose="020B0604030504040204" pitchFamily="34" charset="-128"/>
                          <a:cs typeface="Meiryo UI" panose="020B0604030504040204" pitchFamily="50" charset="-128"/>
                        </a:rPr>
                        <a:t>Information)</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3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Case</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3</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eiryo UI" panose="020B0604030504040204" pitchFamily="50" charset="-128"/>
                        </a:rPr>
                        <a:t>5</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0</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rgbClr val="FF0000"/>
                          </a:solidFill>
                          <a:effectLst/>
                          <a:uLnTx/>
                          <a:uFillTx/>
                          <a:latin typeface="Meiryo UI" panose="020B0604030504040204" pitchFamily="34" charset="-128"/>
                          <a:ea typeface="Meiryo UI" panose="020B0604030504040204" pitchFamily="34" charset="-128"/>
                          <a:cs typeface="Meiryo UI" panose="020B0604030504040204" pitchFamily="50" charset="-128"/>
                        </a:rPr>
                        <a:t>4</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ts val="0"/>
                        </a:spcAft>
                        <a:buClrTx/>
                        <a:buSzTx/>
                        <a:buFontTx/>
                        <a:buNone/>
                        <a:tabLst/>
                        <a:defRPr/>
                      </a:pPr>
                      <a:r>
                        <a:rPr kumimoji="1" lang="en-US" altLang="ja-JP" sz="14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0</a:t>
                      </a:r>
                      <a:endParaRPr kumimoji="1" lang="ja-JP" altLang="en-US" sz="14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ts val="0"/>
                        </a:spcAft>
                        <a:buClrTx/>
                        <a:buSzTx/>
                        <a:buFontTx/>
                        <a:buNone/>
                        <a:tabLst/>
                        <a:defRPr/>
                      </a:pPr>
                      <a:r>
                        <a:rPr kumimoji="1" lang="en-US" altLang="ja-JP" sz="1400" b="1"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Meiryo UI" panose="020B0604030504040204" pitchFamily="50" charset="-128"/>
                        </a:rPr>
                        <a:t>7</a:t>
                      </a:r>
                      <a:endParaRPr kumimoji="1" lang="ja-JP" altLang="en-US" sz="1400" b="1"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1</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ts val="0"/>
                        </a:spcAft>
                        <a:buClrTx/>
                        <a:buSzTx/>
                        <a:buFontTx/>
                        <a:buNone/>
                        <a:tabLst/>
                        <a:defRPr/>
                      </a:pPr>
                      <a:r>
                        <a:rPr kumimoji="1" lang="en-US" altLang="ja-JP" sz="1400" b="1" i="0" u="none" strike="noStrike" kern="1200" cap="none" normalizeH="0" baseline="0" noProof="0" dirty="0">
                          <a:ln>
                            <a:noFill/>
                          </a:ln>
                          <a:solidFill>
                            <a:srgbClr val="FF0000"/>
                          </a:solidFill>
                          <a:effectLst/>
                          <a:latin typeface="Meiryo UI" panose="020B0604030504040204" pitchFamily="34" charset="-128"/>
                          <a:ea typeface="Meiryo UI" panose="020B0604030504040204" pitchFamily="34" charset="-128"/>
                          <a:cs typeface="Meiryo UI" panose="020B0604030504040204" pitchFamily="50" charset="-128"/>
                        </a:rPr>
                        <a:t>2</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R:0.025</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W:0.024</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ts val="0"/>
                        </a:spcAft>
                        <a:buClrTx/>
                        <a:buSzTx/>
                        <a:buFontTx/>
                        <a:buNone/>
                        <a:tabLst/>
                        <a:defRPr/>
                      </a:pPr>
                      <a:r>
                        <a:rPr kumimoji="1" lang="en-US" altLang="ja-JP" sz="1400" b="1" i="0" u="none" strike="noStrike" kern="1200" cap="none" normalizeH="0" baseline="0" noProof="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rPr>
                        <a:t>0.020</a:t>
                      </a:r>
                    </a:p>
                    <a:p>
                      <a:pPr marL="0" marR="0" lvl="0" indent="0" algn="ctr" defTabSz="914400" rtl="0" eaLnBrk="1" fontAlgn="base" latinLnBrk="0" hangingPunct="1">
                        <a:lnSpc>
                          <a:spcPct val="100000"/>
                        </a:lnSpc>
                        <a:spcBef>
                          <a:spcPct val="20000"/>
                        </a:spcBef>
                        <a:spcAft>
                          <a:spcPts val="0"/>
                        </a:spcAft>
                        <a:buClrTx/>
                        <a:buSzTx/>
                        <a:buFontTx/>
                        <a:buNone/>
                        <a:tabLst/>
                        <a:defRPr/>
                      </a:pPr>
                      <a:r>
                        <a:rPr kumimoji="1" lang="en-US" altLang="ja-JP" sz="1400" b="1" i="0" u="none" strike="noStrike" kern="1200" cap="none" normalizeH="0" baseline="0" noProof="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rPr>
                        <a:t>0.019</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4</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Meiryo UI" panose="020B0604030504040204" pitchFamily="50" charset="-128"/>
                        </a:rPr>
                        <a:t>18</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ja-JP" altLang="en-US" sz="1600" b="1"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6411777"/>
                  </a:ext>
                </a:extLst>
              </a:tr>
              <a:tr h="76636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Rework Cost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kern="1200" baseline="0" dirty="0">
                          <a:solidFill>
                            <a:schemeClr val="tx1"/>
                          </a:solidFill>
                          <a:latin typeface="Meiryo UI" panose="020B0604030504040204" pitchFamily="34" charset="-128"/>
                          <a:ea typeface="Meiryo UI" panose="020B0604030504040204" pitchFamily="34" charset="-128"/>
                          <a:cs typeface="Meiryo UI" panose="020B0604030504040204" pitchFamily="50" charset="-128"/>
                        </a:rPr>
                        <a:t>(Factory Responsibility)</a:t>
                      </a:r>
                      <a:r>
                        <a:rPr lang="en-US" altLang="ja-JP" sz="1400" b="1" kern="1200" baseline="0" dirty="0">
                          <a:solidFill>
                            <a:schemeClr val="tx1"/>
                          </a:solidFill>
                          <a:latin typeface="Meiryo UI" panose="020B0604030504040204" pitchFamily="34" charset="-128"/>
                          <a:ea typeface="Meiryo UI" panose="020B0604030504040204" pitchFamily="34" charset="-128"/>
                          <a:cs typeface="Meiryo UI" panose="020B0604030504040204" pitchFamily="50" charset="-128"/>
                        </a:rPr>
                        <a:t> </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3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kUSD</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16.5</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rPr>
                        <a:t>4.578</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2.55</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rPr>
                        <a:t>0.76</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6.70</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eiryo UI" panose="020B0604030504040204" pitchFamily="50" charset="-128"/>
                        </a:rPr>
                        <a:t>28.29</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1.10</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ts val="0"/>
                        </a:spcAft>
                        <a:buClrTx/>
                        <a:buSzTx/>
                        <a:buFontTx/>
                        <a:buNone/>
                        <a:tabLst/>
                        <a:defRPr/>
                      </a:pPr>
                      <a:r>
                        <a:rPr kumimoji="1" lang="en-US" altLang="ja-JP" sz="1400" b="1" i="0" u="none" strike="noStrike" kern="1200" cap="none" normalizeH="0" baseline="0" noProof="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rPr>
                        <a:t>0.053</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0.1</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ts val="0"/>
                        </a:spcAft>
                        <a:buClrTx/>
                        <a:buSzTx/>
                        <a:buFontTx/>
                        <a:buNone/>
                        <a:tabLst/>
                        <a:defRPr/>
                      </a:pPr>
                      <a:r>
                        <a:rPr kumimoji="1" lang="en-US" altLang="ja-JP" sz="1400" b="1" i="0" u="none" strike="noStrike" kern="1200" cap="none" normalizeH="0" baseline="0" noProof="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rPr>
                        <a:t>0</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27.00</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Meiryo UI" panose="020B0604030504040204" pitchFamily="50" charset="-128"/>
                        </a:rPr>
                        <a:t>33.69</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ja-JP" altLang="en-US" sz="1600" b="1"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9361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600" b="1" baseline="0" dirty="0">
                          <a:solidFill>
                            <a:schemeClr val="tx1"/>
                          </a:solidFill>
                          <a:latin typeface="Meiryo UI" panose="020B0604030504040204" pitchFamily="34" charset="-128"/>
                          <a:ea typeface="Meiryo UI" panose="020B0604030504040204" pitchFamily="34" charset="-128"/>
                          <a:cs typeface="Meiryo UI" panose="020B0604030504040204" pitchFamily="50" charset="-128"/>
                        </a:rPr>
                        <a:t>   OQC Quality Issue</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3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Case</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18</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rPr>
                        <a:t>18</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6</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rPr>
                        <a:t>6</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8</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rgbClr val="FF0000"/>
                          </a:solidFill>
                          <a:effectLst/>
                          <a:uLnTx/>
                          <a:uFillTx/>
                          <a:latin typeface="Meiryo UI" panose="020B0604030504040204" pitchFamily="34" charset="-128"/>
                          <a:ea typeface="Meiryo UI" panose="020B0604030504040204" pitchFamily="34" charset="-128"/>
                          <a:cs typeface="Meiryo UI" panose="020B0604030504040204" pitchFamily="50" charset="-128"/>
                        </a:rPr>
                        <a:t>19</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17</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rPr>
                        <a:t>7</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0</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normalizeH="0" baseline="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rPr>
                        <a:t>0</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49</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rgbClr val="FF0000"/>
                          </a:solidFill>
                          <a:effectLst/>
                          <a:uLnTx/>
                          <a:uFillTx/>
                          <a:latin typeface="Meiryo UI" panose="020B0604030504040204" pitchFamily="34" charset="-128"/>
                          <a:ea typeface="Meiryo UI" panose="020B0604030504040204" pitchFamily="34" charset="-128"/>
                          <a:cs typeface="Meiryo UI" panose="020B0604030504040204" pitchFamily="50" charset="-128"/>
                        </a:rPr>
                        <a:t>50</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ts val="0"/>
                        </a:spcAft>
                        <a:buClrTx/>
                        <a:buSzTx/>
                        <a:buFontTx/>
                        <a:buNone/>
                        <a:tabLst/>
                      </a:pPr>
                      <a:endParaRPr kumimoji="1" lang="en-US" altLang="ja-JP" sz="16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2451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600" b="1" baseline="0" dirty="0">
                          <a:solidFill>
                            <a:schemeClr val="tx1"/>
                          </a:solidFill>
                          <a:latin typeface="Meiryo UI" panose="020B0604030504040204" pitchFamily="34" charset="-128"/>
                          <a:ea typeface="Meiryo UI" panose="020B0604030504040204" pitchFamily="34" charset="-128"/>
                          <a:cs typeface="Meiryo UI" panose="020B0604030504040204" pitchFamily="50" charset="-128"/>
                        </a:rPr>
                        <a:t>Process Quality</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baseline="0" dirty="0">
                          <a:solidFill>
                            <a:schemeClr val="tx1"/>
                          </a:solidFill>
                          <a:latin typeface="Meiryo UI" panose="020B0604030504040204" pitchFamily="34" charset="-128"/>
                          <a:ea typeface="Meiryo UI" panose="020B0604030504040204" pitchFamily="34" charset="-128"/>
                          <a:cs typeface="Meiryo UI" panose="020B0604030504040204" pitchFamily="50" charset="-128"/>
                        </a:rPr>
                        <a:t>(NG Process)</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3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3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D:0.130</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3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T:0.150</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normalizeH="0" baseline="0" noProof="0" dirty="0">
                          <a:ln>
                            <a:noFill/>
                          </a:ln>
                          <a:solidFill>
                            <a:srgbClr val="FF0000"/>
                          </a:solidFill>
                          <a:effectLst/>
                          <a:latin typeface="Meiryo UI" panose="020B0604030504040204" pitchFamily="34" charset="-128"/>
                          <a:ea typeface="Meiryo UI" panose="020B0604030504040204" pitchFamily="34" charset="-128"/>
                          <a:cs typeface="Meiryo UI" panose="020B0604030504040204" pitchFamily="50" charset="-128"/>
                        </a:rPr>
                        <a:t>0.172</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normalizeH="0" baseline="0" noProof="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rPr>
                        <a:t>0.138</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3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P:1.500</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3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S:0.094</a:t>
                      </a:r>
                      <a:endParaRPr kumimoji="1" lang="ja-JP" altLang="en-US" sz="13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rPr>
                        <a:t>1.441</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rPr>
                        <a:t>0.089</a:t>
                      </a:r>
                      <a:endParaRPr kumimoji="1" lang="ja-JP" altLang="en-US" sz="14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4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1.880</a:t>
                      </a:r>
                    </a:p>
                  </a:txBody>
                  <a:tcPr marL="36000" marR="36000" marT="10800" marB="10800" anchor="ctr">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ts val="0"/>
                        </a:spcAft>
                        <a:buClrTx/>
                        <a:buSzTx/>
                        <a:buFontTx/>
                        <a:buNone/>
                        <a:tabLst/>
                        <a:defRPr/>
                      </a:pPr>
                      <a:r>
                        <a:rPr kumimoji="1" lang="en-US" sz="1400" b="1" i="0" u="none" strike="noStrike" kern="1200" cap="none" normalizeH="0" baseline="0" dirty="0">
                          <a:ln>
                            <a:noFill/>
                          </a:ln>
                          <a:solidFill>
                            <a:srgbClr val="0000FF"/>
                          </a:solidFill>
                          <a:effectLst/>
                          <a:latin typeface="Meiryo UI" panose="020B0604030504040204" pitchFamily="34" charset="-128"/>
                          <a:ea typeface="Meiryo UI" panose="020B0604030504040204" pitchFamily="34" charset="-128"/>
                          <a:cs typeface="Arial" panose="020B0604020202020204" pitchFamily="34" charset="0"/>
                        </a:rPr>
                        <a:t>1.585</a:t>
                      </a:r>
                    </a:p>
                  </a:txBody>
                  <a:tcPr marL="36000" marR="36000" marT="10800" marB="10800" anchor="ctr">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3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P:0.363</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3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S:0.646</a:t>
                      </a:r>
                      <a:endParaRPr kumimoji="1" lang="ja-JP" altLang="en-US" sz="13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cap="none" normalizeH="0" baseline="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rPr>
                        <a:t>0.226</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cap="none" normalizeH="0" baseline="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rPr>
                        <a:t>0.324</a:t>
                      </a:r>
                      <a:endParaRPr kumimoji="1" lang="ja-JP" altLang="en-US" sz="1400" b="1" i="0" u="none" strike="noStrike" cap="none" normalizeH="0" baseline="0" dirty="0">
                        <a:ln>
                          <a:noFill/>
                        </a:ln>
                        <a:solidFill>
                          <a:srgbClr val="0000FF"/>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R:0.00</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W:0.64</a:t>
                      </a:r>
                      <a:endParaRPr kumimoji="1" lang="ja-JP" altLang="en-US" sz="14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rPr>
                        <a:t>0.00</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rPr>
                        <a:t>0.35</a:t>
                      </a:r>
                      <a:endParaRPr kumimoji="1" lang="ja-JP" altLang="en-US" sz="14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0.490</a:t>
                      </a:r>
                      <a:endParaRPr kumimoji="1" lang="ja-JP" altLang="en-US" sz="14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rPr>
                        <a:t>0.421</a:t>
                      </a:r>
                      <a:endParaRPr kumimoji="1" lang="ja-JP" altLang="en-US" sz="14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ja-JP" altLang="en-US" sz="16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658904"/>
                  </a:ext>
                </a:extLst>
              </a:tr>
              <a:tr h="44305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600" b="1" baseline="0" dirty="0">
                          <a:solidFill>
                            <a:schemeClr val="tx1"/>
                          </a:solidFill>
                          <a:latin typeface="Meiryo UI" panose="020B0604030504040204" pitchFamily="34" charset="-128"/>
                          <a:ea typeface="Meiryo UI" panose="020B0604030504040204" pitchFamily="34" charset="-128"/>
                          <a:cs typeface="Meiryo UI" panose="020B0604030504040204" pitchFamily="50" charset="-128"/>
                        </a:rPr>
                        <a:t>Part Sorting Cost</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3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kUSD</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9.0</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rPr>
                        <a:t>8.4</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ts val="0"/>
                        </a:spcAft>
                        <a:buClrTx/>
                        <a:buSzTx/>
                        <a:buFontTx/>
                        <a:buNone/>
                        <a:tabLst/>
                      </a:pPr>
                      <a:r>
                        <a:rPr kumimoji="1" lang="en-US" altLang="ja-JP" sz="14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2.5</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ts val="0"/>
                        </a:spcAft>
                        <a:buClrTx/>
                        <a:buSzTx/>
                        <a:buFontTx/>
                        <a:buNone/>
                        <a:tabLst/>
                      </a:pPr>
                      <a:r>
                        <a:rPr kumimoji="1" lang="en-US" altLang="ja-JP" sz="14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rPr>
                        <a:t>1.6</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ts val="0"/>
                        </a:spcAft>
                        <a:buClrTx/>
                        <a:buSzTx/>
                        <a:buFontTx/>
                        <a:buNone/>
                        <a:tabLst/>
                      </a:pPr>
                      <a:r>
                        <a:rPr kumimoji="1" lang="en-US" altLang="ja-JP" sz="14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5.5</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rgbClr val="FF0000"/>
                          </a:solidFill>
                          <a:effectLst/>
                          <a:uLnTx/>
                          <a:uFillTx/>
                          <a:latin typeface="Meiryo UI" panose="020B0604030504040204" pitchFamily="34" charset="-128"/>
                          <a:ea typeface="Meiryo UI" panose="020B0604030504040204" pitchFamily="34" charset="-128"/>
                          <a:cs typeface="Meiryo UI" panose="020B0604030504040204" pitchFamily="50" charset="-128"/>
                        </a:rPr>
                        <a:t>10.4</a:t>
                      </a:r>
                      <a:endParaRPr kumimoji="1" lang="en-US" altLang="ja-JP" sz="14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4.0</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rPr>
                        <a:t>2.43</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chemeClr val="tx1"/>
                          </a:solidFill>
                          <a:effectLst/>
                          <a:uLnTx/>
                          <a:uFillTx/>
                          <a:latin typeface="Meiryo UI" panose="020B0604030504040204" pitchFamily="34" charset="-128"/>
                          <a:ea typeface="Meiryo UI" panose="020B0604030504040204" pitchFamily="34" charset="-128"/>
                          <a:cs typeface="Meiryo UI" panose="020B0604030504040204" pitchFamily="50" charset="-128"/>
                        </a:rPr>
                        <a:t>1.2</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rgbClr val="FF0000"/>
                          </a:solidFill>
                          <a:effectLst/>
                          <a:uLnTx/>
                          <a:uFillTx/>
                          <a:latin typeface="Meiryo UI" panose="020B0604030504040204" pitchFamily="34" charset="-128"/>
                          <a:ea typeface="Meiryo UI" panose="020B0604030504040204" pitchFamily="34" charset="-128"/>
                          <a:cs typeface="Meiryo UI" panose="020B0604030504040204" pitchFamily="50" charset="-128"/>
                        </a:rPr>
                        <a:t>1.7</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ts val="0"/>
                        </a:spcAft>
                        <a:buClrTx/>
                        <a:buSzTx/>
                        <a:buFontTx/>
                        <a:buNone/>
                        <a:tabLst/>
                      </a:pPr>
                      <a:r>
                        <a:rPr kumimoji="1" lang="en-US" altLang="ja-JP" sz="1400" b="1" i="0" u="none" strike="noStrike" kern="1200" cap="none" normalizeH="0" baseline="0" dirty="0">
                          <a:ln>
                            <a:noFill/>
                          </a:ln>
                          <a:solidFill>
                            <a:schemeClr val="tx1"/>
                          </a:solidFill>
                          <a:effectLst/>
                          <a:latin typeface="Meiryo UI" panose="020B0604030504040204" pitchFamily="34" charset="-128"/>
                          <a:ea typeface="Meiryo UI" panose="020B0604030504040204" pitchFamily="34" charset="-128"/>
                          <a:cs typeface="Meiryo UI" panose="020B0604030504040204" pitchFamily="50" charset="-128"/>
                        </a:rPr>
                        <a:t>22.2</a:t>
                      </a:r>
                    </a:p>
                  </a:txBody>
                  <a:tcPr marL="7200" marR="7200" marT="18000" marB="18000"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dirty="0">
                          <a:ln>
                            <a:noFill/>
                          </a:ln>
                          <a:solidFill>
                            <a:srgbClr val="FF0000"/>
                          </a:solidFill>
                          <a:effectLst/>
                          <a:uLnTx/>
                          <a:uFillTx/>
                          <a:latin typeface="Meiryo UI" panose="020B0604030504040204" pitchFamily="34" charset="-128"/>
                          <a:ea typeface="Meiryo UI" panose="020B0604030504040204" pitchFamily="34" charset="-128"/>
                          <a:cs typeface="Meiryo UI" panose="020B0604030504040204" pitchFamily="50" charset="-128"/>
                        </a:rPr>
                        <a:t>24.4</a:t>
                      </a: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ts val="0"/>
                        </a:spcAft>
                        <a:buClrTx/>
                        <a:buSzTx/>
                        <a:buFontTx/>
                        <a:buNone/>
                        <a:tabLst/>
                      </a:pPr>
                      <a:endParaRPr kumimoji="1" lang="en-US" altLang="ja-JP" sz="1600" b="1" i="0" u="none" strike="noStrike" kern="1200" cap="none" spc="0" normalizeH="0" baseline="0" dirty="0">
                        <a:ln>
                          <a:noFill/>
                        </a:ln>
                        <a:solidFill>
                          <a:srgbClr val="0000FF"/>
                        </a:solidFill>
                        <a:effectLst/>
                        <a:uLnTx/>
                        <a:uFillTx/>
                        <a:latin typeface="Meiryo UI" panose="020B0604030504040204" pitchFamily="34" charset="-128"/>
                        <a:ea typeface="Meiryo UI" panose="020B0604030504040204" pitchFamily="34" charset="-128"/>
                        <a:cs typeface="Meiryo UI" panose="020B0604030504040204" pitchFamily="50" charset="-128"/>
                      </a:endParaRPr>
                    </a:p>
                  </a:txBody>
                  <a:tcPr marL="7200" marR="7200" marT="18000" marB="18000"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4029966"/>
                  </a:ext>
                </a:extLst>
              </a:tr>
            </a:tbl>
          </a:graphicData>
        </a:graphic>
      </p:graphicFrame>
      <p:pic>
        <p:nvPicPr>
          <p:cNvPr id="3" name="図 17">
            <a:extLst>
              <a:ext uri="{FF2B5EF4-FFF2-40B4-BE49-F238E27FC236}">
                <a16:creationId xmlns:a16="http://schemas.microsoft.com/office/drawing/2014/main" id="{F455DCD3-CDD4-B57E-8F3D-BFD809283FA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8889" b="93333" l="8889" r="88889">
                        <a14:foregroundMark x1="17778" y1="74444" x2="62222" y2="83333"/>
                        <a14:foregroundMark x1="8889" y1="63333" x2="13333" y2="37778"/>
                        <a14:foregroundMark x1="35556" y1="12222" x2="57778" y2="12222"/>
                        <a14:foregroundMark x1="36667" y1="11111" x2="60000" y2="10000"/>
                        <a14:foregroundMark x1="84444" y1="33333" x2="87778" y2="66667"/>
                        <a14:foregroundMark x1="63333" y1="87778" x2="63333" y2="87778"/>
                        <a14:foregroundMark x1="57778" y1="83333" x2="64444" y2="87778"/>
                      </a14:backgroundRemoval>
                    </a14:imgEffect>
                  </a14:imgLayer>
                </a14:imgProps>
              </a:ext>
              <a:ext uri="{28A0092B-C50C-407E-A947-70E740481C1C}">
                <a14:useLocalDpi xmlns:a14="http://schemas.microsoft.com/office/drawing/2010/main"/>
              </a:ext>
            </a:extLst>
          </a:blip>
          <a:srcRect/>
          <a:stretch/>
        </p:blipFill>
        <p:spPr>
          <a:xfrm>
            <a:off x="11517424" y="2550198"/>
            <a:ext cx="468959" cy="471720"/>
          </a:xfrm>
          <a:prstGeom prst="rect">
            <a:avLst/>
          </a:prstGeom>
        </p:spPr>
      </p:pic>
      <p:pic>
        <p:nvPicPr>
          <p:cNvPr id="6" name="Picture 2" descr="See the source image">
            <a:extLst>
              <a:ext uri="{FF2B5EF4-FFF2-40B4-BE49-F238E27FC236}">
                <a16:creationId xmlns:a16="http://schemas.microsoft.com/office/drawing/2014/main" id="{0E6993F4-D9C6-E369-E746-B66016750D8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1392515" y="3227152"/>
            <a:ext cx="556903" cy="401252"/>
          </a:xfrm>
          <a:prstGeom prst="rect">
            <a:avLst/>
          </a:prstGeom>
          <a:noFill/>
          <a:extLst>
            <a:ext uri="{909E8E84-426E-40DD-AFC4-6F175D3DCCD1}">
              <a14:hiddenFill xmlns:a14="http://schemas.microsoft.com/office/drawing/2010/main">
                <a:solidFill>
                  <a:srgbClr val="FFFFFF"/>
                </a:solidFill>
              </a14:hiddenFill>
            </a:ext>
          </a:extLst>
        </p:spPr>
      </p:pic>
      <p:pic>
        <p:nvPicPr>
          <p:cNvPr id="8" name="図 17">
            <a:extLst>
              <a:ext uri="{FF2B5EF4-FFF2-40B4-BE49-F238E27FC236}">
                <a16:creationId xmlns:a16="http://schemas.microsoft.com/office/drawing/2014/main" id="{C40686CA-7966-232D-3641-9257888CC54D}"/>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8889" b="93333" l="8889" r="88889">
                        <a14:foregroundMark x1="17778" y1="74444" x2="62222" y2="83333"/>
                        <a14:foregroundMark x1="8889" y1="63333" x2="13333" y2="37778"/>
                        <a14:foregroundMark x1="35556" y1="12222" x2="57778" y2="12222"/>
                        <a14:foregroundMark x1="36667" y1="11111" x2="60000" y2="10000"/>
                        <a14:foregroundMark x1="84444" y1="33333" x2="87778" y2="66667"/>
                        <a14:foregroundMark x1="63333" y1="87778" x2="63333" y2="87778"/>
                        <a14:foregroundMark x1="57778" y1="83333" x2="64444" y2="87778"/>
                      </a14:backgroundRemoval>
                    </a14:imgEffect>
                  </a14:imgLayer>
                </a14:imgProps>
              </a:ext>
              <a:ext uri="{28A0092B-C50C-407E-A947-70E740481C1C}">
                <a14:useLocalDpi xmlns:a14="http://schemas.microsoft.com/office/drawing/2010/main"/>
              </a:ext>
            </a:extLst>
          </a:blip>
          <a:srcRect/>
          <a:stretch/>
        </p:blipFill>
        <p:spPr>
          <a:xfrm>
            <a:off x="11549550" y="5104284"/>
            <a:ext cx="468959" cy="471720"/>
          </a:xfrm>
          <a:prstGeom prst="rect">
            <a:avLst/>
          </a:prstGeom>
        </p:spPr>
      </p:pic>
      <p:pic>
        <p:nvPicPr>
          <p:cNvPr id="9" name="Picture 2" descr="See the source image">
            <a:extLst>
              <a:ext uri="{FF2B5EF4-FFF2-40B4-BE49-F238E27FC236}">
                <a16:creationId xmlns:a16="http://schemas.microsoft.com/office/drawing/2014/main" id="{0C814189-BE9A-67E8-F428-DBEE42E1CB4A}"/>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1429480" y="5677533"/>
            <a:ext cx="556903" cy="401252"/>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17">
            <a:extLst>
              <a:ext uri="{FF2B5EF4-FFF2-40B4-BE49-F238E27FC236}">
                <a16:creationId xmlns:a16="http://schemas.microsoft.com/office/drawing/2014/main" id="{C9CCAB92-5BF1-2BEA-5B1B-0471D8ACA616}"/>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8889" b="93333" l="8889" r="88889">
                        <a14:foregroundMark x1="17778" y1="74444" x2="62222" y2="83333"/>
                        <a14:foregroundMark x1="8889" y1="63333" x2="13333" y2="37778"/>
                        <a14:foregroundMark x1="35556" y1="12222" x2="57778" y2="12222"/>
                        <a14:foregroundMark x1="36667" y1="11111" x2="60000" y2="10000"/>
                        <a14:foregroundMark x1="84444" y1="33333" x2="87778" y2="66667"/>
                        <a14:foregroundMark x1="63333" y1="87778" x2="63333" y2="87778"/>
                        <a14:foregroundMark x1="57778" y1="83333" x2="64444" y2="87778"/>
                      </a14:backgroundRemoval>
                    </a14:imgEffect>
                  </a14:imgLayer>
                </a14:imgProps>
              </a:ext>
              <a:ext uri="{28A0092B-C50C-407E-A947-70E740481C1C}">
                <a14:useLocalDpi xmlns:a14="http://schemas.microsoft.com/office/drawing/2010/main"/>
              </a:ext>
            </a:extLst>
          </a:blip>
          <a:srcRect/>
          <a:stretch/>
        </p:blipFill>
        <p:spPr>
          <a:xfrm>
            <a:off x="11549549" y="3766731"/>
            <a:ext cx="468959" cy="471720"/>
          </a:xfrm>
          <a:prstGeom prst="rect">
            <a:avLst/>
          </a:prstGeom>
        </p:spPr>
      </p:pic>
      <p:pic>
        <p:nvPicPr>
          <p:cNvPr id="11" name="図 17">
            <a:extLst>
              <a:ext uri="{FF2B5EF4-FFF2-40B4-BE49-F238E27FC236}">
                <a16:creationId xmlns:a16="http://schemas.microsoft.com/office/drawing/2014/main" id="{DB2B99E4-CD13-4C2C-6C1C-AEC24845F796}"/>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8889" b="93333" l="8889" r="88889">
                        <a14:foregroundMark x1="17778" y1="74444" x2="62222" y2="83333"/>
                        <a14:foregroundMark x1="8889" y1="63333" x2="13333" y2="37778"/>
                        <a14:foregroundMark x1="35556" y1="12222" x2="57778" y2="12222"/>
                        <a14:foregroundMark x1="36667" y1="11111" x2="60000" y2="10000"/>
                        <a14:foregroundMark x1="84444" y1="33333" x2="87778" y2="66667"/>
                        <a14:foregroundMark x1="63333" y1="87778" x2="63333" y2="87778"/>
                        <a14:foregroundMark x1="57778" y1="83333" x2="64444" y2="87778"/>
                      </a14:backgroundRemoval>
                    </a14:imgEffect>
                  </a14:imgLayer>
                </a14:imgProps>
              </a:ext>
              <a:ext uri="{28A0092B-C50C-407E-A947-70E740481C1C}">
                <a14:useLocalDpi xmlns:a14="http://schemas.microsoft.com/office/drawing/2010/main"/>
              </a:ext>
            </a:extLst>
          </a:blip>
          <a:srcRect/>
          <a:stretch/>
        </p:blipFill>
        <p:spPr>
          <a:xfrm>
            <a:off x="11549550" y="4463088"/>
            <a:ext cx="468959" cy="471720"/>
          </a:xfrm>
          <a:prstGeom prst="rect">
            <a:avLst/>
          </a:prstGeom>
        </p:spPr>
      </p:pic>
      <p:pic>
        <p:nvPicPr>
          <p:cNvPr id="12" name="図 17">
            <a:extLst>
              <a:ext uri="{FF2B5EF4-FFF2-40B4-BE49-F238E27FC236}">
                <a16:creationId xmlns:a16="http://schemas.microsoft.com/office/drawing/2014/main" id="{BDF155D0-2110-CF7A-2F54-9546DBFA408F}"/>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8889" b="93333" l="8889" r="88889">
                        <a14:foregroundMark x1="17778" y1="74444" x2="62222" y2="83333"/>
                        <a14:foregroundMark x1="8889" y1="63333" x2="13333" y2="37778"/>
                        <a14:foregroundMark x1="35556" y1="12222" x2="57778" y2="12222"/>
                        <a14:foregroundMark x1="36667" y1="11111" x2="60000" y2="10000"/>
                        <a14:foregroundMark x1="84444" y1="33333" x2="87778" y2="66667"/>
                        <a14:foregroundMark x1="63333" y1="87778" x2="63333" y2="87778"/>
                        <a14:foregroundMark x1="57778" y1="83333" x2="64444" y2="87778"/>
                      </a14:backgroundRemoval>
                    </a14:imgEffect>
                  </a14:imgLayer>
                </a14:imgProps>
              </a:ext>
              <a:ext uri="{28A0092B-C50C-407E-A947-70E740481C1C}">
                <a14:useLocalDpi xmlns:a14="http://schemas.microsoft.com/office/drawing/2010/main"/>
              </a:ext>
            </a:extLst>
          </a:blip>
          <a:srcRect/>
          <a:stretch/>
        </p:blipFill>
        <p:spPr>
          <a:xfrm>
            <a:off x="11517424" y="6154469"/>
            <a:ext cx="468959" cy="471720"/>
          </a:xfrm>
          <a:prstGeom prst="rect">
            <a:avLst/>
          </a:prstGeom>
        </p:spPr>
      </p:pic>
    </p:spTree>
    <p:extLst>
      <p:ext uri="{BB962C8B-B14F-4D97-AF65-F5344CB8AC3E}">
        <p14:creationId xmlns:p14="http://schemas.microsoft.com/office/powerpoint/2010/main" val="2144782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正方形/長方形 1">
            <a:extLst>
              <a:ext uri="{FF2B5EF4-FFF2-40B4-BE49-F238E27FC236}">
                <a16:creationId xmlns:a16="http://schemas.microsoft.com/office/drawing/2014/main" id="{2F962A19-F16D-425F-8F3F-8E9244CB90C1}"/>
              </a:ext>
            </a:extLst>
          </p:cNvPr>
          <p:cNvSpPr/>
          <p:nvPr/>
        </p:nvSpPr>
        <p:spPr>
          <a:xfrm>
            <a:off x="95194" y="1373666"/>
            <a:ext cx="4716000" cy="5400000"/>
          </a:xfrm>
          <a:prstGeom prst="roundRect">
            <a:avLst>
              <a:gd name="adj" fmla="val 2786"/>
            </a:avLst>
          </a:prstGeom>
          <a:solidFill>
            <a:schemeClr val="bg1"/>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18000" bIns="36000" rtlCol="0" anchor="ctr">
            <a:noAutofit/>
          </a:bodyPr>
          <a:lstStyle/>
          <a:p>
            <a:pPr marL="504000" indent="-504000"/>
            <a:endParaRPr kumimoji="1" lang="en-US" altLang="ja-JP" sz="1400" b="1" dirty="0">
              <a:solidFill>
                <a:srgbClr val="06098C"/>
              </a:solidFill>
              <a:latin typeface="Arial" panose="020B0604020202020204" pitchFamily="34" charset="0"/>
              <a:ea typeface="Meiryo UI" panose="020B0604030504040204" pitchFamily="50" charset="-128"/>
              <a:cs typeface="Arial" panose="020B0604020202020204" pitchFamily="34" charset="0"/>
            </a:endParaRPr>
          </a:p>
        </p:txBody>
      </p:sp>
      <p:graphicFrame>
        <p:nvGraphicFramePr>
          <p:cNvPr id="164" name="Chart 163">
            <a:extLst>
              <a:ext uri="{FF2B5EF4-FFF2-40B4-BE49-F238E27FC236}">
                <a16:creationId xmlns:a16="http://schemas.microsoft.com/office/drawing/2014/main" id="{E1809659-D738-C9E1-BC8C-9FDDD8C86E46}"/>
              </a:ext>
            </a:extLst>
          </p:cNvPr>
          <p:cNvGraphicFramePr/>
          <p:nvPr>
            <p:extLst>
              <p:ext uri="{D42A27DB-BD31-4B8C-83A1-F6EECF244321}">
                <p14:modId xmlns:p14="http://schemas.microsoft.com/office/powerpoint/2010/main" val="2154641717"/>
              </p:ext>
            </p:extLst>
          </p:nvPr>
        </p:nvGraphicFramePr>
        <p:xfrm>
          <a:off x="3046082" y="5314741"/>
          <a:ext cx="1863906" cy="14012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9" name="Chart 158"/>
          <p:cNvGraphicFramePr/>
          <p:nvPr>
            <p:extLst>
              <p:ext uri="{D42A27DB-BD31-4B8C-83A1-F6EECF244321}">
                <p14:modId xmlns:p14="http://schemas.microsoft.com/office/powerpoint/2010/main" val="2829023260"/>
              </p:ext>
            </p:extLst>
          </p:nvPr>
        </p:nvGraphicFramePr>
        <p:xfrm>
          <a:off x="1869600" y="5355625"/>
          <a:ext cx="1863906" cy="1401241"/>
        </p:xfrm>
        <a:graphic>
          <a:graphicData uri="http://schemas.openxmlformats.org/drawingml/2006/chart">
            <c:chart xmlns:c="http://schemas.openxmlformats.org/drawingml/2006/chart" xmlns:r="http://schemas.openxmlformats.org/officeDocument/2006/relationships" r:id="rId4"/>
          </a:graphicData>
        </a:graphic>
      </p:graphicFrame>
      <p:sp>
        <p:nvSpPr>
          <p:cNvPr id="133" name="正方形/長方形 1">
            <a:extLst>
              <a:ext uri="{FF2B5EF4-FFF2-40B4-BE49-F238E27FC236}">
                <a16:creationId xmlns:a16="http://schemas.microsoft.com/office/drawing/2014/main" id="{2F962A19-F16D-425F-8F3F-8E9244CB90C1}"/>
              </a:ext>
            </a:extLst>
          </p:cNvPr>
          <p:cNvSpPr/>
          <p:nvPr/>
        </p:nvSpPr>
        <p:spPr>
          <a:xfrm>
            <a:off x="4888582" y="1373666"/>
            <a:ext cx="7165639" cy="5400000"/>
          </a:xfrm>
          <a:prstGeom prst="roundRect">
            <a:avLst>
              <a:gd name="adj" fmla="val 2786"/>
            </a:avLst>
          </a:prstGeom>
          <a:solidFill>
            <a:schemeClr val="bg1"/>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18000" bIns="36000" rtlCol="0" anchor="ctr">
            <a:noAutofit/>
          </a:bodyPr>
          <a:lstStyle/>
          <a:p>
            <a:pPr marL="504000" indent="-504000"/>
            <a:endParaRPr kumimoji="1" lang="en-US" altLang="ja-JP" sz="1000" b="1" dirty="0">
              <a:solidFill>
                <a:srgbClr val="06098C"/>
              </a:solidFill>
              <a:latin typeface="Arial" panose="020B0604020202020204" pitchFamily="34" charset="0"/>
              <a:ea typeface="Meiryo UI" panose="020B0604030504040204" pitchFamily="50" charset="-128"/>
              <a:cs typeface="Arial" panose="020B0604020202020204" pitchFamily="34" charset="0"/>
            </a:endParaRPr>
          </a:p>
        </p:txBody>
      </p:sp>
      <p:pic>
        <p:nvPicPr>
          <p:cNvPr id="3" name="Picture 2"/>
          <p:cNvPicPr>
            <a:picLocks noChangeAspect="1"/>
          </p:cNvPicPr>
          <p:nvPr/>
        </p:nvPicPr>
        <p:blipFill>
          <a:blip r:embed="rId5"/>
          <a:stretch>
            <a:fillRect/>
          </a:stretch>
        </p:blipFill>
        <p:spPr>
          <a:xfrm>
            <a:off x="5140480" y="4105252"/>
            <a:ext cx="3984645" cy="676275"/>
          </a:xfrm>
          <a:prstGeom prst="rect">
            <a:avLst/>
          </a:prstGeom>
        </p:spPr>
      </p:pic>
      <p:sp>
        <p:nvSpPr>
          <p:cNvPr id="275" name="吹き出し: 四角形 54">
            <a:extLst>
              <a:ext uri="{FF2B5EF4-FFF2-40B4-BE49-F238E27FC236}">
                <a16:creationId xmlns:a16="http://schemas.microsoft.com/office/drawing/2014/main" id="{96418D5D-F817-03FE-B9CE-DE40A186C1E3}"/>
              </a:ext>
            </a:extLst>
          </p:cNvPr>
          <p:cNvSpPr/>
          <p:nvPr/>
        </p:nvSpPr>
        <p:spPr bwMode="auto">
          <a:xfrm>
            <a:off x="5211877" y="2810338"/>
            <a:ext cx="2600754" cy="744626"/>
          </a:xfrm>
          <a:custGeom>
            <a:avLst/>
            <a:gdLst>
              <a:gd name="connsiteX0" fmla="*/ 0 w 3652367"/>
              <a:gd name="connsiteY0" fmla="*/ 0 h 1346502"/>
              <a:gd name="connsiteX1" fmla="*/ 608728 w 3652367"/>
              <a:gd name="connsiteY1" fmla="*/ 0 h 1346502"/>
              <a:gd name="connsiteX2" fmla="*/ 600559 w 3652367"/>
              <a:gd name="connsiteY2" fmla="*/ -207307 h 1346502"/>
              <a:gd name="connsiteX3" fmla="*/ 1521820 w 3652367"/>
              <a:gd name="connsiteY3" fmla="*/ 0 h 1346502"/>
              <a:gd name="connsiteX4" fmla="*/ 3652367 w 3652367"/>
              <a:gd name="connsiteY4" fmla="*/ 0 h 1346502"/>
              <a:gd name="connsiteX5" fmla="*/ 3652367 w 3652367"/>
              <a:gd name="connsiteY5" fmla="*/ 224417 h 1346502"/>
              <a:gd name="connsiteX6" fmla="*/ 3652367 w 3652367"/>
              <a:gd name="connsiteY6" fmla="*/ 224417 h 1346502"/>
              <a:gd name="connsiteX7" fmla="*/ 3652367 w 3652367"/>
              <a:gd name="connsiteY7" fmla="*/ 561043 h 1346502"/>
              <a:gd name="connsiteX8" fmla="*/ 3652367 w 3652367"/>
              <a:gd name="connsiteY8" fmla="*/ 1346502 h 1346502"/>
              <a:gd name="connsiteX9" fmla="*/ 1521820 w 3652367"/>
              <a:gd name="connsiteY9" fmla="*/ 1346502 h 1346502"/>
              <a:gd name="connsiteX10" fmla="*/ 608728 w 3652367"/>
              <a:gd name="connsiteY10" fmla="*/ 1346502 h 1346502"/>
              <a:gd name="connsiteX11" fmla="*/ 608728 w 3652367"/>
              <a:gd name="connsiteY11" fmla="*/ 1346502 h 1346502"/>
              <a:gd name="connsiteX12" fmla="*/ 0 w 3652367"/>
              <a:gd name="connsiteY12" fmla="*/ 1346502 h 1346502"/>
              <a:gd name="connsiteX13" fmla="*/ 0 w 3652367"/>
              <a:gd name="connsiteY13" fmla="*/ 561043 h 1346502"/>
              <a:gd name="connsiteX14" fmla="*/ 0 w 3652367"/>
              <a:gd name="connsiteY14" fmla="*/ 224417 h 1346502"/>
              <a:gd name="connsiteX15" fmla="*/ 0 w 3652367"/>
              <a:gd name="connsiteY15" fmla="*/ 224417 h 1346502"/>
              <a:gd name="connsiteX16" fmla="*/ 0 w 3652367"/>
              <a:gd name="connsiteY16" fmla="*/ 0 h 1346502"/>
              <a:gd name="connsiteX0" fmla="*/ 0 w 3652367"/>
              <a:gd name="connsiteY0" fmla="*/ 207307 h 1553809"/>
              <a:gd name="connsiteX1" fmla="*/ 319168 w 3652367"/>
              <a:gd name="connsiteY1" fmla="*/ 207307 h 1553809"/>
              <a:gd name="connsiteX2" fmla="*/ 600559 w 3652367"/>
              <a:gd name="connsiteY2" fmla="*/ 0 h 1553809"/>
              <a:gd name="connsiteX3" fmla="*/ 1521820 w 3652367"/>
              <a:gd name="connsiteY3" fmla="*/ 207307 h 1553809"/>
              <a:gd name="connsiteX4" fmla="*/ 3652367 w 3652367"/>
              <a:gd name="connsiteY4" fmla="*/ 207307 h 1553809"/>
              <a:gd name="connsiteX5" fmla="*/ 3652367 w 3652367"/>
              <a:gd name="connsiteY5" fmla="*/ 431724 h 1553809"/>
              <a:gd name="connsiteX6" fmla="*/ 3652367 w 3652367"/>
              <a:gd name="connsiteY6" fmla="*/ 431724 h 1553809"/>
              <a:gd name="connsiteX7" fmla="*/ 3652367 w 3652367"/>
              <a:gd name="connsiteY7" fmla="*/ 768350 h 1553809"/>
              <a:gd name="connsiteX8" fmla="*/ 3652367 w 3652367"/>
              <a:gd name="connsiteY8" fmla="*/ 1553809 h 1553809"/>
              <a:gd name="connsiteX9" fmla="*/ 1521820 w 3652367"/>
              <a:gd name="connsiteY9" fmla="*/ 1553809 h 1553809"/>
              <a:gd name="connsiteX10" fmla="*/ 608728 w 3652367"/>
              <a:gd name="connsiteY10" fmla="*/ 1553809 h 1553809"/>
              <a:gd name="connsiteX11" fmla="*/ 608728 w 3652367"/>
              <a:gd name="connsiteY11" fmla="*/ 1553809 h 1553809"/>
              <a:gd name="connsiteX12" fmla="*/ 0 w 3652367"/>
              <a:gd name="connsiteY12" fmla="*/ 1553809 h 1553809"/>
              <a:gd name="connsiteX13" fmla="*/ 0 w 3652367"/>
              <a:gd name="connsiteY13" fmla="*/ 768350 h 1553809"/>
              <a:gd name="connsiteX14" fmla="*/ 0 w 3652367"/>
              <a:gd name="connsiteY14" fmla="*/ 431724 h 1553809"/>
              <a:gd name="connsiteX15" fmla="*/ 0 w 3652367"/>
              <a:gd name="connsiteY15" fmla="*/ 431724 h 1553809"/>
              <a:gd name="connsiteX16" fmla="*/ 0 w 3652367"/>
              <a:gd name="connsiteY16" fmla="*/ 207307 h 1553809"/>
              <a:gd name="connsiteX0" fmla="*/ 0 w 3652367"/>
              <a:gd name="connsiteY0" fmla="*/ 207307 h 1553809"/>
              <a:gd name="connsiteX1" fmla="*/ 319168 w 3652367"/>
              <a:gd name="connsiteY1" fmla="*/ 207307 h 1553809"/>
              <a:gd name="connsiteX2" fmla="*/ 600559 w 3652367"/>
              <a:gd name="connsiteY2" fmla="*/ 0 h 1553809"/>
              <a:gd name="connsiteX3" fmla="*/ 830940 w 3652367"/>
              <a:gd name="connsiteY3" fmla="*/ 207307 h 1553809"/>
              <a:gd name="connsiteX4" fmla="*/ 3652367 w 3652367"/>
              <a:gd name="connsiteY4" fmla="*/ 207307 h 1553809"/>
              <a:gd name="connsiteX5" fmla="*/ 3652367 w 3652367"/>
              <a:gd name="connsiteY5" fmla="*/ 431724 h 1553809"/>
              <a:gd name="connsiteX6" fmla="*/ 3652367 w 3652367"/>
              <a:gd name="connsiteY6" fmla="*/ 431724 h 1553809"/>
              <a:gd name="connsiteX7" fmla="*/ 3652367 w 3652367"/>
              <a:gd name="connsiteY7" fmla="*/ 768350 h 1553809"/>
              <a:gd name="connsiteX8" fmla="*/ 3652367 w 3652367"/>
              <a:gd name="connsiteY8" fmla="*/ 1553809 h 1553809"/>
              <a:gd name="connsiteX9" fmla="*/ 1521820 w 3652367"/>
              <a:gd name="connsiteY9" fmla="*/ 1553809 h 1553809"/>
              <a:gd name="connsiteX10" fmla="*/ 608728 w 3652367"/>
              <a:gd name="connsiteY10" fmla="*/ 1553809 h 1553809"/>
              <a:gd name="connsiteX11" fmla="*/ 608728 w 3652367"/>
              <a:gd name="connsiteY11" fmla="*/ 1553809 h 1553809"/>
              <a:gd name="connsiteX12" fmla="*/ 0 w 3652367"/>
              <a:gd name="connsiteY12" fmla="*/ 1553809 h 1553809"/>
              <a:gd name="connsiteX13" fmla="*/ 0 w 3652367"/>
              <a:gd name="connsiteY13" fmla="*/ 768350 h 1553809"/>
              <a:gd name="connsiteX14" fmla="*/ 0 w 3652367"/>
              <a:gd name="connsiteY14" fmla="*/ 431724 h 1553809"/>
              <a:gd name="connsiteX15" fmla="*/ 0 w 3652367"/>
              <a:gd name="connsiteY15" fmla="*/ 431724 h 1553809"/>
              <a:gd name="connsiteX16" fmla="*/ 0 w 3652367"/>
              <a:gd name="connsiteY16" fmla="*/ 207307 h 1553809"/>
              <a:gd name="connsiteX0" fmla="*/ 0 w 3652367"/>
              <a:gd name="connsiteY0" fmla="*/ 176827 h 1523329"/>
              <a:gd name="connsiteX1" fmla="*/ 319168 w 3652367"/>
              <a:gd name="connsiteY1" fmla="*/ 176827 h 1523329"/>
              <a:gd name="connsiteX2" fmla="*/ 580239 w 3652367"/>
              <a:gd name="connsiteY2" fmla="*/ 0 h 1523329"/>
              <a:gd name="connsiteX3" fmla="*/ 830940 w 3652367"/>
              <a:gd name="connsiteY3" fmla="*/ 176827 h 1523329"/>
              <a:gd name="connsiteX4" fmla="*/ 3652367 w 3652367"/>
              <a:gd name="connsiteY4" fmla="*/ 176827 h 1523329"/>
              <a:gd name="connsiteX5" fmla="*/ 3652367 w 3652367"/>
              <a:gd name="connsiteY5" fmla="*/ 401244 h 1523329"/>
              <a:gd name="connsiteX6" fmla="*/ 3652367 w 3652367"/>
              <a:gd name="connsiteY6" fmla="*/ 401244 h 1523329"/>
              <a:gd name="connsiteX7" fmla="*/ 3652367 w 3652367"/>
              <a:gd name="connsiteY7" fmla="*/ 737870 h 1523329"/>
              <a:gd name="connsiteX8" fmla="*/ 3652367 w 3652367"/>
              <a:gd name="connsiteY8" fmla="*/ 1523329 h 1523329"/>
              <a:gd name="connsiteX9" fmla="*/ 1521820 w 3652367"/>
              <a:gd name="connsiteY9" fmla="*/ 1523329 h 1523329"/>
              <a:gd name="connsiteX10" fmla="*/ 608728 w 3652367"/>
              <a:gd name="connsiteY10" fmla="*/ 1523329 h 1523329"/>
              <a:gd name="connsiteX11" fmla="*/ 608728 w 3652367"/>
              <a:gd name="connsiteY11" fmla="*/ 1523329 h 1523329"/>
              <a:gd name="connsiteX12" fmla="*/ 0 w 3652367"/>
              <a:gd name="connsiteY12" fmla="*/ 1523329 h 1523329"/>
              <a:gd name="connsiteX13" fmla="*/ 0 w 3652367"/>
              <a:gd name="connsiteY13" fmla="*/ 737870 h 1523329"/>
              <a:gd name="connsiteX14" fmla="*/ 0 w 3652367"/>
              <a:gd name="connsiteY14" fmla="*/ 401244 h 1523329"/>
              <a:gd name="connsiteX15" fmla="*/ 0 w 3652367"/>
              <a:gd name="connsiteY15" fmla="*/ 401244 h 1523329"/>
              <a:gd name="connsiteX16" fmla="*/ 0 w 3652367"/>
              <a:gd name="connsiteY16" fmla="*/ 176827 h 1523329"/>
              <a:gd name="connsiteX0" fmla="*/ 0 w 3652367"/>
              <a:gd name="connsiteY0" fmla="*/ 163946 h 1510448"/>
              <a:gd name="connsiteX1" fmla="*/ 319168 w 3652367"/>
              <a:gd name="connsiteY1" fmla="*/ 163946 h 1510448"/>
              <a:gd name="connsiteX2" fmla="*/ 1677106 w 3652367"/>
              <a:gd name="connsiteY2" fmla="*/ 0 h 1510448"/>
              <a:gd name="connsiteX3" fmla="*/ 830940 w 3652367"/>
              <a:gd name="connsiteY3" fmla="*/ 163946 h 1510448"/>
              <a:gd name="connsiteX4" fmla="*/ 3652367 w 3652367"/>
              <a:gd name="connsiteY4" fmla="*/ 163946 h 1510448"/>
              <a:gd name="connsiteX5" fmla="*/ 3652367 w 3652367"/>
              <a:gd name="connsiteY5" fmla="*/ 388363 h 1510448"/>
              <a:gd name="connsiteX6" fmla="*/ 3652367 w 3652367"/>
              <a:gd name="connsiteY6" fmla="*/ 388363 h 1510448"/>
              <a:gd name="connsiteX7" fmla="*/ 3652367 w 3652367"/>
              <a:gd name="connsiteY7" fmla="*/ 724989 h 1510448"/>
              <a:gd name="connsiteX8" fmla="*/ 3652367 w 3652367"/>
              <a:gd name="connsiteY8" fmla="*/ 1510448 h 1510448"/>
              <a:gd name="connsiteX9" fmla="*/ 1521820 w 3652367"/>
              <a:gd name="connsiteY9" fmla="*/ 1510448 h 1510448"/>
              <a:gd name="connsiteX10" fmla="*/ 608728 w 3652367"/>
              <a:gd name="connsiteY10" fmla="*/ 1510448 h 1510448"/>
              <a:gd name="connsiteX11" fmla="*/ 608728 w 3652367"/>
              <a:gd name="connsiteY11" fmla="*/ 1510448 h 1510448"/>
              <a:gd name="connsiteX12" fmla="*/ 0 w 3652367"/>
              <a:gd name="connsiteY12" fmla="*/ 1510448 h 1510448"/>
              <a:gd name="connsiteX13" fmla="*/ 0 w 3652367"/>
              <a:gd name="connsiteY13" fmla="*/ 724989 h 1510448"/>
              <a:gd name="connsiteX14" fmla="*/ 0 w 3652367"/>
              <a:gd name="connsiteY14" fmla="*/ 388363 h 1510448"/>
              <a:gd name="connsiteX15" fmla="*/ 0 w 3652367"/>
              <a:gd name="connsiteY15" fmla="*/ 388363 h 1510448"/>
              <a:gd name="connsiteX16" fmla="*/ 0 w 3652367"/>
              <a:gd name="connsiteY16" fmla="*/ 163946 h 1510448"/>
              <a:gd name="connsiteX0" fmla="*/ 0 w 3652367"/>
              <a:gd name="connsiteY0" fmla="*/ 163946 h 1510448"/>
              <a:gd name="connsiteX1" fmla="*/ 319168 w 3652367"/>
              <a:gd name="connsiteY1" fmla="*/ 163946 h 1510448"/>
              <a:gd name="connsiteX2" fmla="*/ 1677106 w 3652367"/>
              <a:gd name="connsiteY2" fmla="*/ 0 h 1510448"/>
              <a:gd name="connsiteX3" fmla="*/ 1892136 w 3652367"/>
              <a:gd name="connsiteY3" fmla="*/ 189708 h 1510448"/>
              <a:gd name="connsiteX4" fmla="*/ 3652367 w 3652367"/>
              <a:gd name="connsiteY4" fmla="*/ 163946 h 1510448"/>
              <a:gd name="connsiteX5" fmla="*/ 3652367 w 3652367"/>
              <a:gd name="connsiteY5" fmla="*/ 388363 h 1510448"/>
              <a:gd name="connsiteX6" fmla="*/ 3652367 w 3652367"/>
              <a:gd name="connsiteY6" fmla="*/ 388363 h 1510448"/>
              <a:gd name="connsiteX7" fmla="*/ 3652367 w 3652367"/>
              <a:gd name="connsiteY7" fmla="*/ 724989 h 1510448"/>
              <a:gd name="connsiteX8" fmla="*/ 3652367 w 3652367"/>
              <a:gd name="connsiteY8" fmla="*/ 1510448 h 1510448"/>
              <a:gd name="connsiteX9" fmla="*/ 1521820 w 3652367"/>
              <a:gd name="connsiteY9" fmla="*/ 1510448 h 1510448"/>
              <a:gd name="connsiteX10" fmla="*/ 608728 w 3652367"/>
              <a:gd name="connsiteY10" fmla="*/ 1510448 h 1510448"/>
              <a:gd name="connsiteX11" fmla="*/ 608728 w 3652367"/>
              <a:gd name="connsiteY11" fmla="*/ 1510448 h 1510448"/>
              <a:gd name="connsiteX12" fmla="*/ 0 w 3652367"/>
              <a:gd name="connsiteY12" fmla="*/ 1510448 h 1510448"/>
              <a:gd name="connsiteX13" fmla="*/ 0 w 3652367"/>
              <a:gd name="connsiteY13" fmla="*/ 724989 h 1510448"/>
              <a:gd name="connsiteX14" fmla="*/ 0 w 3652367"/>
              <a:gd name="connsiteY14" fmla="*/ 388363 h 1510448"/>
              <a:gd name="connsiteX15" fmla="*/ 0 w 3652367"/>
              <a:gd name="connsiteY15" fmla="*/ 388363 h 1510448"/>
              <a:gd name="connsiteX16" fmla="*/ 0 w 3652367"/>
              <a:gd name="connsiteY16" fmla="*/ 163946 h 1510448"/>
              <a:gd name="connsiteX0" fmla="*/ 0 w 3652367"/>
              <a:gd name="connsiteY0" fmla="*/ 163946 h 1510448"/>
              <a:gd name="connsiteX1" fmla="*/ 1567634 w 3652367"/>
              <a:gd name="connsiteY1" fmla="*/ 163947 h 1510448"/>
              <a:gd name="connsiteX2" fmla="*/ 1677106 w 3652367"/>
              <a:gd name="connsiteY2" fmla="*/ 0 h 1510448"/>
              <a:gd name="connsiteX3" fmla="*/ 1892136 w 3652367"/>
              <a:gd name="connsiteY3" fmla="*/ 189708 h 1510448"/>
              <a:gd name="connsiteX4" fmla="*/ 3652367 w 3652367"/>
              <a:gd name="connsiteY4" fmla="*/ 163946 h 1510448"/>
              <a:gd name="connsiteX5" fmla="*/ 3652367 w 3652367"/>
              <a:gd name="connsiteY5" fmla="*/ 388363 h 1510448"/>
              <a:gd name="connsiteX6" fmla="*/ 3652367 w 3652367"/>
              <a:gd name="connsiteY6" fmla="*/ 388363 h 1510448"/>
              <a:gd name="connsiteX7" fmla="*/ 3652367 w 3652367"/>
              <a:gd name="connsiteY7" fmla="*/ 724989 h 1510448"/>
              <a:gd name="connsiteX8" fmla="*/ 3652367 w 3652367"/>
              <a:gd name="connsiteY8" fmla="*/ 1510448 h 1510448"/>
              <a:gd name="connsiteX9" fmla="*/ 1521820 w 3652367"/>
              <a:gd name="connsiteY9" fmla="*/ 1510448 h 1510448"/>
              <a:gd name="connsiteX10" fmla="*/ 608728 w 3652367"/>
              <a:gd name="connsiteY10" fmla="*/ 1510448 h 1510448"/>
              <a:gd name="connsiteX11" fmla="*/ 608728 w 3652367"/>
              <a:gd name="connsiteY11" fmla="*/ 1510448 h 1510448"/>
              <a:gd name="connsiteX12" fmla="*/ 0 w 3652367"/>
              <a:gd name="connsiteY12" fmla="*/ 1510448 h 1510448"/>
              <a:gd name="connsiteX13" fmla="*/ 0 w 3652367"/>
              <a:gd name="connsiteY13" fmla="*/ 724989 h 1510448"/>
              <a:gd name="connsiteX14" fmla="*/ 0 w 3652367"/>
              <a:gd name="connsiteY14" fmla="*/ 388363 h 1510448"/>
              <a:gd name="connsiteX15" fmla="*/ 0 w 3652367"/>
              <a:gd name="connsiteY15" fmla="*/ 388363 h 1510448"/>
              <a:gd name="connsiteX16" fmla="*/ 0 w 3652367"/>
              <a:gd name="connsiteY16" fmla="*/ 163946 h 151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2367" h="1510448">
                <a:moveTo>
                  <a:pt x="0" y="163946"/>
                </a:moveTo>
                <a:lnTo>
                  <a:pt x="1567634" y="163947"/>
                </a:lnTo>
                <a:lnTo>
                  <a:pt x="1677106" y="0"/>
                </a:lnTo>
                <a:lnTo>
                  <a:pt x="1892136" y="189708"/>
                </a:lnTo>
                <a:lnTo>
                  <a:pt x="3652367" y="163946"/>
                </a:lnTo>
                <a:lnTo>
                  <a:pt x="3652367" y="388363"/>
                </a:lnTo>
                <a:lnTo>
                  <a:pt x="3652367" y="388363"/>
                </a:lnTo>
                <a:lnTo>
                  <a:pt x="3652367" y="724989"/>
                </a:lnTo>
                <a:lnTo>
                  <a:pt x="3652367" y="1510448"/>
                </a:lnTo>
                <a:lnTo>
                  <a:pt x="1521820" y="1510448"/>
                </a:lnTo>
                <a:lnTo>
                  <a:pt x="608728" y="1510448"/>
                </a:lnTo>
                <a:lnTo>
                  <a:pt x="608728" y="1510448"/>
                </a:lnTo>
                <a:lnTo>
                  <a:pt x="0" y="1510448"/>
                </a:lnTo>
                <a:lnTo>
                  <a:pt x="0" y="724989"/>
                </a:lnTo>
                <a:lnTo>
                  <a:pt x="0" y="388363"/>
                </a:lnTo>
                <a:lnTo>
                  <a:pt x="0" y="388363"/>
                </a:lnTo>
                <a:lnTo>
                  <a:pt x="0" y="163946"/>
                </a:lnTo>
                <a:close/>
              </a:path>
            </a:pathLst>
          </a:custGeom>
          <a:solidFill>
            <a:srgbClr val="CCFFFF">
              <a:alpha val="40000"/>
            </a:srgbClr>
          </a:solidFill>
          <a:ln w="12700" algn="ctr">
            <a:solidFill>
              <a:schemeClr val="tx1"/>
            </a:solidFill>
            <a:round/>
            <a:headEnd/>
            <a:tailEnd/>
          </a:ln>
        </p:spPr>
        <p:txBody>
          <a:bodyPr wrap="none" rtlCol="0" anchor="ctr"/>
          <a:lstStyle/>
          <a:p>
            <a:pPr algn="ctr"/>
            <a:endParaRPr lang="ja-JP" altLang="en-US" sz="1400" dirty="0">
              <a:solidFill>
                <a:srgbClr val="000000"/>
              </a:solidFill>
              <a:latin typeface="HGP創英角ｺﾞｼｯｸUB" pitchFamily="50" charset="-128"/>
              <a:ea typeface="HGP創英角ｺﾞｼｯｸUB" pitchFamily="50" charset="-128"/>
            </a:endParaRPr>
          </a:p>
        </p:txBody>
      </p:sp>
      <p:sp>
        <p:nvSpPr>
          <p:cNvPr id="17" name="AutoShape 2" descr="Image result for Thinking Image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5" name="Rectangle 154"/>
          <p:cNvSpPr/>
          <p:nvPr/>
        </p:nvSpPr>
        <p:spPr>
          <a:xfrm>
            <a:off x="179020" y="1567682"/>
            <a:ext cx="3397661" cy="307777"/>
          </a:xfrm>
          <a:prstGeom prst="rect">
            <a:avLst/>
          </a:prstGeom>
          <a:noFill/>
          <a:ln>
            <a:noFill/>
          </a:ln>
        </p:spPr>
        <p:txBody>
          <a:bodyPr vert="horz" wrap="none" lIns="0" tIns="0" rIns="0" bIns="0" rtlCol="0" anchor="ctr" anchorCtr="0">
            <a:spAutoFit/>
          </a:bodyPr>
          <a:lstStyle/>
          <a:p>
            <a:pPr marL="285750" indent="-285750" defTabSz="457200">
              <a:buFont typeface="Wingdings" panose="05000000000000000000" pitchFamily="2" charset="2"/>
              <a:buChar char="q"/>
            </a:pPr>
            <a:r>
              <a:rPr kumimoji="1" lang="en-US" sz="2000" b="1" dirty="0">
                <a:solidFill>
                  <a:schemeClr val="tx2"/>
                </a:solidFill>
                <a:latin typeface="Tw Cen MT" panose="020B0602020104020603" pitchFamily="34" charset="0"/>
                <a:ea typeface="Meiryo UI" panose="020B0604030504040204" pitchFamily="50" charset="-128"/>
                <a:cs typeface="Meiryo UI" panose="020B0604030504040204" pitchFamily="50" charset="-128"/>
              </a:rPr>
              <a:t>Market Quality:</a:t>
            </a:r>
            <a:r>
              <a:rPr kumimoji="1" lang="en-US" sz="2000" b="1" dirty="0">
                <a:latin typeface="Tw Cen MT" panose="020B0602020104020603" pitchFamily="34" charset="0"/>
                <a:ea typeface="Meiryo UI" panose="020B0604030504040204" pitchFamily="50" charset="-128"/>
                <a:cs typeface="Meiryo UI" panose="020B0604030504040204" pitchFamily="50" charset="-128"/>
              </a:rPr>
              <a:t> </a:t>
            </a:r>
            <a:r>
              <a:rPr kumimoji="1" lang="en-US" sz="2000" b="1" dirty="0">
                <a:solidFill>
                  <a:srgbClr val="FF0000"/>
                </a:solidFill>
                <a:latin typeface="Tw Cen MT" panose="020B0602020104020603" pitchFamily="34" charset="0"/>
                <a:ea typeface="Meiryo UI" panose="020B0604030504040204" pitchFamily="50" charset="-128"/>
                <a:cs typeface="Meiryo UI" panose="020B0604030504040204" pitchFamily="50" charset="-128"/>
              </a:rPr>
              <a:t>Man/Method</a:t>
            </a:r>
          </a:p>
        </p:txBody>
      </p:sp>
      <p:sp>
        <p:nvSpPr>
          <p:cNvPr id="186" name="Rounded Rectangle 185"/>
          <p:cNvSpPr/>
          <p:nvPr/>
        </p:nvSpPr>
        <p:spPr>
          <a:xfrm>
            <a:off x="8954686" y="639122"/>
            <a:ext cx="1184960" cy="360000"/>
          </a:xfrm>
          <a:prstGeom prst="roundRect">
            <a:avLst/>
          </a:prstGeom>
          <a:solidFill>
            <a:schemeClr val="accent5">
              <a:lumMod val="40000"/>
              <a:lumOff val="60000"/>
            </a:schemeClr>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rgbClr val="FF0000"/>
                </a:solidFill>
              </a:rPr>
              <a:t>Market</a:t>
            </a:r>
          </a:p>
        </p:txBody>
      </p:sp>
      <p:sp>
        <p:nvSpPr>
          <p:cNvPr id="190" name="Rounded Rectangle 189"/>
          <p:cNvSpPr/>
          <p:nvPr/>
        </p:nvSpPr>
        <p:spPr>
          <a:xfrm>
            <a:off x="10330887" y="645604"/>
            <a:ext cx="1184960" cy="360000"/>
          </a:xfrm>
          <a:prstGeom prst="roundRect">
            <a:avLst/>
          </a:prstGeom>
          <a:solidFill>
            <a:schemeClr val="accent5">
              <a:lumMod val="40000"/>
              <a:lumOff val="60000"/>
            </a:schemeClr>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rgbClr val="FF0000"/>
                </a:solidFill>
              </a:rPr>
              <a:t>Process</a:t>
            </a:r>
          </a:p>
        </p:txBody>
      </p:sp>
      <p:sp>
        <p:nvSpPr>
          <p:cNvPr id="191" name="Rounded Rectangle 190"/>
          <p:cNvSpPr/>
          <p:nvPr/>
        </p:nvSpPr>
        <p:spPr>
          <a:xfrm>
            <a:off x="4350164" y="642885"/>
            <a:ext cx="1707315" cy="360000"/>
          </a:xfrm>
          <a:prstGeom prst="round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chemeClr val="tx1"/>
                </a:solidFill>
              </a:rPr>
              <a:t>Quality Loss</a:t>
            </a:r>
          </a:p>
        </p:txBody>
      </p:sp>
      <p:sp>
        <p:nvSpPr>
          <p:cNvPr id="193" name="Rounded Rectangle 192"/>
          <p:cNvSpPr/>
          <p:nvPr/>
        </p:nvSpPr>
        <p:spPr>
          <a:xfrm>
            <a:off x="6229266" y="642885"/>
            <a:ext cx="1184960" cy="360000"/>
          </a:xfrm>
          <a:prstGeom prst="round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chemeClr val="tx1"/>
                </a:solidFill>
              </a:rPr>
              <a:t>Rework</a:t>
            </a:r>
          </a:p>
        </p:txBody>
      </p:sp>
      <p:sp>
        <p:nvSpPr>
          <p:cNvPr id="194" name="Rounded Rectangle 193"/>
          <p:cNvSpPr/>
          <p:nvPr/>
        </p:nvSpPr>
        <p:spPr>
          <a:xfrm>
            <a:off x="7586011" y="642885"/>
            <a:ext cx="1184960" cy="360000"/>
          </a:xfrm>
          <a:prstGeom prst="round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chemeClr val="tx1"/>
                </a:solidFill>
              </a:rPr>
              <a:t>Sorting</a:t>
            </a:r>
          </a:p>
        </p:txBody>
      </p:sp>
      <p:pic>
        <p:nvPicPr>
          <p:cNvPr id="195" name="Picture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57287" y="693122"/>
            <a:ext cx="252000" cy="252000"/>
          </a:xfrm>
          <a:prstGeom prst="rect">
            <a:avLst/>
          </a:prstGeom>
        </p:spPr>
      </p:pic>
      <p:pic>
        <p:nvPicPr>
          <p:cNvPr id="201" name="Picture 20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03467" y="699604"/>
            <a:ext cx="252000" cy="252000"/>
          </a:xfrm>
          <a:prstGeom prst="rect">
            <a:avLst/>
          </a:prstGeom>
        </p:spPr>
      </p:pic>
      <p:pic>
        <p:nvPicPr>
          <p:cNvPr id="202" name="Picture 2" descr="See the source image"/>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0" b="99667" l="0" r="100000"/>
                    </a14:imgEffect>
                  </a14:imgLayer>
                </a14:imgProps>
              </a:ext>
              <a:ext uri="{28A0092B-C50C-407E-A947-70E740481C1C}">
                <a14:useLocalDpi xmlns:a14="http://schemas.microsoft.com/office/drawing/2010/main"/>
              </a:ext>
            </a:extLst>
          </a:blip>
          <a:srcRect/>
          <a:stretch>
            <a:fillRect/>
          </a:stretch>
        </p:blipFill>
        <p:spPr bwMode="auto">
          <a:xfrm>
            <a:off x="5682778" y="698509"/>
            <a:ext cx="248752" cy="248752"/>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See the source image"/>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0" b="99667" l="0" r="100000"/>
                    </a14:imgEffect>
                  </a14:imgLayer>
                </a14:imgProps>
              </a:ext>
              <a:ext uri="{28A0092B-C50C-407E-A947-70E740481C1C}">
                <a14:useLocalDpi xmlns:a14="http://schemas.microsoft.com/office/drawing/2010/main"/>
              </a:ext>
            </a:extLst>
          </a:blip>
          <a:srcRect/>
          <a:stretch>
            <a:fillRect/>
          </a:stretch>
        </p:blipFill>
        <p:spPr bwMode="auto">
          <a:xfrm>
            <a:off x="7115255" y="698509"/>
            <a:ext cx="248752" cy="24875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See the source image"/>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0" b="99667" l="0" r="100000"/>
                    </a14:imgEffect>
                  </a14:imgLayer>
                </a14:imgProps>
              </a:ext>
              <a:ext uri="{28A0092B-C50C-407E-A947-70E740481C1C}">
                <a14:useLocalDpi xmlns:a14="http://schemas.microsoft.com/office/drawing/2010/main"/>
              </a:ext>
            </a:extLst>
          </a:blip>
          <a:srcRect/>
          <a:stretch>
            <a:fillRect/>
          </a:stretch>
        </p:blipFill>
        <p:spPr bwMode="auto">
          <a:xfrm>
            <a:off x="8490636" y="698509"/>
            <a:ext cx="248752" cy="248752"/>
          </a:xfrm>
          <a:prstGeom prst="rect">
            <a:avLst/>
          </a:prstGeom>
          <a:noFill/>
          <a:extLst>
            <a:ext uri="{909E8E84-426E-40DD-AFC4-6F175D3DCCD1}">
              <a14:hiddenFill xmlns:a14="http://schemas.microsoft.com/office/drawing/2010/main">
                <a:solidFill>
                  <a:srgbClr val="FFFFFF"/>
                </a:solidFill>
              </a14:hiddenFill>
            </a:ext>
          </a:extLst>
        </p:spPr>
      </p:pic>
      <p:sp>
        <p:nvSpPr>
          <p:cNvPr id="205" name="Rounded Rectangle 204"/>
          <p:cNvSpPr/>
          <p:nvPr/>
        </p:nvSpPr>
        <p:spPr>
          <a:xfrm>
            <a:off x="2409726" y="598059"/>
            <a:ext cx="9714857" cy="468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44083"/>
            <a:endParaRPr kumimoji="1" lang="en-US" sz="1600" dirty="0">
              <a:solidFill>
                <a:srgbClr val="000000"/>
              </a:solidFill>
              <a:latin typeface="Meiryo UI" pitchFamily="50" charset="-128"/>
              <a:ea typeface="Meiryo UI" pitchFamily="50" charset="-128"/>
            </a:endParaRPr>
          </a:p>
        </p:txBody>
      </p:sp>
      <p:sp>
        <p:nvSpPr>
          <p:cNvPr id="206" name="Rectangle: Rounded Corners 3">
            <a:extLst>
              <a:ext uri="{FF2B5EF4-FFF2-40B4-BE49-F238E27FC236}">
                <a16:creationId xmlns:a16="http://schemas.microsoft.com/office/drawing/2014/main" id="{7A8455BE-DB42-4CDF-AC7D-95C99137D46C}"/>
              </a:ext>
            </a:extLst>
          </p:cNvPr>
          <p:cNvSpPr/>
          <p:nvPr/>
        </p:nvSpPr>
        <p:spPr>
          <a:xfrm>
            <a:off x="95196" y="597947"/>
            <a:ext cx="2160000" cy="468224"/>
          </a:xfrm>
          <a:prstGeom prst="round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ja-JP" b="1" dirty="0">
                <a:solidFill>
                  <a:prstClr val="white"/>
                </a:solidFill>
                <a:latin typeface="Meiryo UI" panose="020B0604030504040204" pitchFamily="34" charset="-128"/>
                <a:ea typeface="Meiryo UI" panose="020B0604030504040204" pitchFamily="34" charset="-128"/>
              </a:rPr>
              <a:t>FY2022 Result</a:t>
            </a:r>
            <a:endParaRPr lang="ja-JP" altLang="en-US" b="1" dirty="0">
              <a:solidFill>
                <a:prstClr val="white"/>
              </a:solidFill>
              <a:latin typeface="Meiryo UI" panose="020B0604030504040204" pitchFamily="34" charset="-128"/>
              <a:ea typeface="Meiryo UI" panose="020B0604030504040204" pitchFamily="34" charset="-128"/>
            </a:endParaRPr>
          </a:p>
        </p:txBody>
      </p:sp>
      <p:sp>
        <p:nvSpPr>
          <p:cNvPr id="4" name="Rounded Rectangle 190">
            <a:extLst>
              <a:ext uri="{FF2B5EF4-FFF2-40B4-BE49-F238E27FC236}">
                <a16:creationId xmlns:a16="http://schemas.microsoft.com/office/drawing/2014/main" id="{1F42FEA1-345A-5D48-05FD-D7DDBAF27569}"/>
              </a:ext>
            </a:extLst>
          </p:cNvPr>
          <p:cNvSpPr/>
          <p:nvPr/>
        </p:nvSpPr>
        <p:spPr>
          <a:xfrm>
            <a:off x="2485095" y="642885"/>
            <a:ext cx="1707315" cy="360000"/>
          </a:xfrm>
          <a:prstGeom prst="round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chemeClr val="tx1"/>
                </a:solidFill>
              </a:rPr>
              <a:t>OQC lot out</a:t>
            </a:r>
          </a:p>
        </p:txBody>
      </p:sp>
      <p:pic>
        <p:nvPicPr>
          <p:cNvPr id="8" name="Picture 2" descr="See the source image">
            <a:extLst>
              <a:ext uri="{FF2B5EF4-FFF2-40B4-BE49-F238E27FC236}">
                <a16:creationId xmlns:a16="http://schemas.microsoft.com/office/drawing/2014/main" id="{84723A1F-A908-E489-0335-73E8A4433ED4}"/>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0" b="99667" l="0" r="100000"/>
                    </a14:imgEffect>
                  </a14:imgLayer>
                </a14:imgProps>
              </a:ext>
              <a:ext uri="{28A0092B-C50C-407E-A947-70E740481C1C}">
                <a14:useLocalDpi xmlns:a14="http://schemas.microsoft.com/office/drawing/2010/main"/>
              </a:ext>
            </a:extLst>
          </a:blip>
          <a:srcRect/>
          <a:stretch>
            <a:fillRect/>
          </a:stretch>
        </p:blipFill>
        <p:spPr bwMode="auto">
          <a:xfrm>
            <a:off x="3817709" y="698509"/>
            <a:ext cx="248752" cy="248752"/>
          </a:xfrm>
          <a:prstGeom prst="rect">
            <a:avLst/>
          </a:prstGeom>
          <a:noFill/>
          <a:extLst>
            <a:ext uri="{909E8E84-426E-40DD-AFC4-6F175D3DCCD1}">
              <a14:hiddenFill xmlns:a14="http://schemas.microsoft.com/office/drawing/2010/main">
                <a:solidFill>
                  <a:srgbClr val="FFFFFF"/>
                </a:solidFill>
              </a14:hiddenFill>
            </a:ext>
          </a:extLst>
        </p:spPr>
      </p:pic>
      <p:sp>
        <p:nvSpPr>
          <p:cNvPr id="121" name="Rounded Rectangle 120"/>
          <p:cNvSpPr/>
          <p:nvPr/>
        </p:nvSpPr>
        <p:spPr>
          <a:xfrm>
            <a:off x="1142638" y="1164879"/>
            <a:ext cx="2472168" cy="380960"/>
          </a:xfrm>
          <a:prstGeom prst="roundRect">
            <a:avLst/>
          </a:prstGeom>
          <a:ln/>
          <a:effectLst>
            <a:outerShdw blurRad="50800" dist="254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b="1" dirty="0">
                <a:latin typeface="Arial" panose="020B0604020202020204" pitchFamily="34" charset="0"/>
                <a:ea typeface="Meiryo UI" panose="020B0604030504040204" pitchFamily="50" charset="-128"/>
                <a:cs typeface="Arial" panose="020B0604020202020204" pitchFamily="34" charset="0"/>
              </a:rPr>
              <a:t>FY2022</a:t>
            </a:r>
            <a:r>
              <a:rPr lang="vi-VN" altLang="ja-JP" b="1" dirty="0">
                <a:latin typeface="Arial" panose="020B0604020202020204" pitchFamily="34" charset="0"/>
                <a:ea typeface="Meiryo UI" panose="020B0604030504040204" pitchFamily="50" charset="-128"/>
                <a:cs typeface="Arial" panose="020B0604020202020204" pitchFamily="34" charset="0"/>
              </a:rPr>
              <a:t> </a:t>
            </a:r>
            <a:r>
              <a:rPr lang="en-US" altLang="ja-JP" b="1" dirty="0">
                <a:latin typeface="Arial" panose="020B0604020202020204" pitchFamily="34" charset="0"/>
                <a:ea typeface="Meiryo UI" panose="020B0604030504040204" pitchFamily="50" charset="-128"/>
                <a:cs typeface="Arial" panose="020B0604020202020204" pitchFamily="34" charset="0"/>
              </a:rPr>
              <a:t>Pending</a:t>
            </a:r>
          </a:p>
        </p:txBody>
      </p:sp>
      <p:sp>
        <p:nvSpPr>
          <p:cNvPr id="125" name="Rounded Rectangle 124"/>
          <p:cNvSpPr/>
          <p:nvPr/>
        </p:nvSpPr>
        <p:spPr>
          <a:xfrm>
            <a:off x="7103928" y="1182454"/>
            <a:ext cx="2991323" cy="356436"/>
          </a:xfrm>
          <a:prstGeom prst="roundRect">
            <a:avLst/>
          </a:prstGeom>
          <a:gradFill>
            <a:gsLst>
              <a:gs pos="0">
                <a:schemeClr val="accent1">
                  <a:lumMod val="40000"/>
                  <a:lumOff val="60000"/>
                </a:schemeClr>
              </a:gs>
              <a:gs pos="100000">
                <a:schemeClr val="accent1">
                  <a:lumMod val="60000"/>
                  <a:lumOff val="40000"/>
                </a:schemeClr>
              </a:gs>
            </a:gsLst>
            <a:lin ang="5400000" scaled="1"/>
          </a:gradFill>
          <a:ln w="9525">
            <a:solidFill>
              <a:schemeClr val="tx2">
                <a:lumMod val="60000"/>
                <a:lumOff val="40000"/>
              </a:schemeClr>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tx1"/>
                </a:solidFill>
                <a:effectLst/>
                <a:latin typeface="Arial" panose="020B0604020202020204" pitchFamily="34" charset="0"/>
                <a:ea typeface="Meiryo UI"/>
                <a:cs typeface="Arial" panose="020B0604020202020204" pitchFamily="34" charset="0"/>
              </a:rPr>
              <a:t>Improvement </a:t>
            </a:r>
          </a:p>
        </p:txBody>
      </p:sp>
      <p:sp>
        <p:nvSpPr>
          <p:cNvPr id="105" name="角丸四角形 3">
            <a:extLst>
              <a:ext uri="{FF2B5EF4-FFF2-40B4-BE49-F238E27FC236}">
                <a16:creationId xmlns:a16="http://schemas.microsoft.com/office/drawing/2014/main" id="{5C649549-EEA3-4627-95AD-A7564B788011}"/>
              </a:ext>
            </a:extLst>
          </p:cNvPr>
          <p:cNvSpPr/>
          <p:nvPr/>
        </p:nvSpPr>
        <p:spPr>
          <a:xfrm>
            <a:off x="122591" y="42547"/>
            <a:ext cx="2142718" cy="416162"/>
          </a:xfrm>
          <a:prstGeom prst="roundRect">
            <a:avLst>
              <a:gd name="adj" fmla="val 4217"/>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844083" rtl="0" eaLnBrk="1" fontAlgn="base" latinLnBrk="0" hangingPunct="1">
              <a:lnSpc>
                <a:spcPct val="100000"/>
              </a:lnSpc>
              <a:spcBef>
                <a:spcPct val="0"/>
              </a:spcBef>
              <a:spcAft>
                <a:spcPct val="0"/>
              </a:spcAft>
              <a:buClrTx/>
              <a:buSzTx/>
              <a:buFontTx/>
              <a:buNone/>
              <a:tabLst/>
              <a:defRPr/>
            </a:pPr>
            <a:r>
              <a:rPr kumimoji="1" lang="en-US" altLang="ja-JP" sz="2000" b="1" u="none" strike="noStrike" kern="1200" cap="none" spc="0" normalizeH="0" baseline="0" noProof="0" dirty="0">
                <a:ln>
                  <a:noFill/>
                </a:ln>
                <a:solidFill>
                  <a:schemeClr val="bg1"/>
                </a:solidFill>
                <a:effectLst/>
                <a:uLnTx/>
                <a:uFillTx/>
                <a:latin typeface="Meiryo UI" pitchFamily="50" charset="-128"/>
                <a:ea typeface="Meiryo UI" pitchFamily="50" charset="-128"/>
              </a:rPr>
              <a:t>SCBU</a:t>
            </a:r>
            <a:r>
              <a:rPr kumimoji="1" lang="en-US" altLang="ja-JP" sz="2000" b="1" dirty="0">
                <a:solidFill>
                  <a:schemeClr val="bg1"/>
                </a:solidFill>
                <a:latin typeface="Meiryo UI" pitchFamily="50" charset="-128"/>
                <a:ea typeface="Meiryo UI" pitchFamily="50" charset="-128"/>
              </a:rPr>
              <a:t> </a:t>
            </a:r>
            <a:r>
              <a:rPr lang="en-US" altLang="ja-JP" sz="2000" b="1" dirty="0">
                <a:solidFill>
                  <a:schemeClr val="bg1"/>
                </a:solidFill>
                <a:latin typeface="Meiryo UI" pitchFamily="50" charset="-128"/>
                <a:ea typeface="Meiryo UI" pitchFamily="50" charset="-128"/>
              </a:rPr>
              <a:t>Factory</a:t>
            </a:r>
            <a:r>
              <a:rPr kumimoji="1" lang="en-US" altLang="ja-JP" sz="2000" b="1" u="none" strike="noStrike" kern="1200" cap="none" spc="0" normalizeH="0" baseline="0" noProof="0" dirty="0">
                <a:ln>
                  <a:noFill/>
                </a:ln>
                <a:solidFill>
                  <a:srgbClr val="000000"/>
                </a:solidFill>
                <a:effectLst/>
                <a:uLnTx/>
                <a:uFillTx/>
                <a:latin typeface="Meiryo UI" pitchFamily="50" charset="-128"/>
                <a:ea typeface="Meiryo UI" pitchFamily="50" charset="-128"/>
              </a:rPr>
              <a:t> </a:t>
            </a:r>
          </a:p>
        </p:txBody>
      </p:sp>
      <p:sp>
        <p:nvSpPr>
          <p:cNvPr id="109" name="Rectangle 11">
            <a:extLst>
              <a:ext uri="{FF2B5EF4-FFF2-40B4-BE49-F238E27FC236}">
                <a16:creationId xmlns:a16="http://schemas.microsoft.com/office/drawing/2014/main" id="{2F1DE1EC-BD9A-45E8-BFCE-E5B258BD2F7E}"/>
              </a:ext>
            </a:extLst>
          </p:cNvPr>
          <p:cNvSpPr/>
          <p:nvPr/>
        </p:nvSpPr>
        <p:spPr>
          <a:xfrm>
            <a:off x="0" y="504318"/>
            <a:ext cx="12191999" cy="72000"/>
          </a:xfrm>
          <a:prstGeom prst="rect">
            <a:avLst/>
          </a:prstGeom>
          <a:gradFill>
            <a:gsLst>
              <a:gs pos="0">
                <a:schemeClr val="tx2">
                  <a:lumMod val="60000"/>
                  <a:lumOff val="40000"/>
                </a:schemeClr>
              </a:gs>
              <a:gs pos="50000">
                <a:schemeClr val="accent1">
                  <a:lumMod val="45000"/>
                  <a:lumOff val="55000"/>
                </a:schemeClr>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defRPr/>
            </a:pPr>
            <a:endParaRPr lang="en-US" sz="2400" dirty="0">
              <a:solidFill>
                <a:prstClr val="white"/>
              </a:solidFill>
            </a:endParaRPr>
          </a:p>
        </p:txBody>
      </p:sp>
      <p:sp>
        <p:nvSpPr>
          <p:cNvPr id="147" name="Text Box 7">
            <a:extLst>
              <a:ext uri="{FF2B5EF4-FFF2-40B4-BE49-F238E27FC236}">
                <a16:creationId xmlns:a16="http://schemas.microsoft.com/office/drawing/2014/main" id="{5ABF67B8-35D6-4334-AE88-1AC9B0044680}"/>
              </a:ext>
            </a:extLst>
          </p:cNvPr>
          <p:cNvSpPr txBox="1">
            <a:spLocks noChangeArrowheads="1"/>
          </p:cNvSpPr>
          <p:nvPr/>
        </p:nvSpPr>
        <p:spPr bwMode="auto">
          <a:xfrm>
            <a:off x="11392515" y="100173"/>
            <a:ext cx="720000" cy="3600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18000" rIns="36000" bIns="18000" anchor="ctr" anchorCtr="0">
            <a:noAutofit/>
          </a:bodyPr>
          <a:lstStyle/>
          <a:p>
            <a:pPr algn="ctr" defTabSz="457200" fontAlgn="auto">
              <a:spcBef>
                <a:spcPct val="50000"/>
              </a:spcBef>
              <a:spcAft>
                <a:spcPts val="0"/>
              </a:spcAft>
            </a:pPr>
            <a:r>
              <a:rPr lang="en-US" altLang="ja-JP" sz="1600" b="1" dirty="0">
                <a:solidFill>
                  <a:srgbClr val="44546A"/>
                </a:solidFill>
                <a:latin typeface="Meiryo UI" panose="020B0604030504040204" pitchFamily="50" charset="-128"/>
                <a:ea typeface="Meiryo UI" panose="020B0604030504040204" pitchFamily="50" charset="-128"/>
              </a:rPr>
              <a:t>3/12</a:t>
            </a:r>
            <a:endParaRPr lang="en-US" altLang="ja-JP" sz="1100" b="1" dirty="0">
              <a:solidFill>
                <a:srgbClr val="44546A"/>
              </a:solidFill>
              <a:latin typeface="Meiryo UI" panose="020B0604030504040204" pitchFamily="50" charset="-128"/>
              <a:ea typeface="Meiryo UI" panose="020B0604030504040204" pitchFamily="50" charset="-128"/>
            </a:endParaRPr>
          </a:p>
        </p:txBody>
      </p:sp>
      <p:sp>
        <p:nvSpPr>
          <p:cNvPr id="151" name="Rectangle 2">
            <a:extLst>
              <a:ext uri="{FF2B5EF4-FFF2-40B4-BE49-F238E27FC236}">
                <a16:creationId xmlns:a16="http://schemas.microsoft.com/office/drawing/2014/main" id="{BC923626-FFFA-4521-8EBC-B6C898888F4C}"/>
              </a:ext>
            </a:extLst>
          </p:cNvPr>
          <p:cNvSpPr txBox="1">
            <a:spLocks/>
          </p:cNvSpPr>
          <p:nvPr/>
        </p:nvSpPr>
        <p:spPr>
          <a:xfrm>
            <a:off x="2993489" y="13375"/>
            <a:ext cx="6205023" cy="472813"/>
          </a:xfrm>
          <a:prstGeom prst="rect">
            <a:avLst/>
          </a:prstGeom>
        </p:spPr>
        <p:txBody>
          <a:bodyPr vert="horz" wrap="none" lIns="36000" tIns="36000" rIns="36000" bIns="36000" rtlCol="0" anchor="ctr">
            <a:sp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defRPr/>
            </a:pPr>
            <a:r>
              <a:rPr lang="en-US" sz="2600" b="1" dirty="0">
                <a:solidFill>
                  <a:prstClr val="black"/>
                </a:solidFill>
                <a:latin typeface="Meiryo UI" panose="020B0604030504040204" pitchFamily="34" charset="-128"/>
                <a:ea typeface="Meiryo UI" panose="020B0604030504040204" pitchFamily="34" charset="-128"/>
              </a:rPr>
              <a:t>2-1. Quality Analysis &amp; Action Plan</a:t>
            </a:r>
          </a:p>
        </p:txBody>
      </p:sp>
      <p:sp>
        <p:nvSpPr>
          <p:cNvPr id="130" name="テキスト ボックス 127">
            <a:extLst>
              <a:ext uri="{FF2B5EF4-FFF2-40B4-BE49-F238E27FC236}">
                <a16:creationId xmlns:a16="http://schemas.microsoft.com/office/drawing/2014/main" id="{A05B657D-83F9-4B6B-84BF-E8A394DFCF4F}"/>
              </a:ext>
            </a:extLst>
          </p:cNvPr>
          <p:cNvSpPr txBox="1"/>
          <p:nvPr/>
        </p:nvSpPr>
        <p:spPr>
          <a:xfrm>
            <a:off x="4895020" y="1538727"/>
            <a:ext cx="5551904" cy="584775"/>
          </a:xfrm>
          <a:prstGeom prst="rect">
            <a:avLst/>
          </a:prstGeom>
          <a:noFill/>
        </p:spPr>
        <p:txBody>
          <a:bodyPr wrap="none" rtlCol="0">
            <a:spAutoFit/>
          </a:bodyPr>
          <a:lstStyle/>
          <a:p>
            <a:pPr marL="285750" lvl="1" indent="-285750">
              <a:lnSpc>
                <a:spcPct val="100000"/>
              </a:lnSpc>
              <a:spcBef>
                <a:spcPts val="400"/>
              </a:spcBef>
              <a:buFont typeface="Wingdings" panose="05000000000000000000" pitchFamily="2" charset="2"/>
              <a:buChar char="Ø"/>
            </a:pPr>
            <a:r>
              <a:rPr lang="en-US" altLang="ja-JP" sz="2000" b="1" dirty="0">
                <a:solidFill>
                  <a:srgbClr val="0000FF"/>
                </a:solidFill>
                <a:latin typeface="Tw Cen MT" panose="020B0602020104020603" pitchFamily="34" charset="0"/>
                <a:ea typeface="Meiryo UI" panose="020B0604030504040204" pitchFamily="50" charset="-128"/>
                <a:cs typeface="Arial" panose="020B0604020202020204" pitchFamily="34" charset="0"/>
              </a:rPr>
              <a:t>Prevent human mistake pass to next process )</a:t>
            </a:r>
            <a:endParaRPr lang="en-US" altLang="ja-JP" sz="900" b="1" dirty="0">
              <a:solidFill>
                <a:srgbClr val="0000FF"/>
              </a:solidFill>
              <a:latin typeface="Tw Cen MT" panose="020B0602020104020603" pitchFamily="34" charset="0"/>
              <a:ea typeface="Meiryo UI" panose="020B0604030504040204" pitchFamily="50" charset="-128"/>
              <a:cs typeface="Arial" panose="020B0604020202020204" pitchFamily="34" charset="0"/>
            </a:endParaRPr>
          </a:p>
          <a:p>
            <a:pPr marL="360000" indent="-180000">
              <a:buFont typeface="Wingdings" panose="05000000000000000000" pitchFamily="2" charset="2"/>
              <a:buChar char="§"/>
            </a:pPr>
            <a:r>
              <a:rPr kumimoji="1" lang="en-US" altLang="ja-JP" sz="1200" b="1" dirty="0">
                <a:latin typeface="Arial" panose="020B0604020202020204" pitchFamily="34" charset="0"/>
                <a:ea typeface="Meiryo UI" panose="020B0604030504040204" pitchFamily="50" charset="-128"/>
                <a:cs typeface="Arial" panose="020B0604020202020204" pitchFamily="34" charset="0"/>
              </a:rPr>
              <a:t>Apply Saki machine to check inside &amp; Add verify pass bit</a:t>
            </a:r>
            <a:endParaRPr kumimoji="1" lang="en-US" altLang="ja-JP" sz="1200" b="1" dirty="0">
              <a:solidFill>
                <a:srgbClr val="0000FF"/>
              </a:solidFill>
              <a:latin typeface="Arial" panose="020B0604020202020204" pitchFamily="34" charset="0"/>
              <a:ea typeface="Meiryo UI" panose="020B0604030504040204" pitchFamily="50" charset="-128"/>
              <a:cs typeface="Arial" panose="020B0604020202020204" pitchFamily="34" charset="0"/>
            </a:endParaRPr>
          </a:p>
        </p:txBody>
      </p:sp>
      <p:grpSp>
        <p:nvGrpSpPr>
          <p:cNvPr id="161" name="Group 160">
            <a:extLst>
              <a:ext uri="{FF2B5EF4-FFF2-40B4-BE49-F238E27FC236}">
                <a16:creationId xmlns:a16="http://schemas.microsoft.com/office/drawing/2014/main" id="{60B7C975-1502-628B-02FF-3F6A4F95D721}"/>
              </a:ext>
            </a:extLst>
          </p:cNvPr>
          <p:cNvGrpSpPr/>
          <p:nvPr/>
        </p:nvGrpSpPr>
        <p:grpSpPr>
          <a:xfrm>
            <a:off x="5267980" y="2943362"/>
            <a:ext cx="2983100" cy="604529"/>
            <a:chOff x="6917639" y="4962351"/>
            <a:chExt cx="2951377" cy="1003099"/>
          </a:xfrm>
        </p:grpSpPr>
        <p:pic>
          <p:nvPicPr>
            <p:cNvPr id="168" name="Picture 167">
              <a:extLst>
                <a:ext uri="{FF2B5EF4-FFF2-40B4-BE49-F238E27FC236}">
                  <a16:creationId xmlns:a16="http://schemas.microsoft.com/office/drawing/2014/main" id="{8D8099D3-7F44-40AC-A0C4-A65508058E4B}"/>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917639" y="4978422"/>
              <a:ext cx="636774" cy="936328"/>
            </a:xfrm>
            <a:prstGeom prst="rect">
              <a:avLst/>
            </a:prstGeom>
          </p:spPr>
        </p:pic>
        <p:sp>
          <p:nvSpPr>
            <p:cNvPr id="169" name="Isosceles Triangle 168">
              <a:extLst>
                <a:ext uri="{FF2B5EF4-FFF2-40B4-BE49-F238E27FC236}">
                  <a16:creationId xmlns:a16="http://schemas.microsoft.com/office/drawing/2014/main" id="{228F8A91-4BB5-202B-8C8A-0BB36F67A5E0}"/>
                </a:ext>
              </a:extLst>
            </p:cNvPr>
            <p:cNvSpPr/>
            <p:nvPr/>
          </p:nvSpPr>
          <p:spPr>
            <a:xfrm rot="16200000">
              <a:off x="7176662" y="5157287"/>
              <a:ext cx="687668" cy="331315"/>
            </a:xfrm>
            <a:prstGeom prst="triangle">
              <a:avLst>
                <a:gd name="adj" fmla="val 46936"/>
              </a:avLst>
            </a:prstGeom>
            <a:solidFill>
              <a:srgbClr val="FFFFCC"/>
            </a:solid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170" name="Picture 169">
              <a:extLst>
                <a:ext uri="{FF2B5EF4-FFF2-40B4-BE49-F238E27FC236}">
                  <a16:creationId xmlns:a16="http://schemas.microsoft.com/office/drawing/2014/main" id="{C2F5FB55-8C6B-F506-68A0-7353BD51D74D}"/>
                </a:ext>
              </a:extLst>
            </p:cNvPr>
            <p:cNvPicPr>
              <a:picLocks noChangeAspect="1"/>
            </p:cNvPicPr>
            <p:nvPr/>
          </p:nvPicPr>
          <p:blipFill>
            <a:blip r:embed="rId10"/>
            <a:stretch>
              <a:fillRect/>
            </a:stretch>
          </p:blipFill>
          <p:spPr>
            <a:xfrm>
              <a:off x="7686224" y="4962351"/>
              <a:ext cx="745945" cy="949143"/>
            </a:xfrm>
            <a:prstGeom prst="rect">
              <a:avLst/>
            </a:prstGeom>
          </p:spPr>
        </p:pic>
        <p:grpSp>
          <p:nvGrpSpPr>
            <p:cNvPr id="171" name="Group 170">
              <a:extLst>
                <a:ext uri="{FF2B5EF4-FFF2-40B4-BE49-F238E27FC236}">
                  <a16:creationId xmlns:a16="http://schemas.microsoft.com/office/drawing/2014/main" id="{88FAEB3B-6505-7B5C-B194-F3ECF945A948}"/>
                </a:ext>
              </a:extLst>
            </p:cNvPr>
            <p:cNvGrpSpPr/>
            <p:nvPr/>
          </p:nvGrpSpPr>
          <p:grpSpPr>
            <a:xfrm>
              <a:off x="7981041" y="4965302"/>
              <a:ext cx="1887975" cy="418909"/>
              <a:chOff x="6183023" y="1408902"/>
              <a:chExt cx="1887975" cy="418909"/>
            </a:xfrm>
          </p:grpSpPr>
          <p:cxnSp>
            <p:nvCxnSpPr>
              <p:cNvPr id="189" name="Straight Arrow Connector 188">
                <a:extLst>
                  <a:ext uri="{FF2B5EF4-FFF2-40B4-BE49-F238E27FC236}">
                    <a16:creationId xmlns:a16="http://schemas.microsoft.com/office/drawing/2014/main" id="{7F5283F3-2A47-E849-E663-4992C6F1222C}"/>
                  </a:ext>
                </a:extLst>
              </p:cNvPr>
              <p:cNvCxnSpPr/>
              <p:nvPr/>
            </p:nvCxnSpPr>
            <p:spPr>
              <a:xfrm flipH="1">
                <a:off x="6183023" y="1676400"/>
                <a:ext cx="548640" cy="0"/>
              </a:xfrm>
              <a:prstGeom prst="straightConnector1">
                <a:avLst/>
              </a:prstGeom>
              <a:ln>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2" name="Rectangle 191">
                <a:extLst>
                  <a:ext uri="{FF2B5EF4-FFF2-40B4-BE49-F238E27FC236}">
                    <a16:creationId xmlns:a16="http://schemas.microsoft.com/office/drawing/2014/main" id="{F194C2D3-FE66-362C-810E-2B76520779D6}"/>
                  </a:ext>
                </a:extLst>
              </p:cNvPr>
              <p:cNvSpPr/>
              <p:nvPr/>
            </p:nvSpPr>
            <p:spPr>
              <a:xfrm>
                <a:off x="6260437" y="1408902"/>
                <a:ext cx="1810561" cy="418909"/>
              </a:xfrm>
              <a:prstGeom prst="rect">
                <a:avLst/>
              </a:prstGeom>
            </p:spPr>
            <p:txBody>
              <a:bodyPr wrap="square">
                <a:spAutoFit/>
              </a:bodyPr>
              <a:lstStyle/>
              <a:p>
                <a:pPr lvl="1">
                  <a:lnSpc>
                    <a:spcPts val="1731"/>
                  </a:lnSpc>
                  <a:spcBef>
                    <a:spcPct val="20000"/>
                  </a:spcBef>
                </a:pPr>
                <a:r>
                  <a:rPr lang="en-US" altLang="ja-JP" sz="800" b="1" dirty="0">
                    <a:effectLst>
                      <a:glow rad="88900">
                        <a:schemeClr val="bg1"/>
                      </a:glow>
                    </a:effectLst>
                    <a:latin typeface="Meiryo" panose="020B0604030504040204" pitchFamily="34" charset="-128"/>
                    <a:ea typeface="Meiryo" panose="020B0604030504040204" pitchFamily="34" charset="-128"/>
                    <a:cs typeface="Meiryo" panose="020B0604030504040204" pitchFamily="34" charset="-128"/>
                  </a:rPr>
                  <a:t>Solder Bridge</a:t>
                </a:r>
              </a:p>
            </p:txBody>
          </p:sp>
        </p:grpSp>
        <p:grpSp>
          <p:nvGrpSpPr>
            <p:cNvPr id="172" name="Group 171">
              <a:extLst>
                <a:ext uri="{FF2B5EF4-FFF2-40B4-BE49-F238E27FC236}">
                  <a16:creationId xmlns:a16="http://schemas.microsoft.com/office/drawing/2014/main" id="{B0C8789F-B6D7-69D4-342F-CBC3DF95DD66}"/>
                </a:ext>
              </a:extLst>
            </p:cNvPr>
            <p:cNvGrpSpPr/>
            <p:nvPr/>
          </p:nvGrpSpPr>
          <p:grpSpPr>
            <a:xfrm>
              <a:off x="7980899" y="5273686"/>
              <a:ext cx="1878590" cy="418909"/>
              <a:chOff x="6183023" y="1386201"/>
              <a:chExt cx="1878590" cy="418909"/>
            </a:xfrm>
          </p:grpSpPr>
          <p:cxnSp>
            <p:nvCxnSpPr>
              <p:cNvPr id="187" name="Straight Arrow Connector 186">
                <a:extLst>
                  <a:ext uri="{FF2B5EF4-FFF2-40B4-BE49-F238E27FC236}">
                    <a16:creationId xmlns:a16="http://schemas.microsoft.com/office/drawing/2014/main" id="{300CFC0B-F43D-1EBF-F4E0-D13468818DCF}"/>
                  </a:ext>
                </a:extLst>
              </p:cNvPr>
              <p:cNvCxnSpPr/>
              <p:nvPr/>
            </p:nvCxnSpPr>
            <p:spPr>
              <a:xfrm flipH="1">
                <a:off x="6183023" y="1676400"/>
                <a:ext cx="548640" cy="0"/>
              </a:xfrm>
              <a:prstGeom prst="straightConnector1">
                <a:avLst/>
              </a:prstGeom>
              <a:ln>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85675A49-4452-BE6A-DF1C-5BAB67CC6E4B}"/>
                  </a:ext>
                </a:extLst>
              </p:cNvPr>
              <p:cNvSpPr/>
              <p:nvPr/>
            </p:nvSpPr>
            <p:spPr>
              <a:xfrm>
                <a:off x="6251052" y="1386201"/>
                <a:ext cx="1810561" cy="418909"/>
              </a:xfrm>
              <a:prstGeom prst="rect">
                <a:avLst/>
              </a:prstGeom>
            </p:spPr>
            <p:txBody>
              <a:bodyPr wrap="square">
                <a:spAutoFit/>
              </a:bodyPr>
              <a:lstStyle/>
              <a:p>
                <a:pPr lvl="1">
                  <a:lnSpc>
                    <a:spcPts val="1731"/>
                  </a:lnSpc>
                  <a:spcBef>
                    <a:spcPct val="20000"/>
                  </a:spcBef>
                </a:pPr>
                <a:r>
                  <a:rPr lang="en-US" altLang="ja-JP" sz="800" b="1" dirty="0">
                    <a:effectLst>
                      <a:glow rad="88900">
                        <a:schemeClr val="bg1"/>
                      </a:glow>
                    </a:effectLst>
                    <a:latin typeface="Meiryo" panose="020B0604030504040204" pitchFamily="34" charset="-128"/>
                    <a:ea typeface="Meiryo" panose="020B0604030504040204" pitchFamily="34" charset="-128"/>
                    <a:cs typeface="Meiryo" panose="020B0604030504040204" pitchFamily="34" charset="-128"/>
                  </a:rPr>
                  <a:t>Missing screw</a:t>
                </a:r>
              </a:p>
            </p:txBody>
          </p:sp>
        </p:grpSp>
        <p:grpSp>
          <p:nvGrpSpPr>
            <p:cNvPr id="175" name="Group 174">
              <a:extLst>
                <a:ext uri="{FF2B5EF4-FFF2-40B4-BE49-F238E27FC236}">
                  <a16:creationId xmlns:a16="http://schemas.microsoft.com/office/drawing/2014/main" id="{4E083AD1-8F63-58B1-438C-21FAD71841AD}"/>
                </a:ext>
              </a:extLst>
            </p:cNvPr>
            <p:cNvGrpSpPr/>
            <p:nvPr/>
          </p:nvGrpSpPr>
          <p:grpSpPr>
            <a:xfrm>
              <a:off x="7980899" y="5546541"/>
              <a:ext cx="1877881" cy="418909"/>
              <a:chOff x="6183023" y="1368583"/>
              <a:chExt cx="1877881" cy="418909"/>
            </a:xfrm>
          </p:grpSpPr>
          <p:cxnSp>
            <p:nvCxnSpPr>
              <p:cNvPr id="178" name="Straight Arrow Connector 177">
                <a:extLst>
                  <a:ext uri="{FF2B5EF4-FFF2-40B4-BE49-F238E27FC236}">
                    <a16:creationId xmlns:a16="http://schemas.microsoft.com/office/drawing/2014/main" id="{00844647-DB65-1C0A-5FBE-E7CAA1AC8AF3}"/>
                  </a:ext>
                </a:extLst>
              </p:cNvPr>
              <p:cNvCxnSpPr/>
              <p:nvPr/>
            </p:nvCxnSpPr>
            <p:spPr>
              <a:xfrm flipH="1">
                <a:off x="6183023" y="1676400"/>
                <a:ext cx="548640" cy="0"/>
              </a:xfrm>
              <a:prstGeom prst="straightConnector1">
                <a:avLst/>
              </a:prstGeom>
              <a:ln>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FC538F05-02D4-B30B-8A16-9C30E09997A2}"/>
                  </a:ext>
                </a:extLst>
              </p:cNvPr>
              <p:cNvSpPr/>
              <p:nvPr/>
            </p:nvSpPr>
            <p:spPr>
              <a:xfrm>
                <a:off x="6250343" y="1368583"/>
                <a:ext cx="1810561" cy="418909"/>
              </a:xfrm>
              <a:prstGeom prst="rect">
                <a:avLst/>
              </a:prstGeom>
            </p:spPr>
            <p:txBody>
              <a:bodyPr wrap="square">
                <a:spAutoFit/>
              </a:bodyPr>
              <a:lstStyle/>
              <a:p>
                <a:pPr lvl="1">
                  <a:lnSpc>
                    <a:spcPts val="1731"/>
                  </a:lnSpc>
                  <a:spcBef>
                    <a:spcPct val="20000"/>
                  </a:spcBef>
                </a:pPr>
                <a:r>
                  <a:rPr lang="en-US" altLang="ja-JP" sz="800" b="1" dirty="0">
                    <a:effectLst>
                      <a:glow rad="88900">
                        <a:schemeClr val="bg1"/>
                      </a:glow>
                    </a:effectLst>
                    <a:latin typeface="Meiryo" panose="020B0604030504040204" pitchFamily="34" charset="-128"/>
                    <a:ea typeface="Meiryo" panose="020B0604030504040204" pitchFamily="34" charset="-128"/>
                    <a:cs typeface="Meiryo" panose="020B0604030504040204" pitchFamily="34" charset="-128"/>
                  </a:rPr>
                  <a:t>Reverse Wire</a:t>
                </a:r>
              </a:p>
            </p:txBody>
          </p:sp>
        </p:grpSp>
      </p:grpSp>
      <p:grpSp>
        <p:nvGrpSpPr>
          <p:cNvPr id="274" name="Group 273">
            <a:extLst>
              <a:ext uri="{FF2B5EF4-FFF2-40B4-BE49-F238E27FC236}">
                <a16:creationId xmlns:a16="http://schemas.microsoft.com/office/drawing/2014/main" id="{054DBCF9-1077-E4DD-F5AE-8E90C60CBAD9}"/>
              </a:ext>
            </a:extLst>
          </p:cNvPr>
          <p:cNvGrpSpPr/>
          <p:nvPr/>
        </p:nvGrpSpPr>
        <p:grpSpPr>
          <a:xfrm>
            <a:off x="5237307" y="2136712"/>
            <a:ext cx="5244836" cy="697138"/>
            <a:chOff x="5210682" y="2270479"/>
            <a:chExt cx="6630976" cy="773861"/>
          </a:xfrm>
        </p:grpSpPr>
        <p:sp>
          <p:nvSpPr>
            <p:cNvPr id="241" name="Rectangle 240">
              <a:extLst>
                <a:ext uri="{FF2B5EF4-FFF2-40B4-BE49-F238E27FC236}">
                  <a16:creationId xmlns:a16="http://schemas.microsoft.com/office/drawing/2014/main" id="{799AA5C7-4083-83AF-8CAF-742E4AFD642D}"/>
                </a:ext>
              </a:extLst>
            </p:cNvPr>
            <p:cNvSpPr/>
            <p:nvPr/>
          </p:nvSpPr>
          <p:spPr>
            <a:xfrm>
              <a:off x="5210682" y="2510622"/>
              <a:ext cx="729385" cy="360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Assembly</a:t>
              </a:r>
            </a:p>
          </p:txBody>
        </p:sp>
        <p:cxnSp>
          <p:nvCxnSpPr>
            <p:cNvPr id="243" name="Straight Arrow Connector 242">
              <a:extLst>
                <a:ext uri="{FF2B5EF4-FFF2-40B4-BE49-F238E27FC236}">
                  <a16:creationId xmlns:a16="http://schemas.microsoft.com/office/drawing/2014/main" id="{7AA6767E-64D5-48B7-C692-B1C4EDDDEBC0}"/>
                </a:ext>
              </a:extLst>
            </p:cNvPr>
            <p:cNvCxnSpPr/>
            <p:nvPr/>
          </p:nvCxnSpPr>
          <p:spPr>
            <a:xfrm>
              <a:off x="5930503" y="2696249"/>
              <a:ext cx="28429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0D42BCAF-04FC-CA3E-05BE-0A293F76E9F6}"/>
                </a:ext>
              </a:extLst>
            </p:cNvPr>
            <p:cNvGrpSpPr/>
            <p:nvPr/>
          </p:nvGrpSpPr>
          <p:grpSpPr>
            <a:xfrm>
              <a:off x="6175705" y="2270479"/>
              <a:ext cx="590063" cy="773861"/>
              <a:chOff x="6552429" y="3950956"/>
              <a:chExt cx="590063" cy="773861"/>
            </a:xfrm>
          </p:grpSpPr>
          <p:sp>
            <p:nvSpPr>
              <p:cNvPr id="247" name="Rectangle 246">
                <a:extLst>
                  <a:ext uri="{FF2B5EF4-FFF2-40B4-BE49-F238E27FC236}">
                    <a16:creationId xmlns:a16="http://schemas.microsoft.com/office/drawing/2014/main" id="{EEFE6752-30A7-1CB7-7F53-E8805416C847}"/>
                  </a:ext>
                </a:extLst>
              </p:cNvPr>
              <p:cNvSpPr/>
              <p:nvPr/>
            </p:nvSpPr>
            <p:spPr>
              <a:xfrm>
                <a:off x="6613946" y="4066238"/>
                <a:ext cx="489019" cy="297932"/>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Meiryo UI" panose="020B0604030504040204" pitchFamily="34" charset="-128"/>
                  <a:ea typeface="Meiryo UI" panose="020B0604030504040204" pitchFamily="34" charset="-128"/>
                </a:endParaRPr>
              </a:p>
            </p:txBody>
          </p:sp>
          <p:grpSp>
            <p:nvGrpSpPr>
              <p:cNvPr id="248" name="Group 247">
                <a:extLst>
                  <a:ext uri="{FF2B5EF4-FFF2-40B4-BE49-F238E27FC236}">
                    <a16:creationId xmlns:a16="http://schemas.microsoft.com/office/drawing/2014/main" id="{A6016C44-EE62-71B5-0528-3A6845CDC204}"/>
                  </a:ext>
                </a:extLst>
              </p:cNvPr>
              <p:cNvGrpSpPr/>
              <p:nvPr/>
            </p:nvGrpSpPr>
            <p:grpSpPr>
              <a:xfrm>
                <a:off x="6771873" y="4087618"/>
                <a:ext cx="173164" cy="161265"/>
                <a:chOff x="8219921" y="3938000"/>
                <a:chExt cx="503520" cy="763547"/>
              </a:xfrm>
            </p:grpSpPr>
            <p:grpSp>
              <p:nvGrpSpPr>
                <p:cNvPr id="254" name="Group 253">
                  <a:extLst>
                    <a:ext uri="{FF2B5EF4-FFF2-40B4-BE49-F238E27FC236}">
                      <a16:creationId xmlns:a16="http://schemas.microsoft.com/office/drawing/2014/main" id="{D599039F-9054-1D71-2A9A-7617FA711AD4}"/>
                    </a:ext>
                  </a:extLst>
                </p:cNvPr>
                <p:cNvGrpSpPr/>
                <p:nvPr/>
              </p:nvGrpSpPr>
              <p:grpSpPr>
                <a:xfrm>
                  <a:off x="8219921" y="3938000"/>
                  <a:ext cx="503520" cy="763547"/>
                  <a:chOff x="7662092" y="4624335"/>
                  <a:chExt cx="503520" cy="763547"/>
                </a:xfrm>
                <a:solidFill>
                  <a:schemeClr val="bg1"/>
                </a:solidFill>
              </p:grpSpPr>
              <p:sp>
                <p:nvSpPr>
                  <p:cNvPr id="257" name="Isosceles Triangle 256">
                    <a:extLst>
                      <a:ext uri="{FF2B5EF4-FFF2-40B4-BE49-F238E27FC236}">
                        <a16:creationId xmlns:a16="http://schemas.microsoft.com/office/drawing/2014/main" id="{0D9FD52F-AAB5-CD58-FDDC-4A0CFD7F7D55}"/>
                      </a:ext>
                    </a:extLst>
                  </p:cNvPr>
                  <p:cNvSpPr/>
                  <p:nvPr/>
                </p:nvSpPr>
                <p:spPr>
                  <a:xfrm>
                    <a:off x="7770358" y="5082297"/>
                    <a:ext cx="286988" cy="305585"/>
                  </a:xfrm>
                  <a:prstGeom prst="triangle">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Meiryo UI" panose="020B0604030504040204" pitchFamily="34" charset="-128"/>
                      <a:ea typeface="Meiryo UI" panose="020B0604030504040204" pitchFamily="34" charset="-128"/>
                    </a:endParaRPr>
                  </a:p>
                </p:txBody>
              </p:sp>
              <p:sp>
                <p:nvSpPr>
                  <p:cNvPr id="258" name="Rounded Rectangle 1224">
                    <a:extLst>
                      <a:ext uri="{FF2B5EF4-FFF2-40B4-BE49-F238E27FC236}">
                        <a16:creationId xmlns:a16="http://schemas.microsoft.com/office/drawing/2014/main" id="{C331DEBC-D42D-15DE-EB94-53933448BF8C}"/>
                      </a:ext>
                    </a:extLst>
                  </p:cNvPr>
                  <p:cNvSpPr/>
                  <p:nvPr/>
                </p:nvSpPr>
                <p:spPr>
                  <a:xfrm>
                    <a:off x="7662092" y="4624335"/>
                    <a:ext cx="503520" cy="624109"/>
                  </a:xfrm>
                  <a:prstGeom prst="round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Meiryo UI" panose="020B0604030504040204" pitchFamily="34" charset="-128"/>
                      <a:ea typeface="Meiryo UI" panose="020B0604030504040204" pitchFamily="34" charset="-128"/>
                    </a:endParaRPr>
                  </a:p>
                </p:txBody>
              </p:sp>
            </p:grpSp>
            <p:sp>
              <p:nvSpPr>
                <p:cNvPr id="255" name="Rectangle 254">
                  <a:extLst>
                    <a:ext uri="{FF2B5EF4-FFF2-40B4-BE49-F238E27FC236}">
                      <a16:creationId xmlns:a16="http://schemas.microsoft.com/office/drawing/2014/main" id="{6E6E79D2-5953-8155-067E-A0F8ACBD8933}"/>
                    </a:ext>
                  </a:extLst>
                </p:cNvPr>
                <p:cNvSpPr/>
                <p:nvPr/>
              </p:nvSpPr>
              <p:spPr>
                <a:xfrm>
                  <a:off x="8279036" y="4071540"/>
                  <a:ext cx="280764" cy="324422"/>
                </a:xfrm>
                <a:prstGeom prst="rect">
                  <a:avLst/>
                </a:prstGeom>
                <a:solidFill>
                  <a:srgbClr val="0000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Meiryo UI" panose="020B0604030504040204" pitchFamily="34" charset="-128"/>
                    <a:ea typeface="Meiryo UI" panose="020B0604030504040204" pitchFamily="34" charset="-128"/>
                  </a:endParaRPr>
                </a:p>
              </p:txBody>
            </p:sp>
            <p:sp>
              <p:nvSpPr>
                <p:cNvPr id="256" name="Oval 255">
                  <a:extLst>
                    <a:ext uri="{FF2B5EF4-FFF2-40B4-BE49-F238E27FC236}">
                      <a16:creationId xmlns:a16="http://schemas.microsoft.com/office/drawing/2014/main" id="{0808AF28-3AA6-37B6-B58F-81DBCCFAF169}"/>
                    </a:ext>
                  </a:extLst>
                </p:cNvPr>
                <p:cNvSpPr/>
                <p:nvPr/>
              </p:nvSpPr>
              <p:spPr>
                <a:xfrm>
                  <a:off x="8594350" y="4441487"/>
                  <a:ext cx="69707" cy="672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Meiryo UI" panose="020B0604030504040204" pitchFamily="34" charset="-128"/>
                    <a:ea typeface="Meiryo UI" panose="020B0604030504040204" pitchFamily="34" charset="-128"/>
                  </a:endParaRPr>
                </a:p>
              </p:txBody>
            </p:sp>
          </p:grpSp>
          <p:sp>
            <p:nvSpPr>
              <p:cNvPr id="249" name="Rectangle 248">
                <a:extLst>
                  <a:ext uri="{FF2B5EF4-FFF2-40B4-BE49-F238E27FC236}">
                    <a16:creationId xmlns:a16="http://schemas.microsoft.com/office/drawing/2014/main" id="{07C4B225-D18D-FE13-A004-EF47000CFD3A}"/>
                  </a:ext>
                </a:extLst>
              </p:cNvPr>
              <p:cNvSpPr/>
              <p:nvPr/>
            </p:nvSpPr>
            <p:spPr>
              <a:xfrm>
                <a:off x="6755720" y="4258508"/>
                <a:ext cx="202888" cy="957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Meiryo UI" panose="020B0604030504040204" pitchFamily="34" charset="-128"/>
                  <a:ea typeface="Meiryo UI" panose="020B0604030504040204" pitchFamily="34" charset="-128"/>
                </a:endParaRPr>
              </a:p>
            </p:txBody>
          </p:sp>
          <p:sp>
            <p:nvSpPr>
              <p:cNvPr id="250" name="Rectangle 249">
                <a:extLst>
                  <a:ext uri="{FF2B5EF4-FFF2-40B4-BE49-F238E27FC236}">
                    <a16:creationId xmlns:a16="http://schemas.microsoft.com/office/drawing/2014/main" id="{4262682C-7EEB-2E16-2029-EEFE82AE289E}"/>
                  </a:ext>
                </a:extLst>
              </p:cNvPr>
              <p:cNvSpPr/>
              <p:nvPr/>
            </p:nvSpPr>
            <p:spPr>
              <a:xfrm>
                <a:off x="6610818" y="4358686"/>
                <a:ext cx="33226" cy="1568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Meiryo UI" panose="020B0604030504040204" pitchFamily="34" charset="-128"/>
                  <a:ea typeface="Meiryo UI" panose="020B0604030504040204" pitchFamily="34" charset="-128"/>
                </a:endParaRPr>
              </a:p>
            </p:txBody>
          </p:sp>
          <p:sp>
            <p:nvSpPr>
              <p:cNvPr id="251" name="Rectangle 250">
                <a:extLst>
                  <a:ext uri="{FF2B5EF4-FFF2-40B4-BE49-F238E27FC236}">
                    <a16:creationId xmlns:a16="http://schemas.microsoft.com/office/drawing/2014/main" id="{C95D570F-6F4E-B727-7350-B7F5B9E80191}"/>
                  </a:ext>
                </a:extLst>
              </p:cNvPr>
              <p:cNvSpPr/>
              <p:nvPr/>
            </p:nvSpPr>
            <p:spPr>
              <a:xfrm>
                <a:off x="7064288" y="4358686"/>
                <a:ext cx="33226" cy="1568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Meiryo UI" panose="020B0604030504040204" pitchFamily="34" charset="-128"/>
                  <a:ea typeface="Meiryo UI" panose="020B0604030504040204" pitchFamily="34" charset="-128"/>
                </a:endParaRPr>
              </a:p>
            </p:txBody>
          </p:sp>
          <p:sp>
            <p:nvSpPr>
              <p:cNvPr id="252" name="Rounded Rectangle 1107">
                <a:extLst>
                  <a:ext uri="{FF2B5EF4-FFF2-40B4-BE49-F238E27FC236}">
                    <a16:creationId xmlns:a16="http://schemas.microsoft.com/office/drawing/2014/main" id="{D8FECFBF-1EFB-6736-2B92-57529954C09B}"/>
                  </a:ext>
                </a:extLst>
              </p:cNvPr>
              <p:cNvSpPr/>
              <p:nvPr/>
            </p:nvSpPr>
            <p:spPr>
              <a:xfrm>
                <a:off x="6581881" y="3950956"/>
                <a:ext cx="560611" cy="773861"/>
              </a:xfrm>
              <a:prstGeom prst="roundRect">
                <a:avLst/>
              </a:prstGeom>
              <a:noFill/>
              <a:ln w="1905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Meiryo UI" panose="020B0604030504040204" pitchFamily="34" charset="-128"/>
                  <a:ea typeface="Meiryo UI" panose="020B0604030504040204" pitchFamily="34" charset="-128"/>
                </a:endParaRPr>
              </a:p>
            </p:txBody>
          </p:sp>
          <p:sp>
            <p:nvSpPr>
              <p:cNvPr id="253" name="Rectangle 252">
                <a:extLst>
                  <a:ext uri="{FF2B5EF4-FFF2-40B4-BE49-F238E27FC236}">
                    <a16:creationId xmlns:a16="http://schemas.microsoft.com/office/drawing/2014/main" id="{0A2569E9-A568-63EE-1C67-1050B81DA532}"/>
                  </a:ext>
                </a:extLst>
              </p:cNvPr>
              <p:cNvSpPr/>
              <p:nvPr/>
            </p:nvSpPr>
            <p:spPr>
              <a:xfrm>
                <a:off x="6552429" y="4556626"/>
                <a:ext cx="580225" cy="12386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UI" panose="020B0604030504040204" pitchFamily="34" charset="-128"/>
                    <a:ea typeface="Meiryo UI" panose="020B0604030504040204" pitchFamily="34" charset="-128"/>
                  </a:rPr>
                  <a:t>SAKI</a:t>
                </a:r>
              </a:p>
            </p:txBody>
          </p:sp>
        </p:grpSp>
        <p:sp>
          <p:nvSpPr>
            <p:cNvPr id="259" name="Rectangle 258">
              <a:extLst>
                <a:ext uri="{FF2B5EF4-FFF2-40B4-BE49-F238E27FC236}">
                  <a16:creationId xmlns:a16="http://schemas.microsoft.com/office/drawing/2014/main" id="{370E2C4D-0A23-AA6E-D788-DF936BF4E3DF}"/>
                </a:ext>
              </a:extLst>
            </p:cNvPr>
            <p:cNvSpPr/>
            <p:nvPr/>
          </p:nvSpPr>
          <p:spPr>
            <a:xfrm>
              <a:off x="7001408" y="2520638"/>
              <a:ext cx="729385" cy="360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Close cabinet</a:t>
              </a:r>
            </a:p>
          </p:txBody>
        </p:sp>
        <p:cxnSp>
          <p:nvCxnSpPr>
            <p:cNvPr id="263" name="Straight Arrow Connector 262">
              <a:extLst>
                <a:ext uri="{FF2B5EF4-FFF2-40B4-BE49-F238E27FC236}">
                  <a16:creationId xmlns:a16="http://schemas.microsoft.com/office/drawing/2014/main" id="{A6456C1B-79E9-E647-BB88-A4FF798B1303}"/>
                </a:ext>
              </a:extLst>
            </p:cNvPr>
            <p:cNvCxnSpPr/>
            <p:nvPr/>
          </p:nvCxnSpPr>
          <p:spPr>
            <a:xfrm>
              <a:off x="6770660" y="2678209"/>
              <a:ext cx="2349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CB89DF6C-3348-62EA-A15A-F1E33236D8C6}"/>
                </a:ext>
              </a:extLst>
            </p:cNvPr>
            <p:cNvCxnSpPr/>
            <p:nvPr/>
          </p:nvCxnSpPr>
          <p:spPr>
            <a:xfrm>
              <a:off x="7726588" y="2698635"/>
              <a:ext cx="2349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5" name="Rectangle 264">
              <a:extLst>
                <a:ext uri="{FF2B5EF4-FFF2-40B4-BE49-F238E27FC236}">
                  <a16:creationId xmlns:a16="http://schemas.microsoft.com/office/drawing/2014/main" id="{1A3D758F-2C3B-2262-7F54-F4D3B57B682B}"/>
                </a:ext>
              </a:extLst>
            </p:cNvPr>
            <p:cNvSpPr/>
            <p:nvPr/>
          </p:nvSpPr>
          <p:spPr>
            <a:xfrm>
              <a:off x="7956808" y="2510623"/>
              <a:ext cx="808419" cy="365442"/>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Function </a:t>
              </a:r>
              <a:r>
                <a:rPr lang="en-US" sz="800" dirty="0">
                  <a:solidFill>
                    <a:schemeClr val="tx1"/>
                  </a:solidFill>
                </a:rPr>
                <a:t>inspection</a:t>
              </a:r>
            </a:p>
          </p:txBody>
        </p:sp>
        <p:sp>
          <p:nvSpPr>
            <p:cNvPr id="266" name="Rectangle 265">
              <a:extLst>
                <a:ext uri="{FF2B5EF4-FFF2-40B4-BE49-F238E27FC236}">
                  <a16:creationId xmlns:a16="http://schemas.microsoft.com/office/drawing/2014/main" id="{E790BED1-0E4C-258D-E24A-D023AA305E4B}"/>
                </a:ext>
              </a:extLst>
            </p:cNvPr>
            <p:cNvSpPr/>
            <p:nvPr/>
          </p:nvSpPr>
          <p:spPr>
            <a:xfrm>
              <a:off x="8985994" y="2500972"/>
              <a:ext cx="734927" cy="3654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VC</a:t>
              </a:r>
            </a:p>
          </p:txBody>
        </p:sp>
        <p:sp>
          <p:nvSpPr>
            <p:cNvPr id="267" name="Rectangle 266">
              <a:extLst>
                <a:ext uri="{FF2B5EF4-FFF2-40B4-BE49-F238E27FC236}">
                  <a16:creationId xmlns:a16="http://schemas.microsoft.com/office/drawing/2014/main" id="{7183125A-B752-6C00-E1E3-5B1CFF956146}"/>
                </a:ext>
              </a:extLst>
            </p:cNvPr>
            <p:cNvSpPr/>
            <p:nvPr/>
          </p:nvSpPr>
          <p:spPr>
            <a:xfrm>
              <a:off x="9942232" y="2491104"/>
              <a:ext cx="849583" cy="3753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Weight check Verify</a:t>
              </a:r>
            </a:p>
          </p:txBody>
        </p:sp>
        <p:sp>
          <p:nvSpPr>
            <p:cNvPr id="268" name="Rectangle 267">
              <a:extLst>
                <a:ext uri="{FF2B5EF4-FFF2-40B4-BE49-F238E27FC236}">
                  <a16:creationId xmlns:a16="http://schemas.microsoft.com/office/drawing/2014/main" id="{645943E6-573F-D763-BB0C-8C9F8CCA1C59}"/>
                </a:ext>
              </a:extLst>
            </p:cNvPr>
            <p:cNvSpPr/>
            <p:nvPr/>
          </p:nvSpPr>
          <p:spPr>
            <a:xfrm>
              <a:off x="11033239" y="2500972"/>
              <a:ext cx="808419" cy="3654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Packing</a:t>
              </a:r>
            </a:p>
          </p:txBody>
        </p:sp>
        <p:cxnSp>
          <p:nvCxnSpPr>
            <p:cNvPr id="271" name="Straight Arrow Connector 270">
              <a:extLst>
                <a:ext uri="{FF2B5EF4-FFF2-40B4-BE49-F238E27FC236}">
                  <a16:creationId xmlns:a16="http://schemas.microsoft.com/office/drawing/2014/main" id="{7F53ED94-773D-668F-9682-151B39EC9E76}"/>
                </a:ext>
              </a:extLst>
            </p:cNvPr>
            <p:cNvCxnSpPr/>
            <p:nvPr/>
          </p:nvCxnSpPr>
          <p:spPr>
            <a:xfrm>
              <a:off x="8770642" y="2706505"/>
              <a:ext cx="2349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D4D2C0DF-C956-5820-C6CD-807CF25F2F91}"/>
                </a:ext>
              </a:extLst>
            </p:cNvPr>
            <p:cNvCxnSpPr/>
            <p:nvPr/>
          </p:nvCxnSpPr>
          <p:spPr>
            <a:xfrm>
              <a:off x="9708837" y="2689061"/>
              <a:ext cx="2349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9010E932-98C4-4FD3-2F96-6AFD0AEB5EEA}"/>
                </a:ext>
              </a:extLst>
            </p:cNvPr>
            <p:cNvCxnSpPr/>
            <p:nvPr/>
          </p:nvCxnSpPr>
          <p:spPr>
            <a:xfrm>
              <a:off x="10791815" y="2706505"/>
              <a:ext cx="2349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6" name="吹き出し: 四角形 54">
            <a:extLst>
              <a:ext uri="{FF2B5EF4-FFF2-40B4-BE49-F238E27FC236}">
                <a16:creationId xmlns:a16="http://schemas.microsoft.com/office/drawing/2014/main" id="{F12F32C2-8B1D-C48C-440E-F77D489DE43F}"/>
              </a:ext>
            </a:extLst>
          </p:cNvPr>
          <p:cNvSpPr/>
          <p:nvPr/>
        </p:nvSpPr>
        <p:spPr bwMode="auto">
          <a:xfrm>
            <a:off x="7957333" y="2649560"/>
            <a:ext cx="2524809" cy="897026"/>
          </a:xfrm>
          <a:custGeom>
            <a:avLst/>
            <a:gdLst>
              <a:gd name="connsiteX0" fmla="*/ 0 w 3652367"/>
              <a:gd name="connsiteY0" fmla="*/ 0 h 1346502"/>
              <a:gd name="connsiteX1" fmla="*/ 608728 w 3652367"/>
              <a:gd name="connsiteY1" fmla="*/ 0 h 1346502"/>
              <a:gd name="connsiteX2" fmla="*/ 600559 w 3652367"/>
              <a:gd name="connsiteY2" fmla="*/ -207307 h 1346502"/>
              <a:gd name="connsiteX3" fmla="*/ 1521820 w 3652367"/>
              <a:gd name="connsiteY3" fmla="*/ 0 h 1346502"/>
              <a:gd name="connsiteX4" fmla="*/ 3652367 w 3652367"/>
              <a:gd name="connsiteY4" fmla="*/ 0 h 1346502"/>
              <a:gd name="connsiteX5" fmla="*/ 3652367 w 3652367"/>
              <a:gd name="connsiteY5" fmla="*/ 224417 h 1346502"/>
              <a:gd name="connsiteX6" fmla="*/ 3652367 w 3652367"/>
              <a:gd name="connsiteY6" fmla="*/ 224417 h 1346502"/>
              <a:gd name="connsiteX7" fmla="*/ 3652367 w 3652367"/>
              <a:gd name="connsiteY7" fmla="*/ 561043 h 1346502"/>
              <a:gd name="connsiteX8" fmla="*/ 3652367 w 3652367"/>
              <a:gd name="connsiteY8" fmla="*/ 1346502 h 1346502"/>
              <a:gd name="connsiteX9" fmla="*/ 1521820 w 3652367"/>
              <a:gd name="connsiteY9" fmla="*/ 1346502 h 1346502"/>
              <a:gd name="connsiteX10" fmla="*/ 608728 w 3652367"/>
              <a:gd name="connsiteY10" fmla="*/ 1346502 h 1346502"/>
              <a:gd name="connsiteX11" fmla="*/ 608728 w 3652367"/>
              <a:gd name="connsiteY11" fmla="*/ 1346502 h 1346502"/>
              <a:gd name="connsiteX12" fmla="*/ 0 w 3652367"/>
              <a:gd name="connsiteY12" fmla="*/ 1346502 h 1346502"/>
              <a:gd name="connsiteX13" fmla="*/ 0 w 3652367"/>
              <a:gd name="connsiteY13" fmla="*/ 561043 h 1346502"/>
              <a:gd name="connsiteX14" fmla="*/ 0 w 3652367"/>
              <a:gd name="connsiteY14" fmla="*/ 224417 h 1346502"/>
              <a:gd name="connsiteX15" fmla="*/ 0 w 3652367"/>
              <a:gd name="connsiteY15" fmla="*/ 224417 h 1346502"/>
              <a:gd name="connsiteX16" fmla="*/ 0 w 3652367"/>
              <a:gd name="connsiteY16" fmla="*/ 0 h 1346502"/>
              <a:gd name="connsiteX0" fmla="*/ 0 w 3652367"/>
              <a:gd name="connsiteY0" fmla="*/ 207307 h 1553809"/>
              <a:gd name="connsiteX1" fmla="*/ 319168 w 3652367"/>
              <a:gd name="connsiteY1" fmla="*/ 207307 h 1553809"/>
              <a:gd name="connsiteX2" fmla="*/ 600559 w 3652367"/>
              <a:gd name="connsiteY2" fmla="*/ 0 h 1553809"/>
              <a:gd name="connsiteX3" fmla="*/ 1521820 w 3652367"/>
              <a:gd name="connsiteY3" fmla="*/ 207307 h 1553809"/>
              <a:gd name="connsiteX4" fmla="*/ 3652367 w 3652367"/>
              <a:gd name="connsiteY4" fmla="*/ 207307 h 1553809"/>
              <a:gd name="connsiteX5" fmla="*/ 3652367 w 3652367"/>
              <a:gd name="connsiteY5" fmla="*/ 431724 h 1553809"/>
              <a:gd name="connsiteX6" fmla="*/ 3652367 w 3652367"/>
              <a:gd name="connsiteY6" fmla="*/ 431724 h 1553809"/>
              <a:gd name="connsiteX7" fmla="*/ 3652367 w 3652367"/>
              <a:gd name="connsiteY7" fmla="*/ 768350 h 1553809"/>
              <a:gd name="connsiteX8" fmla="*/ 3652367 w 3652367"/>
              <a:gd name="connsiteY8" fmla="*/ 1553809 h 1553809"/>
              <a:gd name="connsiteX9" fmla="*/ 1521820 w 3652367"/>
              <a:gd name="connsiteY9" fmla="*/ 1553809 h 1553809"/>
              <a:gd name="connsiteX10" fmla="*/ 608728 w 3652367"/>
              <a:gd name="connsiteY10" fmla="*/ 1553809 h 1553809"/>
              <a:gd name="connsiteX11" fmla="*/ 608728 w 3652367"/>
              <a:gd name="connsiteY11" fmla="*/ 1553809 h 1553809"/>
              <a:gd name="connsiteX12" fmla="*/ 0 w 3652367"/>
              <a:gd name="connsiteY12" fmla="*/ 1553809 h 1553809"/>
              <a:gd name="connsiteX13" fmla="*/ 0 w 3652367"/>
              <a:gd name="connsiteY13" fmla="*/ 768350 h 1553809"/>
              <a:gd name="connsiteX14" fmla="*/ 0 w 3652367"/>
              <a:gd name="connsiteY14" fmla="*/ 431724 h 1553809"/>
              <a:gd name="connsiteX15" fmla="*/ 0 w 3652367"/>
              <a:gd name="connsiteY15" fmla="*/ 431724 h 1553809"/>
              <a:gd name="connsiteX16" fmla="*/ 0 w 3652367"/>
              <a:gd name="connsiteY16" fmla="*/ 207307 h 1553809"/>
              <a:gd name="connsiteX0" fmla="*/ 0 w 3652367"/>
              <a:gd name="connsiteY0" fmla="*/ 207307 h 1553809"/>
              <a:gd name="connsiteX1" fmla="*/ 319168 w 3652367"/>
              <a:gd name="connsiteY1" fmla="*/ 207307 h 1553809"/>
              <a:gd name="connsiteX2" fmla="*/ 600559 w 3652367"/>
              <a:gd name="connsiteY2" fmla="*/ 0 h 1553809"/>
              <a:gd name="connsiteX3" fmla="*/ 830940 w 3652367"/>
              <a:gd name="connsiteY3" fmla="*/ 207307 h 1553809"/>
              <a:gd name="connsiteX4" fmla="*/ 3652367 w 3652367"/>
              <a:gd name="connsiteY4" fmla="*/ 207307 h 1553809"/>
              <a:gd name="connsiteX5" fmla="*/ 3652367 w 3652367"/>
              <a:gd name="connsiteY5" fmla="*/ 431724 h 1553809"/>
              <a:gd name="connsiteX6" fmla="*/ 3652367 w 3652367"/>
              <a:gd name="connsiteY6" fmla="*/ 431724 h 1553809"/>
              <a:gd name="connsiteX7" fmla="*/ 3652367 w 3652367"/>
              <a:gd name="connsiteY7" fmla="*/ 768350 h 1553809"/>
              <a:gd name="connsiteX8" fmla="*/ 3652367 w 3652367"/>
              <a:gd name="connsiteY8" fmla="*/ 1553809 h 1553809"/>
              <a:gd name="connsiteX9" fmla="*/ 1521820 w 3652367"/>
              <a:gd name="connsiteY9" fmla="*/ 1553809 h 1553809"/>
              <a:gd name="connsiteX10" fmla="*/ 608728 w 3652367"/>
              <a:gd name="connsiteY10" fmla="*/ 1553809 h 1553809"/>
              <a:gd name="connsiteX11" fmla="*/ 608728 w 3652367"/>
              <a:gd name="connsiteY11" fmla="*/ 1553809 h 1553809"/>
              <a:gd name="connsiteX12" fmla="*/ 0 w 3652367"/>
              <a:gd name="connsiteY12" fmla="*/ 1553809 h 1553809"/>
              <a:gd name="connsiteX13" fmla="*/ 0 w 3652367"/>
              <a:gd name="connsiteY13" fmla="*/ 768350 h 1553809"/>
              <a:gd name="connsiteX14" fmla="*/ 0 w 3652367"/>
              <a:gd name="connsiteY14" fmla="*/ 431724 h 1553809"/>
              <a:gd name="connsiteX15" fmla="*/ 0 w 3652367"/>
              <a:gd name="connsiteY15" fmla="*/ 431724 h 1553809"/>
              <a:gd name="connsiteX16" fmla="*/ 0 w 3652367"/>
              <a:gd name="connsiteY16" fmla="*/ 207307 h 1553809"/>
              <a:gd name="connsiteX0" fmla="*/ 0 w 3652367"/>
              <a:gd name="connsiteY0" fmla="*/ 176827 h 1523329"/>
              <a:gd name="connsiteX1" fmla="*/ 319168 w 3652367"/>
              <a:gd name="connsiteY1" fmla="*/ 176827 h 1523329"/>
              <a:gd name="connsiteX2" fmla="*/ 580239 w 3652367"/>
              <a:gd name="connsiteY2" fmla="*/ 0 h 1523329"/>
              <a:gd name="connsiteX3" fmla="*/ 830940 w 3652367"/>
              <a:gd name="connsiteY3" fmla="*/ 176827 h 1523329"/>
              <a:gd name="connsiteX4" fmla="*/ 3652367 w 3652367"/>
              <a:gd name="connsiteY4" fmla="*/ 176827 h 1523329"/>
              <a:gd name="connsiteX5" fmla="*/ 3652367 w 3652367"/>
              <a:gd name="connsiteY5" fmla="*/ 401244 h 1523329"/>
              <a:gd name="connsiteX6" fmla="*/ 3652367 w 3652367"/>
              <a:gd name="connsiteY6" fmla="*/ 401244 h 1523329"/>
              <a:gd name="connsiteX7" fmla="*/ 3652367 w 3652367"/>
              <a:gd name="connsiteY7" fmla="*/ 737870 h 1523329"/>
              <a:gd name="connsiteX8" fmla="*/ 3652367 w 3652367"/>
              <a:gd name="connsiteY8" fmla="*/ 1523329 h 1523329"/>
              <a:gd name="connsiteX9" fmla="*/ 1521820 w 3652367"/>
              <a:gd name="connsiteY9" fmla="*/ 1523329 h 1523329"/>
              <a:gd name="connsiteX10" fmla="*/ 608728 w 3652367"/>
              <a:gd name="connsiteY10" fmla="*/ 1523329 h 1523329"/>
              <a:gd name="connsiteX11" fmla="*/ 608728 w 3652367"/>
              <a:gd name="connsiteY11" fmla="*/ 1523329 h 1523329"/>
              <a:gd name="connsiteX12" fmla="*/ 0 w 3652367"/>
              <a:gd name="connsiteY12" fmla="*/ 1523329 h 1523329"/>
              <a:gd name="connsiteX13" fmla="*/ 0 w 3652367"/>
              <a:gd name="connsiteY13" fmla="*/ 737870 h 1523329"/>
              <a:gd name="connsiteX14" fmla="*/ 0 w 3652367"/>
              <a:gd name="connsiteY14" fmla="*/ 401244 h 1523329"/>
              <a:gd name="connsiteX15" fmla="*/ 0 w 3652367"/>
              <a:gd name="connsiteY15" fmla="*/ 401244 h 1523329"/>
              <a:gd name="connsiteX16" fmla="*/ 0 w 3652367"/>
              <a:gd name="connsiteY16" fmla="*/ 176827 h 1523329"/>
              <a:gd name="connsiteX0" fmla="*/ 0 w 3652367"/>
              <a:gd name="connsiteY0" fmla="*/ 163946 h 1510448"/>
              <a:gd name="connsiteX1" fmla="*/ 319168 w 3652367"/>
              <a:gd name="connsiteY1" fmla="*/ 163946 h 1510448"/>
              <a:gd name="connsiteX2" fmla="*/ 1677106 w 3652367"/>
              <a:gd name="connsiteY2" fmla="*/ 0 h 1510448"/>
              <a:gd name="connsiteX3" fmla="*/ 830940 w 3652367"/>
              <a:gd name="connsiteY3" fmla="*/ 163946 h 1510448"/>
              <a:gd name="connsiteX4" fmla="*/ 3652367 w 3652367"/>
              <a:gd name="connsiteY4" fmla="*/ 163946 h 1510448"/>
              <a:gd name="connsiteX5" fmla="*/ 3652367 w 3652367"/>
              <a:gd name="connsiteY5" fmla="*/ 388363 h 1510448"/>
              <a:gd name="connsiteX6" fmla="*/ 3652367 w 3652367"/>
              <a:gd name="connsiteY6" fmla="*/ 388363 h 1510448"/>
              <a:gd name="connsiteX7" fmla="*/ 3652367 w 3652367"/>
              <a:gd name="connsiteY7" fmla="*/ 724989 h 1510448"/>
              <a:gd name="connsiteX8" fmla="*/ 3652367 w 3652367"/>
              <a:gd name="connsiteY8" fmla="*/ 1510448 h 1510448"/>
              <a:gd name="connsiteX9" fmla="*/ 1521820 w 3652367"/>
              <a:gd name="connsiteY9" fmla="*/ 1510448 h 1510448"/>
              <a:gd name="connsiteX10" fmla="*/ 608728 w 3652367"/>
              <a:gd name="connsiteY10" fmla="*/ 1510448 h 1510448"/>
              <a:gd name="connsiteX11" fmla="*/ 608728 w 3652367"/>
              <a:gd name="connsiteY11" fmla="*/ 1510448 h 1510448"/>
              <a:gd name="connsiteX12" fmla="*/ 0 w 3652367"/>
              <a:gd name="connsiteY12" fmla="*/ 1510448 h 1510448"/>
              <a:gd name="connsiteX13" fmla="*/ 0 w 3652367"/>
              <a:gd name="connsiteY13" fmla="*/ 724989 h 1510448"/>
              <a:gd name="connsiteX14" fmla="*/ 0 w 3652367"/>
              <a:gd name="connsiteY14" fmla="*/ 388363 h 1510448"/>
              <a:gd name="connsiteX15" fmla="*/ 0 w 3652367"/>
              <a:gd name="connsiteY15" fmla="*/ 388363 h 1510448"/>
              <a:gd name="connsiteX16" fmla="*/ 0 w 3652367"/>
              <a:gd name="connsiteY16" fmla="*/ 163946 h 1510448"/>
              <a:gd name="connsiteX0" fmla="*/ 0 w 3652367"/>
              <a:gd name="connsiteY0" fmla="*/ 163946 h 1510448"/>
              <a:gd name="connsiteX1" fmla="*/ 319168 w 3652367"/>
              <a:gd name="connsiteY1" fmla="*/ 163946 h 1510448"/>
              <a:gd name="connsiteX2" fmla="*/ 1677106 w 3652367"/>
              <a:gd name="connsiteY2" fmla="*/ 0 h 1510448"/>
              <a:gd name="connsiteX3" fmla="*/ 1892136 w 3652367"/>
              <a:gd name="connsiteY3" fmla="*/ 189708 h 1510448"/>
              <a:gd name="connsiteX4" fmla="*/ 3652367 w 3652367"/>
              <a:gd name="connsiteY4" fmla="*/ 163946 h 1510448"/>
              <a:gd name="connsiteX5" fmla="*/ 3652367 w 3652367"/>
              <a:gd name="connsiteY5" fmla="*/ 388363 h 1510448"/>
              <a:gd name="connsiteX6" fmla="*/ 3652367 w 3652367"/>
              <a:gd name="connsiteY6" fmla="*/ 388363 h 1510448"/>
              <a:gd name="connsiteX7" fmla="*/ 3652367 w 3652367"/>
              <a:gd name="connsiteY7" fmla="*/ 724989 h 1510448"/>
              <a:gd name="connsiteX8" fmla="*/ 3652367 w 3652367"/>
              <a:gd name="connsiteY8" fmla="*/ 1510448 h 1510448"/>
              <a:gd name="connsiteX9" fmla="*/ 1521820 w 3652367"/>
              <a:gd name="connsiteY9" fmla="*/ 1510448 h 1510448"/>
              <a:gd name="connsiteX10" fmla="*/ 608728 w 3652367"/>
              <a:gd name="connsiteY10" fmla="*/ 1510448 h 1510448"/>
              <a:gd name="connsiteX11" fmla="*/ 608728 w 3652367"/>
              <a:gd name="connsiteY11" fmla="*/ 1510448 h 1510448"/>
              <a:gd name="connsiteX12" fmla="*/ 0 w 3652367"/>
              <a:gd name="connsiteY12" fmla="*/ 1510448 h 1510448"/>
              <a:gd name="connsiteX13" fmla="*/ 0 w 3652367"/>
              <a:gd name="connsiteY13" fmla="*/ 724989 h 1510448"/>
              <a:gd name="connsiteX14" fmla="*/ 0 w 3652367"/>
              <a:gd name="connsiteY14" fmla="*/ 388363 h 1510448"/>
              <a:gd name="connsiteX15" fmla="*/ 0 w 3652367"/>
              <a:gd name="connsiteY15" fmla="*/ 388363 h 1510448"/>
              <a:gd name="connsiteX16" fmla="*/ 0 w 3652367"/>
              <a:gd name="connsiteY16" fmla="*/ 163946 h 1510448"/>
              <a:gd name="connsiteX0" fmla="*/ 0 w 3652367"/>
              <a:gd name="connsiteY0" fmla="*/ 163946 h 1510448"/>
              <a:gd name="connsiteX1" fmla="*/ 1567634 w 3652367"/>
              <a:gd name="connsiteY1" fmla="*/ 163947 h 1510448"/>
              <a:gd name="connsiteX2" fmla="*/ 1677106 w 3652367"/>
              <a:gd name="connsiteY2" fmla="*/ 0 h 1510448"/>
              <a:gd name="connsiteX3" fmla="*/ 1892136 w 3652367"/>
              <a:gd name="connsiteY3" fmla="*/ 189708 h 1510448"/>
              <a:gd name="connsiteX4" fmla="*/ 3652367 w 3652367"/>
              <a:gd name="connsiteY4" fmla="*/ 163946 h 1510448"/>
              <a:gd name="connsiteX5" fmla="*/ 3652367 w 3652367"/>
              <a:gd name="connsiteY5" fmla="*/ 388363 h 1510448"/>
              <a:gd name="connsiteX6" fmla="*/ 3652367 w 3652367"/>
              <a:gd name="connsiteY6" fmla="*/ 388363 h 1510448"/>
              <a:gd name="connsiteX7" fmla="*/ 3652367 w 3652367"/>
              <a:gd name="connsiteY7" fmla="*/ 724989 h 1510448"/>
              <a:gd name="connsiteX8" fmla="*/ 3652367 w 3652367"/>
              <a:gd name="connsiteY8" fmla="*/ 1510448 h 1510448"/>
              <a:gd name="connsiteX9" fmla="*/ 1521820 w 3652367"/>
              <a:gd name="connsiteY9" fmla="*/ 1510448 h 1510448"/>
              <a:gd name="connsiteX10" fmla="*/ 608728 w 3652367"/>
              <a:gd name="connsiteY10" fmla="*/ 1510448 h 1510448"/>
              <a:gd name="connsiteX11" fmla="*/ 608728 w 3652367"/>
              <a:gd name="connsiteY11" fmla="*/ 1510448 h 1510448"/>
              <a:gd name="connsiteX12" fmla="*/ 0 w 3652367"/>
              <a:gd name="connsiteY12" fmla="*/ 1510448 h 1510448"/>
              <a:gd name="connsiteX13" fmla="*/ 0 w 3652367"/>
              <a:gd name="connsiteY13" fmla="*/ 724989 h 1510448"/>
              <a:gd name="connsiteX14" fmla="*/ 0 w 3652367"/>
              <a:gd name="connsiteY14" fmla="*/ 388363 h 1510448"/>
              <a:gd name="connsiteX15" fmla="*/ 0 w 3652367"/>
              <a:gd name="connsiteY15" fmla="*/ 388363 h 1510448"/>
              <a:gd name="connsiteX16" fmla="*/ 0 w 3652367"/>
              <a:gd name="connsiteY16" fmla="*/ 163946 h 1510448"/>
              <a:gd name="connsiteX0" fmla="*/ 0 w 3652367"/>
              <a:gd name="connsiteY0" fmla="*/ 163946 h 1510448"/>
              <a:gd name="connsiteX1" fmla="*/ 485630 w 3652367"/>
              <a:gd name="connsiteY1" fmla="*/ 163947 h 1510448"/>
              <a:gd name="connsiteX2" fmla="*/ 1677106 w 3652367"/>
              <a:gd name="connsiteY2" fmla="*/ 0 h 1510448"/>
              <a:gd name="connsiteX3" fmla="*/ 1892136 w 3652367"/>
              <a:gd name="connsiteY3" fmla="*/ 189708 h 1510448"/>
              <a:gd name="connsiteX4" fmla="*/ 3652367 w 3652367"/>
              <a:gd name="connsiteY4" fmla="*/ 163946 h 1510448"/>
              <a:gd name="connsiteX5" fmla="*/ 3652367 w 3652367"/>
              <a:gd name="connsiteY5" fmla="*/ 388363 h 1510448"/>
              <a:gd name="connsiteX6" fmla="*/ 3652367 w 3652367"/>
              <a:gd name="connsiteY6" fmla="*/ 388363 h 1510448"/>
              <a:gd name="connsiteX7" fmla="*/ 3652367 w 3652367"/>
              <a:gd name="connsiteY7" fmla="*/ 724989 h 1510448"/>
              <a:gd name="connsiteX8" fmla="*/ 3652367 w 3652367"/>
              <a:gd name="connsiteY8" fmla="*/ 1510448 h 1510448"/>
              <a:gd name="connsiteX9" fmla="*/ 1521820 w 3652367"/>
              <a:gd name="connsiteY9" fmla="*/ 1510448 h 1510448"/>
              <a:gd name="connsiteX10" fmla="*/ 608728 w 3652367"/>
              <a:gd name="connsiteY10" fmla="*/ 1510448 h 1510448"/>
              <a:gd name="connsiteX11" fmla="*/ 608728 w 3652367"/>
              <a:gd name="connsiteY11" fmla="*/ 1510448 h 1510448"/>
              <a:gd name="connsiteX12" fmla="*/ 0 w 3652367"/>
              <a:gd name="connsiteY12" fmla="*/ 1510448 h 1510448"/>
              <a:gd name="connsiteX13" fmla="*/ 0 w 3652367"/>
              <a:gd name="connsiteY13" fmla="*/ 724989 h 1510448"/>
              <a:gd name="connsiteX14" fmla="*/ 0 w 3652367"/>
              <a:gd name="connsiteY14" fmla="*/ 388363 h 1510448"/>
              <a:gd name="connsiteX15" fmla="*/ 0 w 3652367"/>
              <a:gd name="connsiteY15" fmla="*/ 388363 h 1510448"/>
              <a:gd name="connsiteX16" fmla="*/ 0 w 3652367"/>
              <a:gd name="connsiteY16" fmla="*/ 163946 h 1510448"/>
              <a:gd name="connsiteX0" fmla="*/ 0 w 3652367"/>
              <a:gd name="connsiteY0" fmla="*/ 473084 h 1819586"/>
              <a:gd name="connsiteX1" fmla="*/ 485630 w 3652367"/>
              <a:gd name="connsiteY1" fmla="*/ 473085 h 1819586"/>
              <a:gd name="connsiteX2" fmla="*/ 678333 w 3652367"/>
              <a:gd name="connsiteY2" fmla="*/ 0 h 1819586"/>
              <a:gd name="connsiteX3" fmla="*/ 1892136 w 3652367"/>
              <a:gd name="connsiteY3" fmla="*/ 498846 h 1819586"/>
              <a:gd name="connsiteX4" fmla="*/ 3652367 w 3652367"/>
              <a:gd name="connsiteY4" fmla="*/ 473084 h 1819586"/>
              <a:gd name="connsiteX5" fmla="*/ 3652367 w 3652367"/>
              <a:gd name="connsiteY5" fmla="*/ 697501 h 1819586"/>
              <a:gd name="connsiteX6" fmla="*/ 3652367 w 3652367"/>
              <a:gd name="connsiteY6" fmla="*/ 697501 h 1819586"/>
              <a:gd name="connsiteX7" fmla="*/ 3652367 w 3652367"/>
              <a:gd name="connsiteY7" fmla="*/ 1034127 h 1819586"/>
              <a:gd name="connsiteX8" fmla="*/ 3652367 w 3652367"/>
              <a:gd name="connsiteY8" fmla="*/ 1819586 h 1819586"/>
              <a:gd name="connsiteX9" fmla="*/ 1521820 w 3652367"/>
              <a:gd name="connsiteY9" fmla="*/ 1819586 h 1819586"/>
              <a:gd name="connsiteX10" fmla="*/ 608728 w 3652367"/>
              <a:gd name="connsiteY10" fmla="*/ 1819586 h 1819586"/>
              <a:gd name="connsiteX11" fmla="*/ 608728 w 3652367"/>
              <a:gd name="connsiteY11" fmla="*/ 1819586 h 1819586"/>
              <a:gd name="connsiteX12" fmla="*/ 0 w 3652367"/>
              <a:gd name="connsiteY12" fmla="*/ 1819586 h 1819586"/>
              <a:gd name="connsiteX13" fmla="*/ 0 w 3652367"/>
              <a:gd name="connsiteY13" fmla="*/ 1034127 h 1819586"/>
              <a:gd name="connsiteX14" fmla="*/ 0 w 3652367"/>
              <a:gd name="connsiteY14" fmla="*/ 697501 h 1819586"/>
              <a:gd name="connsiteX15" fmla="*/ 0 w 3652367"/>
              <a:gd name="connsiteY15" fmla="*/ 697501 h 1819586"/>
              <a:gd name="connsiteX16" fmla="*/ 0 w 3652367"/>
              <a:gd name="connsiteY16" fmla="*/ 473084 h 1819586"/>
              <a:gd name="connsiteX0" fmla="*/ 0 w 3652367"/>
              <a:gd name="connsiteY0" fmla="*/ 473084 h 1819586"/>
              <a:gd name="connsiteX1" fmla="*/ 485630 w 3652367"/>
              <a:gd name="connsiteY1" fmla="*/ 473085 h 1819586"/>
              <a:gd name="connsiteX2" fmla="*/ 678333 w 3652367"/>
              <a:gd name="connsiteY2" fmla="*/ 0 h 1819586"/>
              <a:gd name="connsiteX3" fmla="*/ 869583 w 3652367"/>
              <a:gd name="connsiteY3" fmla="*/ 447323 h 1819586"/>
              <a:gd name="connsiteX4" fmla="*/ 3652367 w 3652367"/>
              <a:gd name="connsiteY4" fmla="*/ 473084 h 1819586"/>
              <a:gd name="connsiteX5" fmla="*/ 3652367 w 3652367"/>
              <a:gd name="connsiteY5" fmla="*/ 697501 h 1819586"/>
              <a:gd name="connsiteX6" fmla="*/ 3652367 w 3652367"/>
              <a:gd name="connsiteY6" fmla="*/ 697501 h 1819586"/>
              <a:gd name="connsiteX7" fmla="*/ 3652367 w 3652367"/>
              <a:gd name="connsiteY7" fmla="*/ 1034127 h 1819586"/>
              <a:gd name="connsiteX8" fmla="*/ 3652367 w 3652367"/>
              <a:gd name="connsiteY8" fmla="*/ 1819586 h 1819586"/>
              <a:gd name="connsiteX9" fmla="*/ 1521820 w 3652367"/>
              <a:gd name="connsiteY9" fmla="*/ 1819586 h 1819586"/>
              <a:gd name="connsiteX10" fmla="*/ 608728 w 3652367"/>
              <a:gd name="connsiteY10" fmla="*/ 1819586 h 1819586"/>
              <a:gd name="connsiteX11" fmla="*/ 608728 w 3652367"/>
              <a:gd name="connsiteY11" fmla="*/ 1819586 h 1819586"/>
              <a:gd name="connsiteX12" fmla="*/ 0 w 3652367"/>
              <a:gd name="connsiteY12" fmla="*/ 1819586 h 1819586"/>
              <a:gd name="connsiteX13" fmla="*/ 0 w 3652367"/>
              <a:gd name="connsiteY13" fmla="*/ 1034127 h 1819586"/>
              <a:gd name="connsiteX14" fmla="*/ 0 w 3652367"/>
              <a:gd name="connsiteY14" fmla="*/ 697501 h 1819586"/>
              <a:gd name="connsiteX15" fmla="*/ 0 w 3652367"/>
              <a:gd name="connsiteY15" fmla="*/ 697501 h 1819586"/>
              <a:gd name="connsiteX16" fmla="*/ 0 w 3652367"/>
              <a:gd name="connsiteY16" fmla="*/ 473084 h 181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2367" h="1819586">
                <a:moveTo>
                  <a:pt x="0" y="473084"/>
                </a:moveTo>
                <a:lnTo>
                  <a:pt x="485630" y="473085"/>
                </a:lnTo>
                <a:lnTo>
                  <a:pt x="678333" y="0"/>
                </a:lnTo>
                <a:lnTo>
                  <a:pt x="869583" y="447323"/>
                </a:lnTo>
                <a:lnTo>
                  <a:pt x="3652367" y="473084"/>
                </a:lnTo>
                <a:lnTo>
                  <a:pt x="3652367" y="697501"/>
                </a:lnTo>
                <a:lnTo>
                  <a:pt x="3652367" y="697501"/>
                </a:lnTo>
                <a:lnTo>
                  <a:pt x="3652367" y="1034127"/>
                </a:lnTo>
                <a:lnTo>
                  <a:pt x="3652367" y="1819586"/>
                </a:lnTo>
                <a:lnTo>
                  <a:pt x="1521820" y="1819586"/>
                </a:lnTo>
                <a:lnTo>
                  <a:pt x="608728" y="1819586"/>
                </a:lnTo>
                <a:lnTo>
                  <a:pt x="608728" y="1819586"/>
                </a:lnTo>
                <a:lnTo>
                  <a:pt x="0" y="1819586"/>
                </a:lnTo>
                <a:lnTo>
                  <a:pt x="0" y="1034127"/>
                </a:lnTo>
                <a:lnTo>
                  <a:pt x="0" y="697501"/>
                </a:lnTo>
                <a:lnTo>
                  <a:pt x="0" y="697501"/>
                </a:lnTo>
                <a:lnTo>
                  <a:pt x="0" y="473084"/>
                </a:lnTo>
                <a:close/>
              </a:path>
            </a:pathLst>
          </a:custGeom>
          <a:solidFill>
            <a:srgbClr val="CCFFFF">
              <a:alpha val="40000"/>
            </a:srgbClr>
          </a:solidFill>
          <a:ln w="12700" algn="ctr">
            <a:solidFill>
              <a:schemeClr val="tx1"/>
            </a:solidFill>
            <a:round/>
            <a:headEnd/>
            <a:tailEnd/>
          </a:ln>
        </p:spPr>
        <p:txBody>
          <a:bodyPr wrap="none" rtlCol="0" anchor="ctr"/>
          <a:lstStyle/>
          <a:p>
            <a:pPr algn="ctr"/>
            <a:endParaRPr lang="ja-JP" altLang="en-US" sz="1400" dirty="0">
              <a:solidFill>
                <a:srgbClr val="000000"/>
              </a:solidFill>
              <a:latin typeface="HGP創英角ｺﾞｼｯｸUB" pitchFamily="50" charset="-128"/>
              <a:ea typeface="HGP創英角ｺﾞｼｯｸUB" pitchFamily="50" charset="-128"/>
            </a:endParaRPr>
          </a:p>
        </p:txBody>
      </p:sp>
      <p:grpSp>
        <p:nvGrpSpPr>
          <p:cNvPr id="278" name="Group 277">
            <a:extLst>
              <a:ext uri="{FF2B5EF4-FFF2-40B4-BE49-F238E27FC236}">
                <a16:creationId xmlns:a16="http://schemas.microsoft.com/office/drawing/2014/main" id="{9CD638E3-2796-6F0C-8DFC-DA4DDD62389B}"/>
              </a:ext>
            </a:extLst>
          </p:cNvPr>
          <p:cNvGrpSpPr/>
          <p:nvPr/>
        </p:nvGrpSpPr>
        <p:grpSpPr>
          <a:xfrm>
            <a:off x="8032726" y="2919387"/>
            <a:ext cx="1558748" cy="587762"/>
            <a:chOff x="15848764" y="2232300"/>
            <a:chExt cx="1885245" cy="823775"/>
          </a:xfrm>
        </p:grpSpPr>
        <p:pic>
          <p:nvPicPr>
            <p:cNvPr id="279" name="Picture 278">
              <a:extLst>
                <a:ext uri="{FF2B5EF4-FFF2-40B4-BE49-F238E27FC236}">
                  <a16:creationId xmlns:a16="http://schemas.microsoft.com/office/drawing/2014/main" id="{2D8648E6-6BD2-1E76-687D-F48BC5A34C91}"/>
                </a:ext>
              </a:extLst>
            </p:cNvPr>
            <p:cNvPicPr>
              <a:picLocks noChangeAspect="1"/>
            </p:cNvPicPr>
            <p:nvPr/>
          </p:nvPicPr>
          <p:blipFill rotWithShape="1">
            <a:blip r:embed="rId11"/>
            <a:srcRect l="5564" b="27796"/>
            <a:stretch/>
          </p:blipFill>
          <p:spPr>
            <a:xfrm>
              <a:off x="15848764" y="2312020"/>
              <a:ext cx="716169" cy="744055"/>
            </a:xfrm>
            <a:prstGeom prst="rect">
              <a:avLst/>
            </a:prstGeom>
          </p:spPr>
        </p:pic>
        <p:pic>
          <p:nvPicPr>
            <p:cNvPr id="280" name="Picture 279">
              <a:extLst>
                <a:ext uri="{FF2B5EF4-FFF2-40B4-BE49-F238E27FC236}">
                  <a16:creationId xmlns:a16="http://schemas.microsoft.com/office/drawing/2014/main" id="{FB57F9C5-10BF-A1B4-09E4-99FA10C3BA44}"/>
                </a:ext>
              </a:extLst>
            </p:cNvPr>
            <p:cNvPicPr>
              <a:picLocks noChangeAspect="1"/>
            </p:cNvPicPr>
            <p:nvPr/>
          </p:nvPicPr>
          <p:blipFill>
            <a:blip r:embed="rId12"/>
            <a:stretch>
              <a:fillRect/>
            </a:stretch>
          </p:blipFill>
          <p:spPr>
            <a:xfrm>
              <a:off x="16577620" y="2232300"/>
              <a:ext cx="903158" cy="664549"/>
            </a:xfrm>
            <a:prstGeom prst="rect">
              <a:avLst/>
            </a:prstGeom>
          </p:spPr>
        </p:pic>
        <p:sp>
          <p:nvSpPr>
            <p:cNvPr id="281" name="Rectangle 280">
              <a:extLst>
                <a:ext uri="{FF2B5EF4-FFF2-40B4-BE49-F238E27FC236}">
                  <a16:creationId xmlns:a16="http://schemas.microsoft.com/office/drawing/2014/main" id="{B198BCDF-ED76-39E5-A178-3092161244C2}"/>
                </a:ext>
              </a:extLst>
            </p:cNvPr>
            <p:cNvSpPr/>
            <p:nvPr/>
          </p:nvSpPr>
          <p:spPr>
            <a:xfrm>
              <a:off x="16465025" y="2402534"/>
              <a:ext cx="1268984" cy="458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kumimoji="1" lang="en-US" sz="800" dirty="0">
                  <a:solidFill>
                    <a:schemeClr val="tx1"/>
                  </a:solidFill>
                  <a:effectLst>
                    <a:glow rad="139700">
                      <a:schemeClr val="bg1"/>
                    </a:glow>
                  </a:effectLst>
                  <a:latin typeface="Meiryo UI" panose="020B0604030504040204" pitchFamily="50" charset="-128"/>
                  <a:ea typeface="Meiryo UI" panose="020B0604030504040204" pitchFamily="50" charset="-128"/>
                </a:rPr>
                <a:t>Manual Pass bit:</a:t>
              </a:r>
            </a:p>
            <a:p>
              <a:pPr algn="ctr" defTabSz="457200"/>
              <a:r>
                <a:rPr kumimoji="1" lang="en-US" sz="800" dirty="0">
                  <a:solidFill>
                    <a:schemeClr val="tx1"/>
                  </a:solidFill>
                  <a:effectLst>
                    <a:glow rad="139700">
                      <a:schemeClr val="bg1"/>
                    </a:glow>
                  </a:effectLst>
                  <a:latin typeface="Meiryo UI" panose="020B0604030504040204" pitchFamily="50" charset="-128"/>
                  <a:ea typeface="Meiryo UI" panose="020B0604030504040204" pitchFamily="50" charset="-128"/>
                </a:rPr>
                <a:t>OK 3F</a:t>
              </a:r>
            </a:p>
          </p:txBody>
        </p:sp>
      </p:grpSp>
      <p:sp>
        <p:nvSpPr>
          <p:cNvPr id="282" name="テキスト ボックス 74">
            <a:extLst>
              <a:ext uri="{FF2B5EF4-FFF2-40B4-BE49-F238E27FC236}">
                <a16:creationId xmlns:a16="http://schemas.microsoft.com/office/drawing/2014/main" id="{9AAE93C1-1BDE-8D6A-8960-6DCAD56FDF3C}"/>
              </a:ext>
            </a:extLst>
          </p:cNvPr>
          <p:cNvSpPr txBox="1"/>
          <p:nvPr/>
        </p:nvSpPr>
        <p:spPr>
          <a:xfrm>
            <a:off x="9597571" y="2998619"/>
            <a:ext cx="629911" cy="391143"/>
          </a:xfrm>
          <a:prstGeom prst="rect">
            <a:avLst/>
          </a:prstGeom>
          <a:noFill/>
          <a:ln>
            <a:solidFill>
              <a:schemeClr val="dk1">
                <a:shade val="95000"/>
                <a:satMod val="105000"/>
              </a:schemeClr>
            </a:solidFill>
          </a:ln>
        </p:spPr>
        <p:txBody>
          <a:bodyPr wrap="square" lIns="36000" tIns="10800" rIns="36000" bIns="10800" rtlCol="0">
            <a:spAutoFit/>
          </a:bodyPr>
          <a:lstStyle/>
          <a:p>
            <a:pPr algn="ctr"/>
            <a:r>
              <a:rPr lang="en-US" sz="1200" dirty="0">
                <a:solidFill>
                  <a:srgbClr val="0000FF"/>
                </a:solidFill>
              </a:rPr>
              <a:t>Verify Pass bit</a:t>
            </a:r>
          </a:p>
        </p:txBody>
      </p:sp>
      <p:graphicFrame>
        <p:nvGraphicFramePr>
          <p:cNvPr id="115" name="Chart 114">
            <a:extLst>
              <a:ext uri="{FF2B5EF4-FFF2-40B4-BE49-F238E27FC236}">
                <a16:creationId xmlns:a16="http://schemas.microsoft.com/office/drawing/2014/main" id="{6C0A8EA8-5ED9-47C9-A3D8-F11985D6AFEF}"/>
              </a:ext>
            </a:extLst>
          </p:cNvPr>
          <p:cNvGraphicFramePr/>
          <p:nvPr>
            <p:extLst>
              <p:ext uri="{D42A27DB-BD31-4B8C-83A1-F6EECF244321}">
                <p14:modId xmlns:p14="http://schemas.microsoft.com/office/powerpoint/2010/main" val="1070153620"/>
              </p:ext>
            </p:extLst>
          </p:nvPr>
        </p:nvGraphicFramePr>
        <p:xfrm>
          <a:off x="-139759" y="1969635"/>
          <a:ext cx="1335888" cy="2096093"/>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17" name="Table 116">
            <a:extLst>
              <a:ext uri="{FF2B5EF4-FFF2-40B4-BE49-F238E27FC236}">
                <a16:creationId xmlns:a16="http://schemas.microsoft.com/office/drawing/2014/main" id="{8FECA3C5-4CD7-4257-80C2-0B098752A17A}"/>
              </a:ext>
            </a:extLst>
          </p:cNvPr>
          <p:cNvGraphicFramePr>
            <a:graphicFrameLocks noGrp="1"/>
          </p:cNvGraphicFramePr>
          <p:nvPr>
            <p:extLst>
              <p:ext uri="{D42A27DB-BD31-4B8C-83A1-F6EECF244321}">
                <p14:modId xmlns:p14="http://schemas.microsoft.com/office/powerpoint/2010/main" val="3934758339"/>
              </p:ext>
            </p:extLst>
          </p:nvPr>
        </p:nvGraphicFramePr>
        <p:xfrm>
          <a:off x="869454" y="2015114"/>
          <a:ext cx="3817211" cy="1896871"/>
        </p:xfrm>
        <a:graphic>
          <a:graphicData uri="http://schemas.openxmlformats.org/drawingml/2006/table">
            <a:tbl>
              <a:tblPr>
                <a:tableStyleId>{5C22544A-7EE6-4342-B048-85BDC9FD1C3A}</a:tableStyleId>
              </a:tblPr>
              <a:tblGrid>
                <a:gridCol w="2384683">
                  <a:extLst>
                    <a:ext uri="{9D8B030D-6E8A-4147-A177-3AD203B41FA5}">
                      <a16:colId xmlns:a16="http://schemas.microsoft.com/office/drawing/2014/main" val="2798166277"/>
                    </a:ext>
                  </a:extLst>
                </a:gridCol>
                <a:gridCol w="1432528">
                  <a:extLst>
                    <a:ext uri="{9D8B030D-6E8A-4147-A177-3AD203B41FA5}">
                      <a16:colId xmlns:a16="http://schemas.microsoft.com/office/drawing/2014/main" val="70295433"/>
                    </a:ext>
                  </a:extLst>
                </a:gridCol>
              </a:tblGrid>
              <a:tr h="242626">
                <a:tc>
                  <a:txBody>
                    <a:bodyPr/>
                    <a:lstStyle/>
                    <a:p>
                      <a:pPr algn="ctr" fontAlgn="ctr"/>
                      <a:r>
                        <a:rPr lang="vi-VN" sz="1100" b="1" i="0" u="none" strike="noStrike" dirty="0">
                          <a:effectLst/>
                          <a:latin typeface="Arial" panose="020B0604020202020204" pitchFamily="34" charset="0"/>
                          <a:ea typeface="Meiryo UI" panose="020B0604030504040204" pitchFamily="34" charset="-128"/>
                        </a:rPr>
                        <a:t>Defect Name</a:t>
                      </a:r>
                      <a:endParaRPr lang="en-US" sz="1100" b="1" i="0" u="none" strike="noStrike" dirty="0">
                        <a:effectLst/>
                        <a:latin typeface="Meiryo UI" panose="020B0604030504040204" pitchFamily="34" charset="-128"/>
                        <a:ea typeface="Meiryo UI" panose="020B0604030504040204" pitchFamily="34"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fontAlgn="ctr"/>
                      <a:r>
                        <a:rPr lang="vi-VN" sz="1100" b="1" i="0" u="none" strike="noStrike" dirty="0">
                          <a:effectLst/>
                          <a:latin typeface="Arial" panose="020B0604020202020204" pitchFamily="34" charset="0"/>
                          <a:ea typeface="Meiryo UI" panose="020B0604030504040204" pitchFamily="34" charset="-128"/>
                        </a:rPr>
                        <a:t>Main Cause</a:t>
                      </a:r>
                      <a:endParaRPr lang="en-US" sz="1100" b="1" i="0" u="none" strike="noStrike" dirty="0">
                        <a:effectLst/>
                        <a:latin typeface="Meiryo UI" panose="020B0604030504040204" pitchFamily="34" charset="-128"/>
                        <a:ea typeface="Meiryo UI" panose="020B0604030504040204" pitchFamily="34"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795328787"/>
                  </a:ext>
                </a:extLst>
              </a:tr>
              <a:tr h="330849">
                <a:tc>
                  <a:txBody>
                    <a:bodyPr/>
                    <a:lstStyle/>
                    <a:p>
                      <a:pPr marL="0" indent="0" algn="l" fontAlgn="ctr">
                        <a:buFont typeface="Wingdings" panose="05000000000000000000" pitchFamily="2" charset="2"/>
                        <a:buNone/>
                      </a:pPr>
                      <a:r>
                        <a:rPr lang="en-US" sz="1100" u="none" strike="noStrike" dirty="0">
                          <a:effectLst/>
                          <a:latin typeface="Meiryo UI" panose="020B0604030504040204" pitchFamily="34" charset="-128"/>
                          <a:ea typeface="Meiryo UI" panose="020B0604030504040204" pitchFamily="34" charset="-128"/>
                        </a:rPr>
                        <a:t>Touch panel no work </a:t>
                      </a:r>
                      <a:endParaRPr lang="en-US" sz="1100" b="0" i="0" u="none" strike="noStrike" dirty="0">
                        <a:effectLst/>
                        <a:latin typeface="Meiryo UI" panose="020B0604030504040204" pitchFamily="34" charset="-128"/>
                        <a:ea typeface="Meiryo UI" panose="020B0604030504040204" pitchFamily="34" charset="-128"/>
                      </a:endParaRP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100" b="0" i="0" u="none" strike="noStrike" dirty="0">
                          <a:effectLst/>
                          <a:latin typeface="Meiryo UI" panose="020B0604030504040204" pitchFamily="34" charset="-128"/>
                          <a:ea typeface="Meiryo UI" panose="020B0604030504040204" pitchFamily="34" charset="-128"/>
                        </a:rPr>
                        <a:t>Part NG</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5765556"/>
                  </a:ext>
                </a:extLst>
              </a:tr>
              <a:tr h="330849">
                <a:tc>
                  <a:txBody>
                    <a:bodyPr/>
                    <a:lstStyle/>
                    <a:p>
                      <a:pPr marL="0" indent="0" algn="l" fontAlgn="ctr">
                        <a:buFont typeface="Wingdings" panose="05000000000000000000" pitchFamily="2" charset="2"/>
                        <a:buNone/>
                      </a:pPr>
                      <a:r>
                        <a:rPr lang="en-US" sz="1100" u="none" strike="noStrike" dirty="0">
                          <a:effectLst/>
                          <a:latin typeface="Meiryo UI" panose="020B0604030504040204" pitchFamily="34" charset="-128"/>
                          <a:ea typeface="Meiryo UI" panose="020B0604030504040204" pitchFamily="34" charset="-128"/>
                        </a:rPr>
                        <a:t>Connector no good </a:t>
                      </a:r>
                      <a:endParaRPr lang="en-US" sz="1100" b="0" i="0" u="none" strike="noStrike" dirty="0">
                        <a:effectLst/>
                        <a:latin typeface="Meiryo UI" panose="020B0604030504040204" pitchFamily="34" charset="-128"/>
                        <a:ea typeface="Meiryo UI" panose="020B0604030504040204" pitchFamily="34" charset="-128"/>
                      </a:endParaRP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100" b="0" i="0" u="none" strike="noStrike" dirty="0">
                          <a:effectLst/>
                          <a:latin typeface="Meiryo UI" panose="020B0604030504040204" pitchFamily="34" charset="-128"/>
                          <a:ea typeface="Meiryo UI" panose="020B0604030504040204" pitchFamily="34" charset="-128"/>
                        </a:rPr>
                        <a:t>Part NG</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3857591"/>
                  </a:ext>
                </a:extLst>
              </a:tr>
              <a:tr h="330849">
                <a:tc>
                  <a:txBody>
                    <a:bodyPr/>
                    <a:lstStyle/>
                    <a:p>
                      <a:pPr marL="0" indent="0" algn="l" fontAlgn="ctr">
                        <a:buFont typeface="Wingdings" panose="05000000000000000000" pitchFamily="2" charset="2"/>
                        <a:buNone/>
                      </a:pPr>
                      <a:r>
                        <a:rPr lang="en-US" sz="1100" u="none" strike="noStrike" dirty="0">
                          <a:effectLst/>
                          <a:latin typeface="Meiryo UI" panose="020B0604030504040204" pitchFamily="34" charset="-128"/>
                          <a:ea typeface="Meiryo UI" panose="020B0604030504040204" pitchFamily="34" charset="-128"/>
                        </a:rPr>
                        <a:t>Reverse MIC lead wire </a:t>
                      </a:r>
                      <a:endParaRPr lang="en-US" sz="1100" b="0" i="0" u="none" strike="noStrike" dirty="0">
                        <a:effectLst/>
                        <a:latin typeface="Meiryo UI" panose="020B0604030504040204" pitchFamily="34" charset="-128"/>
                        <a:ea typeface="Meiryo UI" panose="020B0604030504040204" pitchFamily="34" charset="-128"/>
                      </a:endParaRP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vi-VN" sz="1100" b="0" i="0" u="none" strike="noStrike" kern="1200" dirty="0">
                          <a:solidFill>
                            <a:schemeClr val="dk1"/>
                          </a:solidFill>
                          <a:effectLst/>
                          <a:latin typeface="Arial" panose="020B0604020202020204" pitchFamily="34" charset="0"/>
                          <a:ea typeface="Meiryo UI" panose="020B0604030504040204" pitchFamily="34" charset="-128"/>
                          <a:cs typeface="+mn-cs"/>
                        </a:rPr>
                        <a:t>Operator mistake</a:t>
                      </a:r>
                      <a:endParaRPr lang="en-US" sz="1100" b="0" i="0" u="none" strike="noStrike" kern="1200" dirty="0">
                        <a:solidFill>
                          <a:schemeClr val="dk1"/>
                        </a:solidFill>
                        <a:effectLst/>
                        <a:latin typeface="Meiryo UI" panose="020B0604030504040204" pitchFamily="34" charset="-128"/>
                        <a:ea typeface="Meiryo UI" panose="020B0604030504040204" pitchFamily="34" charset="-128"/>
                        <a:cs typeface="+mn-cs"/>
                      </a:endParaRP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9049290"/>
                  </a:ext>
                </a:extLst>
              </a:tr>
              <a:tr h="330849">
                <a:tc>
                  <a:txBody>
                    <a:bodyPr/>
                    <a:lstStyle/>
                    <a:p>
                      <a:pPr marL="0" indent="0" algn="l" fontAlgn="ctr">
                        <a:buFont typeface="Wingdings" panose="05000000000000000000" pitchFamily="2" charset="2"/>
                        <a:buNone/>
                      </a:pPr>
                      <a:r>
                        <a:rPr lang="en-US" sz="1100" u="none" strike="noStrike" dirty="0">
                          <a:effectLst/>
                          <a:latin typeface="Meiryo UI" panose="020B0604030504040204" pitchFamily="34" charset="-128"/>
                          <a:ea typeface="Meiryo UI" panose="020B0604030504040204" pitchFamily="34" charset="-128"/>
                        </a:rPr>
                        <a:t>Solder ball</a:t>
                      </a:r>
                      <a:endParaRPr lang="en-US" sz="1100" b="0" i="0" u="none" strike="noStrike" dirty="0">
                        <a:effectLst/>
                        <a:latin typeface="Meiryo UI" panose="020B0604030504040204" pitchFamily="34" charset="-128"/>
                        <a:ea typeface="Meiryo UI" panose="020B0604030504040204" pitchFamily="34" charset="-128"/>
                      </a:endParaRP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100" u="none" strike="noStrike" kern="1200" dirty="0">
                          <a:solidFill>
                            <a:schemeClr val="dk1"/>
                          </a:solidFill>
                          <a:effectLst/>
                          <a:latin typeface="Arial" panose="020B0604020202020204" pitchFamily="34" charset="0"/>
                          <a:ea typeface="Meiryo UI" panose="020B0604030504040204" pitchFamily="34" charset="-128"/>
                          <a:cs typeface="+mn-cs"/>
                        </a:rPr>
                        <a:t>S</a:t>
                      </a:r>
                      <a:r>
                        <a:rPr lang="vi-VN" sz="1100" u="none" strike="noStrike" kern="1200" dirty="0">
                          <a:solidFill>
                            <a:schemeClr val="dk1"/>
                          </a:solidFill>
                          <a:effectLst/>
                          <a:latin typeface="Arial" panose="020B0604020202020204" pitchFamily="34" charset="0"/>
                          <a:ea typeface="Meiryo UI" panose="020B0604030504040204" pitchFamily="34" charset="-128"/>
                          <a:cs typeface="+mn-cs"/>
                        </a:rPr>
                        <a:t>oldering no good</a:t>
                      </a:r>
                      <a:endParaRPr lang="en-US" sz="1100" u="none" strike="noStrike" kern="1200" dirty="0">
                        <a:solidFill>
                          <a:schemeClr val="dk1"/>
                        </a:solidFill>
                        <a:effectLst/>
                        <a:latin typeface="Meiryo UI" panose="020B0604030504040204" pitchFamily="34" charset="-128"/>
                        <a:ea typeface="Meiryo UI" panose="020B0604030504040204" pitchFamily="34" charset="-128"/>
                        <a:cs typeface="+mn-cs"/>
                      </a:endParaRP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570704"/>
                  </a:ext>
                </a:extLst>
              </a:tr>
              <a:tr h="330849">
                <a:tc>
                  <a:txBody>
                    <a:bodyPr/>
                    <a:lstStyle/>
                    <a:p>
                      <a:pPr marL="0" indent="0" algn="l" fontAlgn="ctr">
                        <a:buFont typeface="Wingdings" panose="05000000000000000000" pitchFamily="2" charset="2"/>
                        <a:buNone/>
                      </a:pPr>
                      <a:r>
                        <a:rPr lang="en-US" sz="1100" u="none" strike="noStrike" dirty="0">
                          <a:effectLst/>
                          <a:latin typeface="Meiryo UI" panose="020B0604030504040204" pitchFamily="34" charset="-128"/>
                          <a:ea typeface="Meiryo UI" panose="020B0604030504040204" pitchFamily="34" charset="-128"/>
                        </a:rPr>
                        <a:t>X390 Miss attachment</a:t>
                      </a:r>
                      <a:endParaRPr lang="en-US" sz="1100" b="0" i="0" u="none" strike="noStrike" dirty="0">
                        <a:effectLst/>
                        <a:latin typeface="Meiryo UI" panose="020B0604030504040204" pitchFamily="34" charset="-128"/>
                        <a:ea typeface="Meiryo UI" panose="020B0604030504040204" pitchFamily="34" charset="-128"/>
                      </a:endParaRP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100" u="none" strike="noStrike" kern="1200" baseline="0" dirty="0">
                          <a:solidFill>
                            <a:schemeClr val="dk1"/>
                          </a:solidFill>
                          <a:effectLst/>
                          <a:latin typeface="Arial" panose="020B0604020202020204" pitchFamily="34" charset="0"/>
                          <a:ea typeface="Meiryo UI" panose="020B0604030504040204" pitchFamily="34" charset="-128"/>
                          <a:cs typeface="+mn-cs"/>
                        </a:rPr>
                        <a:t>B</a:t>
                      </a:r>
                      <a:r>
                        <a:rPr lang="vi-VN" sz="1100" u="none" strike="noStrike" kern="1200" dirty="0">
                          <a:solidFill>
                            <a:schemeClr val="dk1"/>
                          </a:solidFill>
                          <a:effectLst/>
                          <a:latin typeface="Arial" panose="020B0604020202020204" pitchFamily="34" charset="0"/>
                          <a:ea typeface="Meiryo UI" panose="020B0604030504040204" pitchFamily="34" charset="-128"/>
                          <a:cs typeface="+mn-cs"/>
                        </a:rPr>
                        <a:t>onding no good</a:t>
                      </a:r>
                      <a:endParaRPr lang="en-US" sz="1100" u="none" strike="noStrike" kern="1200" dirty="0">
                        <a:solidFill>
                          <a:schemeClr val="dk1"/>
                        </a:solidFill>
                        <a:effectLst/>
                        <a:latin typeface="Meiryo UI" panose="020B0604030504040204" pitchFamily="34" charset="-128"/>
                        <a:ea typeface="Meiryo UI" panose="020B0604030504040204" pitchFamily="34" charset="-128"/>
                        <a:cs typeface="+mn-cs"/>
                      </a:endParaRP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4763498"/>
                  </a:ext>
                </a:extLst>
              </a:tr>
            </a:tbl>
          </a:graphicData>
        </a:graphic>
      </p:graphicFrame>
      <p:sp>
        <p:nvSpPr>
          <p:cNvPr id="118" name="テキスト ボックス 127">
            <a:extLst>
              <a:ext uri="{FF2B5EF4-FFF2-40B4-BE49-F238E27FC236}">
                <a16:creationId xmlns:a16="http://schemas.microsoft.com/office/drawing/2014/main" id="{A05B657D-83F9-4B6B-84BF-E8A394DFCF4F}"/>
              </a:ext>
            </a:extLst>
          </p:cNvPr>
          <p:cNvSpPr txBox="1"/>
          <p:nvPr/>
        </p:nvSpPr>
        <p:spPr>
          <a:xfrm>
            <a:off x="4784827" y="3623894"/>
            <a:ext cx="6138540" cy="400110"/>
          </a:xfrm>
          <a:prstGeom prst="rect">
            <a:avLst/>
          </a:prstGeom>
          <a:noFill/>
        </p:spPr>
        <p:txBody>
          <a:bodyPr wrap="none" rtlCol="0">
            <a:spAutoFit/>
          </a:bodyPr>
          <a:lstStyle/>
          <a:p>
            <a:pPr marL="342900" indent="-342900">
              <a:buFont typeface="Wingdings" panose="05000000000000000000" pitchFamily="2" charset="2"/>
              <a:buChar char="Ø"/>
            </a:pPr>
            <a:r>
              <a:rPr lang="en-US" altLang="ja-JP" sz="2000" b="1" dirty="0">
                <a:solidFill>
                  <a:srgbClr val="0000FF"/>
                </a:solidFill>
                <a:latin typeface="Tw Cen MT" panose="020B0602020104020603" pitchFamily="34" charset="0"/>
                <a:ea typeface="Meiryo UI" panose="020B0604030504040204" pitchFamily="50" charset="-128"/>
                <a:cs typeface="Arial" panose="020B0604020202020204" pitchFamily="34" charset="0"/>
              </a:rPr>
              <a:t>Early detect Process’s tendency defect by </a:t>
            </a:r>
            <a:r>
              <a:rPr lang="en-US" altLang="ja-JP" sz="2000" b="1" dirty="0" err="1">
                <a:solidFill>
                  <a:srgbClr val="0000FF"/>
                </a:solidFill>
                <a:latin typeface="Tw Cen MT" panose="020B0602020104020603" pitchFamily="34" charset="0"/>
                <a:ea typeface="Meiryo UI" panose="020B0604030504040204" pitchFamily="50" charset="-128"/>
                <a:cs typeface="Arial" panose="020B0604020202020204" pitchFamily="34" charset="0"/>
              </a:rPr>
              <a:t>Cpk</a:t>
            </a:r>
            <a:r>
              <a:rPr lang="en-US" altLang="ja-JP" sz="2000" b="1" dirty="0">
                <a:solidFill>
                  <a:srgbClr val="0000FF"/>
                </a:solidFill>
                <a:latin typeface="Tw Cen MT" panose="020B0602020104020603" pitchFamily="34" charset="0"/>
                <a:ea typeface="Meiryo UI" panose="020B0604030504040204" pitchFamily="50" charset="-128"/>
                <a:cs typeface="Arial" panose="020B0604020202020204" pitchFamily="34" charset="0"/>
              </a:rPr>
              <a:t> control</a:t>
            </a:r>
            <a:endParaRPr lang="ja-JP" altLang="en-US" sz="2000" b="1" dirty="0">
              <a:solidFill>
                <a:srgbClr val="0000FF"/>
              </a:solidFill>
              <a:latin typeface="Tw Cen MT" panose="020B0602020104020603" pitchFamily="34" charset="0"/>
              <a:ea typeface="Meiryo UI" panose="020B0604030504040204" pitchFamily="50" charset="-128"/>
              <a:cs typeface="Arial" panose="020B0604020202020204" pitchFamily="34" charset="0"/>
            </a:endParaRPr>
          </a:p>
        </p:txBody>
      </p:sp>
      <p:sp>
        <p:nvSpPr>
          <p:cNvPr id="119" name="Rectangle 63">
            <a:extLst>
              <a:ext uri="{FF2B5EF4-FFF2-40B4-BE49-F238E27FC236}">
                <a16:creationId xmlns:a16="http://schemas.microsoft.com/office/drawing/2014/main" id="{BD7BEB73-5B8F-479C-BEA7-3F6CCEA8612F}"/>
              </a:ext>
            </a:extLst>
          </p:cNvPr>
          <p:cNvSpPr/>
          <p:nvPr/>
        </p:nvSpPr>
        <p:spPr>
          <a:xfrm>
            <a:off x="10661505" y="1684891"/>
            <a:ext cx="1335923" cy="597146"/>
          </a:xfrm>
          <a:prstGeom prst="roundRect">
            <a:avLst>
              <a:gd name="adj" fmla="val 26553"/>
            </a:avLst>
          </a:prstGeom>
          <a:gradFill>
            <a:gsLst>
              <a:gs pos="0">
                <a:srgbClr val="00CC99">
                  <a:lumMod val="20000"/>
                  <a:lumOff val="80000"/>
                </a:srgbClr>
              </a:gs>
              <a:gs pos="0">
                <a:srgbClr val="FFFFFF"/>
              </a:gs>
              <a:gs pos="100000">
                <a:schemeClr val="accent4">
                  <a:lumMod val="60000"/>
                  <a:lumOff val="40000"/>
                </a:schemeClr>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eaLnBrk="0" hangingPunct="0"/>
            <a:r>
              <a:rPr kumimoji="1" lang="en-US" altLang="ja-JP" sz="1200" b="1" u="sng"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Market claim</a:t>
            </a:r>
          </a:p>
          <a:p>
            <a:pPr algn="ctr" eaLnBrk="0" hangingPunct="0"/>
            <a:r>
              <a:rPr kumimoji="1" lang="en-US" altLang="ja-JP" sz="1200" b="1" dirty="0">
                <a:solidFill>
                  <a:srgbClr val="FF0000"/>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FY22: 5 cases</a:t>
            </a:r>
          </a:p>
          <a:p>
            <a:pPr algn="ctr" eaLnBrk="0" hangingPunct="0"/>
            <a:r>
              <a:rPr kumimoji="1" lang="en-US" altLang="ja-JP" sz="1200" b="1"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FY23: ZERO </a:t>
            </a:r>
          </a:p>
        </p:txBody>
      </p:sp>
      <p:grpSp>
        <p:nvGrpSpPr>
          <p:cNvPr id="2" name="Group 1"/>
          <p:cNvGrpSpPr/>
          <p:nvPr/>
        </p:nvGrpSpPr>
        <p:grpSpPr>
          <a:xfrm>
            <a:off x="5077417" y="3996414"/>
            <a:ext cx="6089013" cy="1092720"/>
            <a:chOff x="5279499" y="5626545"/>
            <a:chExt cx="4833504" cy="1092720"/>
          </a:xfrm>
        </p:grpSpPr>
        <p:sp>
          <p:nvSpPr>
            <p:cNvPr id="124" name="Rectangle 123">
              <a:extLst>
                <a:ext uri="{FF2B5EF4-FFF2-40B4-BE49-F238E27FC236}">
                  <a16:creationId xmlns:a16="http://schemas.microsoft.com/office/drawing/2014/main" id="{AA353547-BE01-4537-B40B-A8D77D4BC02A}"/>
                </a:ext>
              </a:extLst>
            </p:cNvPr>
            <p:cNvSpPr/>
            <p:nvPr/>
          </p:nvSpPr>
          <p:spPr>
            <a:xfrm>
              <a:off x="5279499" y="6375631"/>
              <a:ext cx="654082" cy="14959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dirty="0">
                  <a:solidFill>
                    <a:sysClr val="windowText" lastClr="000000"/>
                  </a:solidFill>
                </a:rPr>
                <a:t>Ins Data</a:t>
              </a:r>
            </a:p>
          </p:txBody>
        </p:sp>
        <p:sp>
          <p:nvSpPr>
            <p:cNvPr id="126" name="Rectangle 125">
              <a:extLst>
                <a:ext uri="{FF2B5EF4-FFF2-40B4-BE49-F238E27FC236}">
                  <a16:creationId xmlns:a16="http://schemas.microsoft.com/office/drawing/2014/main" id="{9125D5A6-932E-4E1E-AF24-EAB3D1CC5BE0}"/>
                </a:ext>
              </a:extLst>
            </p:cNvPr>
            <p:cNvSpPr/>
            <p:nvPr/>
          </p:nvSpPr>
          <p:spPr>
            <a:xfrm>
              <a:off x="6409767" y="6375631"/>
              <a:ext cx="654082" cy="14959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dirty="0">
                  <a:solidFill>
                    <a:sysClr val="windowText" lastClr="000000"/>
                  </a:solidFill>
                </a:rPr>
                <a:t>Auto confirm</a:t>
              </a:r>
            </a:p>
          </p:txBody>
        </p:sp>
        <p:sp>
          <p:nvSpPr>
            <p:cNvPr id="128" name="Rectangle 127">
              <a:extLst>
                <a:ext uri="{FF2B5EF4-FFF2-40B4-BE49-F238E27FC236}">
                  <a16:creationId xmlns:a16="http://schemas.microsoft.com/office/drawing/2014/main" id="{F4C631CC-2CDF-42DE-A9FF-67DFF39F7B4A}"/>
                </a:ext>
              </a:extLst>
            </p:cNvPr>
            <p:cNvSpPr/>
            <p:nvPr/>
          </p:nvSpPr>
          <p:spPr>
            <a:xfrm>
              <a:off x="8621070" y="5626545"/>
              <a:ext cx="1491933" cy="42241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200" dirty="0">
                  <a:solidFill>
                    <a:sysClr val="windowText" lastClr="000000"/>
                  </a:solidFill>
                </a:rPr>
                <a:t>Investigation Request </a:t>
              </a:r>
            </a:p>
            <a:p>
              <a:pPr algn="ctr"/>
              <a:r>
                <a:rPr lang="en-US" sz="1200" dirty="0">
                  <a:solidFill>
                    <a:sysClr val="windowText" lastClr="000000"/>
                  </a:solidFill>
                </a:rPr>
                <a:t>to related </a:t>
              </a:r>
              <a:r>
                <a:rPr lang="en-US" sz="1200" dirty="0" err="1">
                  <a:solidFill>
                    <a:sysClr val="windowText" lastClr="000000"/>
                  </a:solidFill>
                </a:rPr>
                <a:t>dept</a:t>
              </a:r>
              <a:r>
                <a:rPr lang="en-US" sz="1200" dirty="0">
                  <a:solidFill>
                    <a:sysClr val="windowText" lastClr="000000"/>
                  </a:solidFill>
                </a:rPr>
                <a:t> </a:t>
              </a:r>
              <a:r>
                <a:rPr lang="en-US" sz="1200" b="1" dirty="0">
                  <a:solidFill>
                    <a:srgbClr val="0000FF"/>
                  </a:solidFill>
                </a:rPr>
                <a:t>&lt; MQA/ PE/FE &gt;</a:t>
              </a:r>
            </a:p>
          </p:txBody>
        </p:sp>
        <p:sp>
          <p:nvSpPr>
            <p:cNvPr id="129" name="Rectangle 128">
              <a:extLst>
                <a:ext uri="{FF2B5EF4-FFF2-40B4-BE49-F238E27FC236}">
                  <a16:creationId xmlns:a16="http://schemas.microsoft.com/office/drawing/2014/main" id="{2E06EA4A-CD40-4CE3-AD5A-8994657CB442}"/>
                </a:ext>
              </a:extLst>
            </p:cNvPr>
            <p:cNvSpPr/>
            <p:nvPr/>
          </p:nvSpPr>
          <p:spPr>
            <a:xfrm>
              <a:off x="7348091" y="6300835"/>
              <a:ext cx="1144508" cy="418430"/>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200" dirty="0">
                  <a:solidFill>
                    <a:srgbClr val="FF0000"/>
                  </a:solidFill>
                </a:rPr>
                <a:t>Irregular detect time:</a:t>
              </a:r>
            </a:p>
            <a:p>
              <a:pPr algn="ctr"/>
              <a:r>
                <a:rPr lang="en-US" sz="1200" dirty="0">
                  <a:solidFill>
                    <a:srgbClr val="FF0000"/>
                  </a:solidFill>
                </a:rPr>
                <a:t> auto alarm sent</a:t>
              </a:r>
            </a:p>
          </p:txBody>
        </p:sp>
        <p:sp>
          <p:nvSpPr>
            <p:cNvPr id="132" name="Rectangle 131">
              <a:extLst>
                <a:ext uri="{FF2B5EF4-FFF2-40B4-BE49-F238E27FC236}">
                  <a16:creationId xmlns:a16="http://schemas.microsoft.com/office/drawing/2014/main" id="{2E06EA4A-CD40-4CE3-AD5A-8994657CB442}"/>
                </a:ext>
              </a:extLst>
            </p:cNvPr>
            <p:cNvSpPr/>
            <p:nvPr/>
          </p:nvSpPr>
          <p:spPr>
            <a:xfrm>
              <a:off x="8568798" y="6334020"/>
              <a:ext cx="1274757" cy="232811"/>
            </a:xfrm>
            <a:prstGeom prst="rect">
              <a:avLst/>
            </a:prstGeom>
            <a:solidFill>
              <a:schemeClr val="accent6">
                <a:lumMod val="40000"/>
                <a:lumOff val="6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200" dirty="0">
                  <a:solidFill>
                    <a:schemeClr val="tx1"/>
                  </a:solidFill>
                </a:rPr>
                <a:t>Take preventive action</a:t>
              </a:r>
            </a:p>
          </p:txBody>
        </p:sp>
      </p:grpSp>
      <p:sp>
        <p:nvSpPr>
          <p:cNvPr id="5" name="Down Arrow 4"/>
          <p:cNvSpPr/>
          <p:nvPr/>
        </p:nvSpPr>
        <p:spPr>
          <a:xfrm>
            <a:off x="9819850" y="4431618"/>
            <a:ext cx="408411" cy="172866"/>
          </a:xfrm>
          <a:prstGeom prst="down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79020" y="4019270"/>
            <a:ext cx="4132461" cy="744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u="sng" dirty="0">
                <a:solidFill>
                  <a:srgbClr val="FF0000"/>
                </a:solidFill>
                <a:latin typeface="Meiryo UI" panose="020B0604030504040204" pitchFamily="34" charset="-128"/>
                <a:ea typeface="Meiryo UI" panose="020B0604030504040204" pitchFamily="34" charset="-128"/>
              </a:rPr>
              <a:t>Task</a:t>
            </a:r>
          </a:p>
          <a:p>
            <a:pPr marL="285750" indent="-285750">
              <a:buFont typeface="Wingdings" panose="05000000000000000000" pitchFamily="2" charset="2"/>
              <a:buChar char="§"/>
            </a:pPr>
            <a:r>
              <a:rPr lang="en-US" sz="1400" b="1" dirty="0">
                <a:solidFill>
                  <a:schemeClr val="dk1"/>
                </a:solidFill>
                <a:latin typeface="Meiryo UI" panose="020B0604030504040204" pitchFamily="34" charset="-128"/>
                <a:ea typeface="Meiryo UI" panose="020B0604030504040204" pitchFamily="34" charset="-128"/>
              </a:rPr>
              <a:t>Part NG need new action to improve</a:t>
            </a:r>
          </a:p>
          <a:p>
            <a:pPr marL="285750" indent="-285750">
              <a:buFont typeface="Wingdings" panose="05000000000000000000" pitchFamily="2" charset="2"/>
              <a:buChar char="§"/>
            </a:pPr>
            <a:r>
              <a:rPr lang="en-US" sz="1400" b="1" dirty="0">
                <a:solidFill>
                  <a:schemeClr val="dk1"/>
                </a:solidFill>
                <a:latin typeface="Meiryo UI" panose="020B0604030504040204" pitchFamily="34" charset="-128"/>
                <a:ea typeface="Meiryo UI" panose="020B0604030504040204" pitchFamily="34" charset="-128"/>
              </a:rPr>
              <a:t>Reduce Operation mistake </a:t>
            </a:r>
          </a:p>
        </p:txBody>
      </p:sp>
      <p:pic>
        <p:nvPicPr>
          <p:cNvPr id="140" name="図 8" descr="座る, 時計, 光, 冷蔵庫 が含まれている画像&#10;&#10;自動的に生成された説明">
            <a:extLst>
              <a:ext uri="{FF2B5EF4-FFF2-40B4-BE49-F238E27FC236}">
                <a16:creationId xmlns:a16="http://schemas.microsoft.com/office/drawing/2014/main" id="{5D4EE79A-6422-CA01-5368-F38ED8295498}"/>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rot="16200000">
            <a:off x="2775852" y="2158711"/>
            <a:ext cx="241979" cy="520815"/>
          </a:xfrm>
          <a:prstGeom prst="rect">
            <a:avLst/>
          </a:prstGeom>
        </p:spPr>
      </p:pic>
      <p:pic>
        <p:nvPicPr>
          <p:cNvPr id="142" name="図 1" descr="image001">
            <a:extLst>
              <a:ext uri="{FF2B5EF4-FFF2-40B4-BE49-F238E27FC236}">
                <a16:creationId xmlns:a16="http://schemas.microsoft.com/office/drawing/2014/main" id="{F46DC7DE-AB37-BF4E-8FFF-6DB5A97B00F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655399" y="2624843"/>
            <a:ext cx="490391" cy="26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図 3" descr="電子機器の部品&#10;&#10;中程度の精度で自動的に生成された説明">
            <a:extLst>
              <a:ext uri="{FF2B5EF4-FFF2-40B4-BE49-F238E27FC236}">
                <a16:creationId xmlns:a16="http://schemas.microsoft.com/office/drawing/2014/main" id="{303D8939-48FF-B5C0-A35F-E9FF556B14DC}"/>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3955"/>
          <a:stretch/>
        </p:blipFill>
        <p:spPr>
          <a:xfrm rot="16200000">
            <a:off x="2759698" y="2836486"/>
            <a:ext cx="271000" cy="507174"/>
          </a:xfrm>
          <a:prstGeom prst="rect">
            <a:avLst/>
          </a:prstGeom>
        </p:spPr>
      </p:pic>
      <p:pic>
        <p:nvPicPr>
          <p:cNvPr id="144" name="図 6">
            <a:extLst>
              <a:ext uri="{FF2B5EF4-FFF2-40B4-BE49-F238E27FC236}">
                <a16:creationId xmlns:a16="http://schemas.microsoft.com/office/drawing/2014/main" id="{8522D216-198A-3806-B746-09BB43BB9E0D}"/>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9847" t="11212" r="18238"/>
          <a:stretch/>
        </p:blipFill>
        <p:spPr bwMode="auto">
          <a:xfrm rot="16200000">
            <a:off x="2749263" y="3155681"/>
            <a:ext cx="292770" cy="50028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pic>
      <p:pic>
        <p:nvPicPr>
          <p:cNvPr id="145" name="図 3">
            <a:extLst>
              <a:ext uri="{FF2B5EF4-FFF2-40B4-BE49-F238E27FC236}">
                <a16:creationId xmlns:a16="http://schemas.microsoft.com/office/drawing/2014/main" id="{12D97F56-E748-8B68-1482-15000DE3C833}"/>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l="27185" t="14211" r="34082" b="29332"/>
          <a:stretch>
            <a:fillRect/>
          </a:stretch>
        </p:blipFill>
        <p:spPr bwMode="auto">
          <a:xfrm>
            <a:off x="2639556" y="3607012"/>
            <a:ext cx="526160" cy="260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楕円 114">
            <a:extLst>
              <a:ext uri="{FF2B5EF4-FFF2-40B4-BE49-F238E27FC236}">
                <a16:creationId xmlns:a16="http://schemas.microsoft.com/office/drawing/2014/main" id="{C6A6DD1E-36C1-121B-9788-C57461E3383B}"/>
              </a:ext>
            </a:extLst>
          </p:cNvPr>
          <p:cNvSpPr/>
          <p:nvPr/>
        </p:nvSpPr>
        <p:spPr>
          <a:xfrm>
            <a:off x="8191095" y="2111797"/>
            <a:ext cx="560611" cy="228766"/>
          </a:xfrm>
          <a:prstGeom prst="ellipse">
            <a:avLst/>
          </a:prstGeom>
          <a:gradFill flip="none" rotWithShape="1">
            <a:gsLst>
              <a:gs pos="0">
                <a:srgbClr val="FFFF00"/>
              </a:gs>
              <a:gs pos="100000">
                <a:srgbClr val="FFFFC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solidFill>
                  <a:srgbClr val="FF9900"/>
                </a:solidFill>
                <a:effectLst>
                  <a:glow rad="25400">
                    <a:schemeClr val="tx1">
                      <a:alpha val="77000"/>
                    </a:schemeClr>
                  </a:glow>
                </a:effectLst>
              </a:rPr>
              <a:t>Add</a:t>
            </a:r>
          </a:p>
        </p:txBody>
      </p:sp>
      <p:sp>
        <p:nvSpPr>
          <p:cNvPr id="122" name="Rectangle 121"/>
          <p:cNvSpPr/>
          <p:nvPr/>
        </p:nvSpPr>
        <p:spPr>
          <a:xfrm>
            <a:off x="5000298" y="5367312"/>
            <a:ext cx="4671541" cy="946413"/>
          </a:xfrm>
          <a:prstGeom prst="rect">
            <a:avLst/>
          </a:prstGeom>
        </p:spPr>
        <p:txBody>
          <a:bodyPr wrap="square">
            <a:spAutoFit/>
          </a:bodyPr>
          <a:lstStyle/>
          <a:p>
            <a:pPr marL="180000" lvl="1" indent="-180000">
              <a:spcBef>
                <a:spcPts val="300"/>
              </a:spcBef>
              <a:buFont typeface="Wingdings" panose="05000000000000000000" pitchFamily="2" charset="2"/>
              <a:buChar char="§"/>
            </a:pPr>
            <a:r>
              <a:rPr lang="en-US" altLang="ja-JP" sz="1200" b="1" dirty="0">
                <a:latin typeface="Arial" panose="020B0604020202020204" pitchFamily="34" charset="0"/>
                <a:ea typeface="Meiryo UI" panose="020B0604030504040204" pitchFamily="50" charset="-128"/>
                <a:cs typeface="Arial" panose="020B0604020202020204" pitchFamily="34" charset="0"/>
              </a:rPr>
              <a:t>Review un-match checking point </a:t>
            </a:r>
            <a:r>
              <a:rPr lang="en-US" altLang="ja-JP" sz="1200" b="1" dirty="0">
                <a:latin typeface="Arial" panose="020B0604020202020204" pitchFamily="34" charset="0"/>
                <a:ea typeface="Meiryo UI" panose="020B0604030504040204" pitchFamily="34" charset="-128"/>
                <a:cs typeface="Arial" panose="020B0604020202020204" pitchFamily="34" charset="0"/>
              </a:rPr>
              <a:t>Part</a:t>
            </a:r>
            <a:r>
              <a:rPr lang="en-US" altLang="ja-JP" sz="1200" b="1" dirty="0">
                <a:latin typeface="Arial" panose="020B0604020202020204" pitchFamily="34" charset="0"/>
                <a:ea typeface="Meiryo UI" panose="020B0604030504040204" pitchFamily="50" charset="-128"/>
                <a:cs typeface="Arial" panose="020B0604020202020204" pitchFamily="34" charset="0"/>
              </a:rPr>
              <a:t> &amp; Product </a:t>
            </a:r>
          </a:p>
          <a:p>
            <a:pPr marL="0" lvl="1">
              <a:spcBef>
                <a:spcPts val="300"/>
              </a:spcBef>
            </a:pPr>
            <a:r>
              <a:rPr lang="en-US" altLang="ja-JP" sz="1200" b="1" dirty="0">
                <a:latin typeface="Arial" panose="020B0604020202020204" pitchFamily="34" charset="0"/>
                <a:ea typeface="Meiryo UI" panose="020B0604030504040204" pitchFamily="50" charset="-128"/>
                <a:cs typeface="Arial" panose="020B0604020202020204" pitchFamily="34" charset="0"/>
              </a:rPr>
              <a:t>     (5 makers/12 parts)</a:t>
            </a:r>
          </a:p>
          <a:p>
            <a:pPr marL="180000" lvl="1" indent="-180000">
              <a:spcBef>
                <a:spcPts val="300"/>
              </a:spcBef>
              <a:buFont typeface="Wingdings" panose="05000000000000000000" pitchFamily="2" charset="2"/>
              <a:buChar char="§"/>
            </a:pPr>
            <a:r>
              <a:rPr lang="en-US" altLang="ja-JP" sz="1200" b="1" dirty="0">
                <a:latin typeface="Arial" panose="020B0604020202020204" pitchFamily="34" charset="0"/>
                <a:ea typeface="Meiryo UI" panose="020B0604030504040204" pitchFamily="50" charset="-128"/>
                <a:cs typeface="Arial" panose="020B0604020202020204" pitchFamily="34" charset="0"/>
              </a:rPr>
              <a:t>SCBU  set up audit maker by  IPO  member &lt; 15 makers&gt;</a:t>
            </a:r>
          </a:p>
          <a:p>
            <a:pPr marL="180000" lvl="1" indent="-180000">
              <a:spcBef>
                <a:spcPts val="300"/>
              </a:spcBef>
              <a:buFont typeface="Wingdings" panose="05000000000000000000" pitchFamily="2" charset="2"/>
              <a:buChar char="§"/>
            </a:pPr>
            <a:r>
              <a:rPr lang="en-US" altLang="ja-JP" sz="1200" b="1" dirty="0">
                <a:latin typeface="Arial" panose="020B0604020202020204" pitchFamily="34" charset="0"/>
                <a:ea typeface="Meiryo UI" panose="020B0604030504040204" pitchFamily="50" charset="-128"/>
                <a:cs typeface="Arial" panose="020B0604020202020204" pitchFamily="34" charset="0"/>
              </a:rPr>
              <a:t>Regular meeting with module maker (1Q/1T)</a:t>
            </a:r>
          </a:p>
        </p:txBody>
      </p:sp>
      <p:grpSp>
        <p:nvGrpSpPr>
          <p:cNvPr id="127" name="Group 126">
            <a:extLst>
              <a:ext uri="{FF2B5EF4-FFF2-40B4-BE49-F238E27FC236}">
                <a16:creationId xmlns:a16="http://schemas.microsoft.com/office/drawing/2014/main" id="{F95EC62D-AE81-F45E-5940-0DF87919E356}"/>
              </a:ext>
            </a:extLst>
          </p:cNvPr>
          <p:cNvGrpSpPr/>
          <p:nvPr/>
        </p:nvGrpSpPr>
        <p:grpSpPr>
          <a:xfrm>
            <a:off x="-26018" y="5431983"/>
            <a:ext cx="2174768" cy="1265104"/>
            <a:chOff x="-26018" y="5448783"/>
            <a:chExt cx="2174768" cy="1265104"/>
          </a:xfrm>
        </p:grpSpPr>
        <p:graphicFrame>
          <p:nvGraphicFramePr>
            <p:cNvPr id="131" name="Chart 130"/>
            <p:cNvGraphicFramePr/>
            <p:nvPr>
              <p:extLst>
                <p:ext uri="{D42A27DB-BD31-4B8C-83A1-F6EECF244321}">
                  <p14:modId xmlns:p14="http://schemas.microsoft.com/office/powerpoint/2010/main" val="3207165017"/>
                </p:ext>
              </p:extLst>
            </p:nvPr>
          </p:nvGraphicFramePr>
          <p:xfrm>
            <a:off x="-26018" y="5448783"/>
            <a:ext cx="2174768" cy="1265104"/>
          </p:xfrm>
          <a:graphic>
            <a:graphicData uri="http://schemas.openxmlformats.org/drawingml/2006/chart">
              <c:chart xmlns:c="http://schemas.openxmlformats.org/drawingml/2006/chart" xmlns:r="http://schemas.openxmlformats.org/officeDocument/2006/relationships" r:id="rId19"/>
            </a:graphicData>
          </a:graphic>
        </p:graphicFrame>
        <p:cxnSp>
          <p:nvCxnSpPr>
            <p:cNvPr id="134" name="直線コネクタ 13">
              <a:extLst>
                <a:ext uri="{FF2B5EF4-FFF2-40B4-BE49-F238E27FC236}">
                  <a16:creationId xmlns:a16="http://schemas.microsoft.com/office/drawing/2014/main" id="{7E1DBC98-4586-4C77-BECB-1A12EB52B89E}"/>
                </a:ext>
              </a:extLst>
            </p:cNvPr>
            <p:cNvCxnSpPr/>
            <p:nvPr/>
          </p:nvCxnSpPr>
          <p:spPr>
            <a:xfrm>
              <a:off x="468645" y="5820355"/>
              <a:ext cx="756000" cy="0"/>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sp>
          <p:nvSpPr>
            <p:cNvPr id="135" name="Rectangle 28">
              <a:extLst>
                <a:ext uri="{FF2B5EF4-FFF2-40B4-BE49-F238E27FC236}">
                  <a16:creationId xmlns:a16="http://schemas.microsoft.com/office/drawing/2014/main" id="{F0828AEE-0F24-461B-9738-8B0A4F2EFE3E}"/>
                </a:ext>
              </a:extLst>
            </p:cNvPr>
            <p:cNvSpPr/>
            <p:nvPr/>
          </p:nvSpPr>
          <p:spPr bwMode="auto">
            <a:xfrm>
              <a:off x="492653" y="5790120"/>
              <a:ext cx="561051" cy="142860"/>
            </a:xfrm>
            <a:prstGeom prst="rect">
              <a:avLst/>
            </a:prstGeom>
            <a:noFill/>
            <a:ln w="12700">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prstTxWarp prst="textNoShape">
                <a:avLst/>
              </a:prstTxWarp>
              <a:spAutoFit/>
            </a:bodyPr>
            <a:lstStyle/>
            <a:p>
              <a:pPr lvl="0">
                <a:lnSpc>
                  <a:spcPts val="1300"/>
                </a:lnSpc>
                <a:defRPr/>
              </a:pPr>
              <a:r>
                <a:rPr lang="en-US" altLang="ja-JP" sz="700" b="1" dirty="0">
                  <a:solidFill>
                    <a:schemeClr val="tx1"/>
                  </a:solidFill>
                  <a:effectLst>
                    <a:glow rad="88900">
                      <a:schemeClr val="bg1">
                        <a:alpha val="90000"/>
                      </a:schemeClr>
                    </a:glow>
                  </a:effectLst>
                  <a:latin typeface="Meiryo UI" panose="020B0604030504040204" pitchFamily="50" charset="-128"/>
                  <a:ea typeface="Meiryo UI" panose="020B0604030504040204" pitchFamily="50" charset="-128"/>
                  <a:cs typeface="Meiryo UI" panose="020B0604030504040204" pitchFamily="50" charset="-128"/>
                  <a:sym typeface="Wingdings" panose="05000000000000000000" pitchFamily="2" charset="2"/>
                </a:rPr>
                <a:t>Target:0.13</a:t>
              </a:r>
            </a:p>
          </p:txBody>
        </p:sp>
        <p:cxnSp>
          <p:nvCxnSpPr>
            <p:cNvPr id="136" name="直線コネクタ 13">
              <a:extLst>
                <a:ext uri="{FF2B5EF4-FFF2-40B4-BE49-F238E27FC236}">
                  <a16:creationId xmlns:a16="http://schemas.microsoft.com/office/drawing/2014/main" id="{7E1DBC98-4586-4C77-BECB-1A12EB52B89E}"/>
                </a:ext>
              </a:extLst>
            </p:cNvPr>
            <p:cNvCxnSpPr>
              <a:cxnSpLocks/>
            </p:cNvCxnSpPr>
            <p:nvPr/>
          </p:nvCxnSpPr>
          <p:spPr>
            <a:xfrm>
              <a:off x="1346303" y="5761714"/>
              <a:ext cx="720000" cy="0"/>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sp>
          <p:nvSpPr>
            <p:cNvPr id="137" name="Rectangle 28">
              <a:extLst>
                <a:ext uri="{FF2B5EF4-FFF2-40B4-BE49-F238E27FC236}">
                  <a16:creationId xmlns:a16="http://schemas.microsoft.com/office/drawing/2014/main" id="{F0828AEE-0F24-461B-9738-8B0A4F2EFE3E}"/>
                </a:ext>
              </a:extLst>
            </p:cNvPr>
            <p:cNvSpPr/>
            <p:nvPr/>
          </p:nvSpPr>
          <p:spPr bwMode="auto">
            <a:xfrm>
              <a:off x="1351562" y="5737921"/>
              <a:ext cx="561051" cy="142860"/>
            </a:xfrm>
            <a:prstGeom prst="rect">
              <a:avLst/>
            </a:prstGeom>
            <a:noFill/>
            <a:ln w="12700">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prstTxWarp prst="textNoShape">
                <a:avLst/>
              </a:prstTxWarp>
              <a:spAutoFit/>
            </a:bodyPr>
            <a:lstStyle/>
            <a:p>
              <a:pPr lvl="0">
                <a:lnSpc>
                  <a:spcPts val="1300"/>
                </a:lnSpc>
                <a:defRPr/>
              </a:pPr>
              <a:r>
                <a:rPr lang="en-US" altLang="ja-JP" sz="700" b="1" dirty="0">
                  <a:solidFill>
                    <a:schemeClr val="tx1"/>
                  </a:solidFill>
                  <a:effectLst>
                    <a:glow rad="88900">
                      <a:schemeClr val="bg1">
                        <a:alpha val="90000"/>
                      </a:schemeClr>
                    </a:glow>
                  </a:effectLst>
                  <a:latin typeface="Meiryo UI" panose="020B0604030504040204" pitchFamily="50" charset="-128"/>
                  <a:ea typeface="Meiryo UI" panose="020B0604030504040204" pitchFamily="50" charset="-128"/>
                  <a:cs typeface="Meiryo UI" panose="020B0604030504040204" pitchFamily="50" charset="-128"/>
                  <a:sym typeface="Wingdings" panose="05000000000000000000" pitchFamily="2" charset="2"/>
                </a:rPr>
                <a:t>Target:0.15</a:t>
              </a:r>
            </a:p>
          </p:txBody>
        </p:sp>
      </p:grpSp>
      <p:sp>
        <p:nvSpPr>
          <p:cNvPr id="138" name="テキスト ボックス 127">
            <a:extLst>
              <a:ext uri="{FF2B5EF4-FFF2-40B4-BE49-F238E27FC236}">
                <a16:creationId xmlns:a16="http://schemas.microsoft.com/office/drawing/2014/main" id="{A05B657D-83F9-4B6B-84BF-E8A394DFCF4F}"/>
              </a:ext>
            </a:extLst>
          </p:cNvPr>
          <p:cNvSpPr txBox="1"/>
          <p:nvPr/>
        </p:nvSpPr>
        <p:spPr>
          <a:xfrm>
            <a:off x="4886626" y="4975320"/>
            <a:ext cx="3859839" cy="400110"/>
          </a:xfrm>
          <a:prstGeom prst="rect">
            <a:avLst/>
          </a:prstGeom>
          <a:noFill/>
        </p:spPr>
        <p:txBody>
          <a:bodyPr wrap="none" rtlCol="0">
            <a:spAutoFit/>
          </a:bodyPr>
          <a:lstStyle/>
          <a:p>
            <a:pPr marL="285750" lvl="1" indent="-285750">
              <a:spcBef>
                <a:spcPts val="400"/>
              </a:spcBef>
              <a:buFont typeface="Wingdings" panose="05000000000000000000" pitchFamily="2" charset="2"/>
              <a:buChar char="Ø"/>
            </a:pPr>
            <a:r>
              <a:rPr lang="en-US" altLang="ja-JP" sz="2000" b="1" dirty="0">
                <a:solidFill>
                  <a:srgbClr val="0000FF"/>
                </a:solidFill>
                <a:latin typeface="Tw Cen MT" panose="020B0602020104020603" pitchFamily="34" charset="0"/>
                <a:ea typeface="Meiryo UI" panose="020B0604030504040204" pitchFamily="50" charset="-128"/>
                <a:cs typeface="Arial" panose="020B0604020202020204" pitchFamily="34" charset="0"/>
              </a:rPr>
              <a:t>Improve Part Quality</a:t>
            </a:r>
            <a:r>
              <a:rPr lang="en-US" altLang="ja-JP" sz="1400" b="1" dirty="0">
                <a:latin typeface="Arial" panose="020B0604020202020204" pitchFamily="34" charset="0"/>
                <a:ea typeface="Meiryo UI" panose="020B0604030504040204" pitchFamily="50" charset="-128"/>
                <a:cs typeface="Arial" panose="020B0604020202020204" pitchFamily="34" charset="0"/>
              </a:rPr>
              <a:t> </a:t>
            </a:r>
            <a:r>
              <a:rPr lang="en-US" altLang="ja-JP" sz="1200" b="1" dirty="0">
                <a:solidFill>
                  <a:srgbClr val="0033CC"/>
                </a:solidFill>
                <a:latin typeface="Arial" panose="020B0604020202020204" pitchFamily="34" charset="0"/>
                <a:ea typeface="Meiryo UI" panose="020B0604030504040204" pitchFamily="50" charset="-128"/>
                <a:cs typeface="Arial" panose="020B0604020202020204" pitchFamily="34" charset="0"/>
              </a:rPr>
              <a:t>(LCD,</a:t>
            </a:r>
            <a:r>
              <a:rPr lang="en-US" altLang="ja-JP" sz="1200" b="1" dirty="0">
                <a:solidFill>
                  <a:srgbClr val="0033CC"/>
                </a:solidFill>
                <a:latin typeface="Arial" panose="020B0604020202020204" pitchFamily="34" charset="0"/>
                <a:cs typeface="Arial" panose="020B0604020202020204" pitchFamily="34" charset="0"/>
              </a:rPr>
              <a:t> Camera)</a:t>
            </a:r>
          </a:p>
        </p:txBody>
      </p:sp>
      <p:sp>
        <p:nvSpPr>
          <p:cNvPr id="139" name="テキスト ボックス 9">
            <a:extLst>
              <a:ext uri="{FF2B5EF4-FFF2-40B4-BE49-F238E27FC236}">
                <a16:creationId xmlns:a16="http://schemas.microsoft.com/office/drawing/2014/main" id="{FD3CF61A-5608-429D-B691-5CF460E30457}"/>
              </a:ext>
            </a:extLst>
          </p:cNvPr>
          <p:cNvSpPr txBox="1"/>
          <p:nvPr/>
        </p:nvSpPr>
        <p:spPr>
          <a:xfrm>
            <a:off x="2068764" y="5307690"/>
            <a:ext cx="2653044" cy="261610"/>
          </a:xfrm>
          <a:prstGeom prst="rect">
            <a:avLst/>
          </a:prstGeom>
          <a:noFill/>
        </p:spPr>
        <p:txBody>
          <a:bodyPr wrap="square" rtlCol="0">
            <a:spAutoFit/>
          </a:bodyPr>
          <a:lstStyle/>
          <a:p>
            <a:pPr algn="ctr"/>
            <a:r>
              <a:rPr kumimoji="1" lang="en-US" altLang="ja-JP" sz="1100" b="1" dirty="0">
                <a:latin typeface="Meiryo UI" panose="020B0604030504040204" pitchFamily="50" charset="-128"/>
                <a:ea typeface="Meiryo UI" panose="020B0604030504040204" pitchFamily="50" charset="-128"/>
              </a:rPr>
              <a:t>Process Defect Breakdown</a:t>
            </a:r>
            <a:endParaRPr kumimoji="1" lang="ja-JP" altLang="en-US" sz="1100" b="1" dirty="0">
              <a:latin typeface="Meiryo UI" panose="020B0604030504040204" pitchFamily="50" charset="-128"/>
              <a:ea typeface="Meiryo UI" panose="020B0604030504040204" pitchFamily="50" charset="-128"/>
            </a:endParaRPr>
          </a:p>
        </p:txBody>
      </p:sp>
      <p:sp>
        <p:nvSpPr>
          <p:cNvPr id="141" name="テキスト ボックス 100">
            <a:extLst>
              <a:ext uri="{FF2B5EF4-FFF2-40B4-BE49-F238E27FC236}">
                <a16:creationId xmlns:a16="http://schemas.microsoft.com/office/drawing/2014/main" id="{7CE62C0A-C822-4D6C-AD02-314FB9FE780B}"/>
              </a:ext>
            </a:extLst>
          </p:cNvPr>
          <p:cNvSpPr txBox="1"/>
          <p:nvPr/>
        </p:nvSpPr>
        <p:spPr>
          <a:xfrm>
            <a:off x="704865" y="5327053"/>
            <a:ext cx="997389" cy="261610"/>
          </a:xfrm>
          <a:prstGeom prst="rect">
            <a:avLst/>
          </a:prstGeom>
          <a:noFill/>
        </p:spPr>
        <p:txBody>
          <a:bodyPr wrap="none" rtlCol="0">
            <a:spAutoFit/>
          </a:bodyPr>
          <a:lstStyle/>
          <a:p>
            <a:r>
              <a:rPr lang="en-US" altLang="ja-JP" sz="1100" b="1" dirty="0">
                <a:latin typeface="Meiryo UI" panose="020B0604030504040204" pitchFamily="50" charset="-128"/>
                <a:ea typeface="Meiryo UI" panose="020B0604030504040204" pitchFamily="50" charset="-128"/>
              </a:rPr>
              <a:t>FA Process </a:t>
            </a:r>
            <a:endParaRPr kumimoji="1" lang="ja-JP" altLang="en-US" sz="1100" b="1" dirty="0">
              <a:latin typeface="Meiryo UI" panose="020B0604030504040204" pitchFamily="50" charset="-128"/>
              <a:ea typeface="Meiryo UI" panose="020B0604030504040204" pitchFamily="50" charset="-128"/>
            </a:endParaRPr>
          </a:p>
        </p:txBody>
      </p:sp>
      <p:sp>
        <p:nvSpPr>
          <p:cNvPr id="146" name="テキスト ボックス 5">
            <a:extLst>
              <a:ext uri="{FF2B5EF4-FFF2-40B4-BE49-F238E27FC236}">
                <a16:creationId xmlns:a16="http://schemas.microsoft.com/office/drawing/2014/main" id="{2348FC36-2C90-45DA-818D-DEB9CCA1C131}"/>
              </a:ext>
            </a:extLst>
          </p:cNvPr>
          <p:cNvSpPr txBox="1"/>
          <p:nvPr/>
        </p:nvSpPr>
        <p:spPr>
          <a:xfrm>
            <a:off x="324633" y="5358625"/>
            <a:ext cx="380232" cy="215444"/>
          </a:xfrm>
          <a:prstGeom prst="rect">
            <a:avLst/>
          </a:prstGeom>
          <a:noFill/>
        </p:spPr>
        <p:txBody>
          <a:bodyPr wrap="none" rtlCol="0">
            <a:spAutoFit/>
          </a:bodyPr>
          <a:lstStyle/>
          <a:p>
            <a:r>
              <a:rPr kumimoji="1" lang="en-US" altLang="ja-JP" sz="800" dirty="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
        <p:nvSpPr>
          <p:cNvPr id="160" name="Rectangle 159"/>
          <p:cNvSpPr/>
          <p:nvPr/>
        </p:nvSpPr>
        <p:spPr>
          <a:xfrm>
            <a:off x="179020" y="4931363"/>
            <a:ext cx="3810274" cy="307777"/>
          </a:xfrm>
          <a:prstGeom prst="rect">
            <a:avLst/>
          </a:prstGeom>
          <a:noFill/>
          <a:ln>
            <a:noFill/>
          </a:ln>
        </p:spPr>
        <p:txBody>
          <a:bodyPr vert="horz" wrap="none" lIns="0" tIns="0" rIns="0" bIns="0" rtlCol="0" anchor="ctr" anchorCtr="0">
            <a:spAutoFit/>
          </a:bodyPr>
          <a:lstStyle/>
          <a:p>
            <a:pPr marL="285750" indent="-285750" defTabSz="457200">
              <a:buFont typeface="Wingdings" panose="05000000000000000000" pitchFamily="2" charset="2"/>
              <a:buChar char="q"/>
            </a:pPr>
            <a:r>
              <a:rPr kumimoji="1" lang="en-US" sz="2000" b="1" dirty="0">
                <a:solidFill>
                  <a:schemeClr val="tx2"/>
                </a:solidFill>
                <a:latin typeface="Tw Cen MT" panose="020B0602020104020603" pitchFamily="34" charset="0"/>
                <a:ea typeface="Meiryo UI" panose="020B0604030504040204" pitchFamily="50" charset="-128"/>
                <a:cs typeface="Meiryo UI" panose="020B0604030504040204" pitchFamily="50" charset="-128"/>
              </a:rPr>
              <a:t>Part  : </a:t>
            </a:r>
            <a:r>
              <a:rPr kumimoji="1" lang="en-US" sz="2000" b="1" dirty="0">
                <a:solidFill>
                  <a:srgbClr val="FF0000"/>
                </a:solidFill>
                <a:latin typeface="Tw Cen MT" panose="020B0602020104020603" pitchFamily="34" charset="0"/>
                <a:ea typeface="Meiryo UI" panose="020B0604030504040204" pitchFamily="50" charset="-128"/>
                <a:cs typeface="Meiryo UI" panose="020B0604030504040204" pitchFamily="50" charset="-128"/>
              </a:rPr>
              <a:t>High Electric part NG</a:t>
            </a:r>
            <a:r>
              <a:rPr kumimoji="1" lang="en-US" sz="1600" b="1" dirty="0">
                <a:solidFill>
                  <a:srgbClr val="FF0000"/>
                </a:solidFill>
                <a:latin typeface="Tw Cen MT" panose="020B0602020104020603" pitchFamily="34" charset="0"/>
                <a:ea typeface="Meiryo UI" panose="020B0604030504040204" pitchFamily="50" charset="-128"/>
                <a:cs typeface="Meiryo UI" panose="020B0604030504040204" pitchFamily="50" charset="-128"/>
              </a:rPr>
              <a:t> (51%)</a:t>
            </a:r>
          </a:p>
        </p:txBody>
      </p:sp>
      <p:pic>
        <p:nvPicPr>
          <p:cNvPr id="163" name="図 17">
            <a:extLst>
              <a:ext uri="{FF2B5EF4-FFF2-40B4-BE49-F238E27FC236}">
                <a16:creationId xmlns:a16="http://schemas.microsoft.com/office/drawing/2014/main" id="{4C454396-B94A-4D89-A96B-A9FCD3C78377}"/>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rot="19573228" flipV="1">
            <a:off x="1714185" y="5426080"/>
            <a:ext cx="481724" cy="332006"/>
          </a:xfrm>
          <a:prstGeom prst="rect">
            <a:avLst/>
          </a:prstGeom>
        </p:spPr>
      </p:pic>
      <p:sp>
        <p:nvSpPr>
          <p:cNvPr id="165" name="テキスト ボックス 9">
            <a:extLst>
              <a:ext uri="{FF2B5EF4-FFF2-40B4-BE49-F238E27FC236}">
                <a16:creationId xmlns:a16="http://schemas.microsoft.com/office/drawing/2014/main" id="{3011D391-29B3-19FC-F00E-6A46E7DF4CD8}"/>
              </a:ext>
            </a:extLst>
          </p:cNvPr>
          <p:cNvSpPr txBox="1"/>
          <p:nvPr/>
        </p:nvSpPr>
        <p:spPr>
          <a:xfrm>
            <a:off x="2141535" y="6506014"/>
            <a:ext cx="1232847" cy="246221"/>
          </a:xfrm>
          <a:prstGeom prst="rect">
            <a:avLst/>
          </a:prstGeom>
          <a:noFill/>
        </p:spPr>
        <p:txBody>
          <a:bodyPr wrap="square" rtlCol="0">
            <a:spAutoFit/>
          </a:bodyPr>
          <a:lstStyle/>
          <a:p>
            <a:pPr algn="ctr"/>
            <a:r>
              <a:rPr kumimoji="1" lang="en-US" altLang="ja-JP" sz="1000" b="1" dirty="0">
                <a:latin typeface="Meiryo UI" panose="020B0604030504040204" pitchFamily="50" charset="-128"/>
                <a:ea typeface="Meiryo UI" panose="020B0604030504040204" pitchFamily="50" charset="-128"/>
              </a:rPr>
              <a:t>Top Part </a:t>
            </a:r>
            <a:endParaRPr kumimoji="1" lang="ja-JP" altLang="en-US" sz="1000" b="1" dirty="0">
              <a:latin typeface="Meiryo UI" panose="020B0604030504040204" pitchFamily="50" charset="-128"/>
              <a:ea typeface="Meiryo UI" panose="020B0604030504040204" pitchFamily="50" charset="-128"/>
            </a:endParaRPr>
          </a:p>
        </p:txBody>
      </p:sp>
      <p:sp>
        <p:nvSpPr>
          <p:cNvPr id="166" name="テキスト ボックス 9">
            <a:extLst>
              <a:ext uri="{FF2B5EF4-FFF2-40B4-BE49-F238E27FC236}">
                <a16:creationId xmlns:a16="http://schemas.microsoft.com/office/drawing/2014/main" id="{8299B7D9-D963-450D-9E7C-72BE8AD759CD}"/>
              </a:ext>
            </a:extLst>
          </p:cNvPr>
          <p:cNvSpPr txBox="1"/>
          <p:nvPr/>
        </p:nvSpPr>
        <p:spPr>
          <a:xfrm>
            <a:off x="3435970" y="6516596"/>
            <a:ext cx="1232847" cy="246221"/>
          </a:xfrm>
          <a:prstGeom prst="rect">
            <a:avLst/>
          </a:prstGeom>
          <a:noFill/>
        </p:spPr>
        <p:txBody>
          <a:bodyPr wrap="square" rtlCol="0">
            <a:spAutoFit/>
          </a:bodyPr>
          <a:lstStyle/>
          <a:p>
            <a:pPr algn="ctr"/>
            <a:r>
              <a:rPr kumimoji="1" lang="en-US" altLang="ja-JP" sz="1000" b="1" dirty="0">
                <a:latin typeface="Meiryo UI" panose="020B0604030504040204" pitchFamily="50" charset="-128"/>
                <a:ea typeface="Meiryo UI" panose="020B0604030504040204" pitchFamily="50" charset="-128"/>
              </a:rPr>
              <a:t>Top Cause</a:t>
            </a:r>
            <a:endParaRPr kumimoji="1" lang="ja-JP" altLang="en-US" sz="1000" b="1" dirty="0">
              <a:latin typeface="Meiryo UI" panose="020B0604030504040204" pitchFamily="50" charset="-128"/>
              <a:ea typeface="Meiryo UI" panose="020B0604030504040204" pitchFamily="50" charset="-128"/>
            </a:endParaRPr>
          </a:p>
        </p:txBody>
      </p:sp>
      <p:pic>
        <p:nvPicPr>
          <p:cNvPr id="9" name="Picture 8">
            <a:extLst>
              <a:ext uri="{FF2B5EF4-FFF2-40B4-BE49-F238E27FC236}">
                <a16:creationId xmlns:a16="http://schemas.microsoft.com/office/drawing/2014/main" id="{BEE61452-08C5-44A7-3AC6-077B454B6664}"/>
              </a:ext>
            </a:extLst>
          </p:cNvPr>
          <p:cNvPicPr>
            <a:picLocks noChangeAspect="1"/>
          </p:cNvPicPr>
          <p:nvPr/>
        </p:nvPicPr>
        <p:blipFill>
          <a:blip r:embed="rId21"/>
          <a:stretch>
            <a:fillRect/>
          </a:stretch>
        </p:blipFill>
        <p:spPr>
          <a:xfrm>
            <a:off x="9413999" y="5502562"/>
            <a:ext cx="1625395" cy="1074031"/>
          </a:xfrm>
          <a:prstGeom prst="rect">
            <a:avLst/>
          </a:prstGeom>
        </p:spPr>
      </p:pic>
      <p:sp>
        <p:nvSpPr>
          <p:cNvPr id="10" name="Rectangle 63">
            <a:extLst>
              <a:ext uri="{FF2B5EF4-FFF2-40B4-BE49-F238E27FC236}">
                <a16:creationId xmlns:a16="http://schemas.microsoft.com/office/drawing/2014/main" id="{E830DD70-4230-9BC5-F525-CC87FD4CB240}"/>
              </a:ext>
            </a:extLst>
          </p:cNvPr>
          <p:cNvSpPr/>
          <p:nvPr/>
        </p:nvSpPr>
        <p:spPr>
          <a:xfrm>
            <a:off x="10661505" y="4967937"/>
            <a:ext cx="1317327" cy="994889"/>
          </a:xfrm>
          <a:prstGeom prst="roundRect">
            <a:avLst>
              <a:gd name="adj" fmla="val 39834"/>
            </a:avLst>
          </a:prstGeom>
          <a:gradFill>
            <a:gsLst>
              <a:gs pos="0">
                <a:srgbClr val="00CC99">
                  <a:lumMod val="20000"/>
                  <a:lumOff val="80000"/>
                </a:srgbClr>
              </a:gs>
              <a:gs pos="0">
                <a:srgbClr val="FFFFFF"/>
              </a:gs>
              <a:gs pos="100000">
                <a:schemeClr val="accent4">
                  <a:lumMod val="60000"/>
                  <a:lumOff val="40000"/>
                </a:schemeClr>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eaLnBrk="0" hangingPunct="0"/>
            <a:r>
              <a:rPr kumimoji="1" lang="en-US" altLang="ja-JP" sz="1200" b="1" u="sng"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Part NG inline</a:t>
            </a:r>
          </a:p>
          <a:p>
            <a:pPr eaLnBrk="0" hangingPunct="0"/>
            <a:r>
              <a:rPr kumimoji="1" lang="en-US" altLang="ja-JP" sz="1200" b="1" dirty="0">
                <a:solidFill>
                  <a:srgbClr val="FF0000"/>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FY22: 0.158%</a:t>
            </a:r>
          </a:p>
          <a:p>
            <a:pPr eaLnBrk="0" hangingPunct="0"/>
            <a:r>
              <a:rPr kumimoji="1" lang="en-US" altLang="ja-JP" sz="1200" b="1"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FY23 : 0.127%</a:t>
            </a:r>
          </a:p>
          <a:p>
            <a:pPr eaLnBrk="0" hangingPunct="0"/>
            <a:r>
              <a:rPr kumimoji="1" lang="en-US" altLang="ja-JP" sz="1200" b="1"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            △20%</a:t>
            </a:r>
          </a:p>
        </p:txBody>
      </p:sp>
    </p:spTree>
    <p:extLst>
      <p:ext uri="{BB962C8B-B14F-4D97-AF65-F5344CB8AC3E}">
        <p14:creationId xmlns:p14="http://schemas.microsoft.com/office/powerpoint/2010/main" val="4167931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テキスト ボックス 127">
            <a:extLst>
              <a:ext uri="{FF2B5EF4-FFF2-40B4-BE49-F238E27FC236}">
                <a16:creationId xmlns:a16="http://schemas.microsoft.com/office/drawing/2014/main" id="{A05B657D-83F9-4B6B-84BF-E8A394DFCF4F}"/>
              </a:ext>
            </a:extLst>
          </p:cNvPr>
          <p:cNvSpPr txBox="1"/>
          <p:nvPr/>
        </p:nvSpPr>
        <p:spPr>
          <a:xfrm>
            <a:off x="4963330" y="5218651"/>
            <a:ext cx="5532724" cy="344128"/>
          </a:xfrm>
          <a:prstGeom prst="rect">
            <a:avLst/>
          </a:prstGeom>
          <a:noFill/>
        </p:spPr>
        <p:txBody>
          <a:bodyPr wrap="none" lIns="36000" tIns="18000" rIns="36000" bIns="18000" rtlCol="0">
            <a:spAutoFit/>
          </a:bodyPr>
          <a:lstStyle/>
          <a:p>
            <a:pPr marL="285750" lvl="1" indent="-285750">
              <a:spcBef>
                <a:spcPts val="400"/>
              </a:spcBef>
              <a:buFont typeface="Wingdings" panose="05000000000000000000" pitchFamily="2" charset="2"/>
              <a:buChar char="Ø"/>
            </a:pPr>
            <a:r>
              <a:rPr lang="en-US" altLang="ja-JP" sz="2000" b="1" dirty="0">
                <a:solidFill>
                  <a:srgbClr val="0000FF"/>
                </a:solidFill>
                <a:latin typeface="Tw Cen MT" panose="020B0602020104020603" pitchFamily="34" charset="0"/>
                <a:ea typeface="Meiryo UI" panose="020B0604030504040204" pitchFamily="50" charset="-128"/>
                <a:cs typeface="Arial" panose="020B0604020202020204" pitchFamily="34" charset="0"/>
              </a:rPr>
              <a:t>Extend MQA activity  to Improve process quality</a:t>
            </a:r>
          </a:p>
        </p:txBody>
      </p:sp>
      <p:sp>
        <p:nvSpPr>
          <p:cNvPr id="3" name="Rectangle 11">
            <a:extLst>
              <a:ext uri="{FF2B5EF4-FFF2-40B4-BE49-F238E27FC236}">
                <a16:creationId xmlns:a16="http://schemas.microsoft.com/office/drawing/2014/main" id="{2F1DE1EC-BD9A-45E8-BFCE-E5B258BD2F7E}"/>
              </a:ext>
            </a:extLst>
          </p:cNvPr>
          <p:cNvSpPr/>
          <p:nvPr/>
        </p:nvSpPr>
        <p:spPr>
          <a:xfrm>
            <a:off x="0" y="504318"/>
            <a:ext cx="12191999" cy="72000"/>
          </a:xfrm>
          <a:prstGeom prst="rect">
            <a:avLst/>
          </a:prstGeom>
          <a:gradFill>
            <a:gsLst>
              <a:gs pos="0">
                <a:schemeClr val="tx2">
                  <a:lumMod val="60000"/>
                  <a:lumOff val="40000"/>
                </a:schemeClr>
              </a:gs>
              <a:gs pos="50000">
                <a:schemeClr val="accent1">
                  <a:lumMod val="45000"/>
                  <a:lumOff val="55000"/>
                </a:schemeClr>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defRPr/>
            </a:pPr>
            <a:endParaRPr lang="en-US" sz="2400" dirty="0">
              <a:solidFill>
                <a:prstClr val="white"/>
              </a:solidFill>
            </a:endParaRPr>
          </a:p>
        </p:txBody>
      </p:sp>
      <p:sp>
        <p:nvSpPr>
          <p:cNvPr id="130" name="テキスト ボックス 127">
            <a:extLst>
              <a:ext uri="{FF2B5EF4-FFF2-40B4-BE49-F238E27FC236}">
                <a16:creationId xmlns:a16="http://schemas.microsoft.com/office/drawing/2014/main" id="{A05B657D-83F9-4B6B-84BF-E8A394DFCF4F}"/>
              </a:ext>
            </a:extLst>
          </p:cNvPr>
          <p:cNvSpPr txBox="1"/>
          <p:nvPr/>
        </p:nvSpPr>
        <p:spPr>
          <a:xfrm>
            <a:off x="4948360" y="3114871"/>
            <a:ext cx="5532596" cy="344128"/>
          </a:xfrm>
          <a:prstGeom prst="rect">
            <a:avLst/>
          </a:prstGeom>
          <a:noFill/>
        </p:spPr>
        <p:txBody>
          <a:bodyPr wrap="none" lIns="36000" tIns="18000" rIns="36000" bIns="18000" rtlCol="0">
            <a:spAutoFit/>
          </a:bodyPr>
          <a:lstStyle/>
          <a:p>
            <a:pPr marL="285750" lvl="1" indent="-285750">
              <a:spcBef>
                <a:spcPts val="0"/>
              </a:spcBef>
              <a:buFont typeface="Wingdings" panose="05000000000000000000" pitchFamily="2" charset="2"/>
              <a:buChar char="Ø"/>
            </a:pPr>
            <a:r>
              <a:rPr lang="en-US" altLang="ja-JP" sz="2000" b="1" dirty="0">
                <a:solidFill>
                  <a:srgbClr val="0000FF"/>
                </a:solidFill>
                <a:latin typeface="Tw Cen MT" panose="020B0602020104020603" pitchFamily="34" charset="0"/>
                <a:ea typeface="Meiryo UI" panose="020B0604030504040204" pitchFamily="50" charset="-128"/>
                <a:cs typeface="Arial" panose="020B0604020202020204" pitchFamily="34" charset="0"/>
              </a:rPr>
              <a:t>Reduce Readjustment by Set up factory Standard</a:t>
            </a:r>
          </a:p>
        </p:txBody>
      </p:sp>
      <p:sp>
        <p:nvSpPr>
          <p:cNvPr id="17" name="AutoShape 2" descr="Image result for Thinking Image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5" name="Rectangle 154"/>
          <p:cNvSpPr/>
          <p:nvPr/>
        </p:nvSpPr>
        <p:spPr>
          <a:xfrm>
            <a:off x="133931" y="1553368"/>
            <a:ext cx="2991066" cy="344128"/>
          </a:xfrm>
          <a:prstGeom prst="rect">
            <a:avLst/>
          </a:prstGeom>
          <a:noFill/>
          <a:ln>
            <a:noFill/>
          </a:ln>
        </p:spPr>
        <p:txBody>
          <a:bodyPr vert="horz" wrap="none" lIns="36000" tIns="18000" rIns="36000" bIns="18000" rtlCol="0" anchor="ctr" anchorCtr="0">
            <a:spAutoFit/>
          </a:bodyPr>
          <a:lstStyle/>
          <a:p>
            <a:pPr marL="285750" indent="-285750" defTabSz="457200">
              <a:buFont typeface="Wingdings" panose="05000000000000000000" pitchFamily="2" charset="2"/>
              <a:buChar char="q"/>
            </a:pPr>
            <a:r>
              <a:rPr kumimoji="1" lang="en-US" sz="2000" b="1" dirty="0">
                <a:solidFill>
                  <a:schemeClr val="tx2"/>
                </a:solidFill>
                <a:latin typeface="Tw Cen MT" panose="020B0602020104020603" pitchFamily="34" charset="0"/>
                <a:ea typeface="Meiryo UI" panose="020B0604030504040204" pitchFamily="50" charset="-128"/>
                <a:cs typeface="Meiryo UI" panose="020B0604030504040204" pitchFamily="50" charset="-128"/>
              </a:rPr>
              <a:t>Market: </a:t>
            </a:r>
            <a:r>
              <a:rPr kumimoji="1" lang="en-US" sz="2000" b="1" dirty="0">
                <a:solidFill>
                  <a:srgbClr val="FF0000"/>
                </a:solidFill>
                <a:latin typeface="Tw Cen MT" panose="020B0602020104020603" pitchFamily="34" charset="0"/>
                <a:ea typeface="Meiryo UI" panose="020B0604030504040204" pitchFamily="50" charset="-128"/>
                <a:cs typeface="Meiryo UI" panose="020B0604030504040204" pitchFamily="50" charset="-128"/>
              </a:rPr>
              <a:t>Method no good</a:t>
            </a:r>
          </a:p>
        </p:txBody>
      </p:sp>
      <p:sp>
        <p:nvSpPr>
          <p:cNvPr id="177" name="Rectangle 176"/>
          <p:cNvSpPr/>
          <p:nvPr/>
        </p:nvSpPr>
        <p:spPr>
          <a:xfrm>
            <a:off x="95196" y="5132661"/>
            <a:ext cx="5111867" cy="344128"/>
          </a:xfrm>
          <a:prstGeom prst="rect">
            <a:avLst/>
          </a:prstGeom>
          <a:noFill/>
          <a:ln>
            <a:noFill/>
          </a:ln>
        </p:spPr>
        <p:txBody>
          <a:bodyPr vert="horz" wrap="square" lIns="36000" tIns="18000" rIns="36000" bIns="18000" rtlCol="0" anchor="ctr" anchorCtr="0">
            <a:spAutoFit/>
          </a:bodyPr>
          <a:lstStyle/>
          <a:p>
            <a:pPr marL="285750" indent="-285750" defTabSz="457200">
              <a:buFont typeface="Wingdings" panose="05000000000000000000" pitchFamily="2" charset="2"/>
              <a:buChar char="q"/>
            </a:pPr>
            <a:r>
              <a:rPr kumimoji="1" lang="en-US" sz="2000" b="1" dirty="0">
                <a:solidFill>
                  <a:schemeClr val="tx2"/>
                </a:solidFill>
                <a:latin typeface="Tw Cen MT" panose="020B0602020104020603" pitchFamily="34" charset="0"/>
                <a:ea typeface="Meiryo UI" panose="020B0604030504040204" pitchFamily="50" charset="-128"/>
                <a:cs typeface="Meiryo UI" panose="020B0604030504040204" pitchFamily="50" charset="-128"/>
              </a:rPr>
              <a:t>Quality Loss: </a:t>
            </a:r>
            <a:r>
              <a:rPr kumimoji="1" lang="en-US" sz="1700" b="1" dirty="0">
                <a:solidFill>
                  <a:srgbClr val="FF0000"/>
                </a:solidFill>
                <a:latin typeface="Arial" panose="020B0604020202020204" pitchFamily="34" charset="0"/>
                <a:ea typeface="Meiryo UI" panose="020B0604030504040204" pitchFamily="50" charset="-128"/>
                <a:cs typeface="Arial" panose="020B0604020202020204" pitchFamily="34" charset="0"/>
              </a:rPr>
              <a:t>PCB NG after repair checker</a:t>
            </a:r>
          </a:p>
        </p:txBody>
      </p:sp>
      <p:sp>
        <p:nvSpPr>
          <p:cNvPr id="183" name="角丸四角形 3">
            <a:extLst>
              <a:ext uri="{FF2B5EF4-FFF2-40B4-BE49-F238E27FC236}">
                <a16:creationId xmlns:a16="http://schemas.microsoft.com/office/drawing/2014/main" id="{5C649549-EEA3-4627-95AD-A7564B788011}"/>
              </a:ext>
            </a:extLst>
          </p:cNvPr>
          <p:cNvSpPr/>
          <p:nvPr/>
        </p:nvSpPr>
        <p:spPr>
          <a:xfrm>
            <a:off x="133931" y="42547"/>
            <a:ext cx="2131377" cy="416162"/>
          </a:xfrm>
          <a:prstGeom prst="roundRect">
            <a:avLst>
              <a:gd name="adj" fmla="val 4217"/>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844083" rtl="0" eaLnBrk="1" fontAlgn="base" latinLnBrk="0" hangingPunct="1">
              <a:lnSpc>
                <a:spcPct val="100000"/>
              </a:lnSpc>
              <a:spcBef>
                <a:spcPct val="0"/>
              </a:spcBef>
              <a:spcAft>
                <a:spcPct val="0"/>
              </a:spcAft>
              <a:buClrTx/>
              <a:buSzTx/>
              <a:buFontTx/>
              <a:buNone/>
              <a:tabLst/>
              <a:defRPr/>
            </a:pPr>
            <a:r>
              <a:rPr kumimoji="1" lang="en-US" altLang="ja-JP" sz="2000" b="1" u="none" strike="noStrike" kern="1200" cap="none" spc="0" normalizeH="0" baseline="0" noProof="0" dirty="0">
                <a:ln>
                  <a:noFill/>
                </a:ln>
                <a:solidFill>
                  <a:schemeClr val="bg1"/>
                </a:solidFill>
                <a:effectLst/>
                <a:uLnTx/>
                <a:uFillTx/>
                <a:latin typeface="Meiryo UI" pitchFamily="50" charset="-128"/>
                <a:ea typeface="Meiryo UI" pitchFamily="50" charset="-128"/>
              </a:rPr>
              <a:t>MEBD</a:t>
            </a:r>
            <a:r>
              <a:rPr kumimoji="1" lang="en-US" altLang="ja-JP" sz="2000" b="1" dirty="0">
                <a:solidFill>
                  <a:schemeClr val="bg1"/>
                </a:solidFill>
                <a:latin typeface="Meiryo UI" pitchFamily="50" charset="-128"/>
                <a:ea typeface="Meiryo UI" pitchFamily="50" charset="-128"/>
              </a:rPr>
              <a:t> </a:t>
            </a:r>
            <a:r>
              <a:rPr lang="en-US" altLang="ja-JP" sz="2000" b="1" dirty="0">
                <a:solidFill>
                  <a:schemeClr val="bg1"/>
                </a:solidFill>
                <a:latin typeface="Meiryo UI" pitchFamily="50" charset="-128"/>
                <a:ea typeface="Meiryo UI" pitchFamily="50" charset="-128"/>
              </a:rPr>
              <a:t>Factory</a:t>
            </a:r>
            <a:r>
              <a:rPr kumimoji="1" lang="en-US" altLang="ja-JP" sz="2000" b="1" u="none" strike="noStrike" kern="1200" cap="none" spc="0" normalizeH="0" baseline="0" noProof="0" dirty="0">
                <a:ln>
                  <a:noFill/>
                </a:ln>
                <a:solidFill>
                  <a:srgbClr val="000000"/>
                </a:solidFill>
                <a:effectLst/>
                <a:uLnTx/>
                <a:uFillTx/>
                <a:latin typeface="Meiryo UI" pitchFamily="50" charset="-128"/>
                <a:ea typeface="Meiryo UI" pitchFamily="50" charset="-128"/>
              </a:rPr>
              <a:t> </a:t>
            </a:r>
          </a:p>
        </p:txBody>
      </p:sp>
      <p:sp>
        <p:nvSpPr>
          <p:cNvPr id="163" name="Text Box 7">
            <a:extLst>
              <a:ext uri="{FF2B5EF4-FFF2-40B4-BE49-F238E27FC236}">
                <a16:creationId xmlns:a16="http://schemas.microsoft.com/office/drawing/2014/main" id="{76B8F13C-806E-4D0D-93C7-29008321287A}"/>
              </a:ext>
            </a:extLst>
          </p:cNvPr>
          <p:cNvSpPr txBox="1">
            <a:spLocks noChangeArrowheads="1"/>
          </p:cNvSpPr>
          <p:nvPr/>
        </p:nvSpPr>
        <p:spPr bwMode="auto">
          <a:xfrm>
            <a:off x="11340420" y="90318"/>
            <a:ext cx="720000" cy="3600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18000" rIns="36000" bIns="18000" anchor="ctr" anchorCtr="0">
            <a:noAutofit/>
          </a:bodyPr>
          <a:lstStyle/>
          <a:p>
            <a:pPr algn="ctr" defTabSz="457200" fontAlgn="auto">
              <a:spcBef>
                <a:spcPct val="50000"/>
              </a:spcBef>
              <a:spcAft>
                <a:spcPts val="0"/>
              </a:spcAft>
            </a:pPr>
            <a:r>
              <a:rPr lang="en-US" altLang="ja-JP" sz="1600" b="1" dirty="0">
                <a:solidFill>
                  <a:srgbClr val="44546A"/>
                </a:solidFill>
                <a:latin typeface="Meiryo UI" panose="020B0604030504040204" pitchFamily="50" charset="-128"/>
                <a:ea typeface="Meiryo UI" panose="020B0604030504040204" pitchFamily="50" charset="-128"/>
              </a:rPr>
              <a:t>4/12</a:t>
            </a:r>
            <a:endParaRPr lang="en-US" altLang="ja-JP" sz="1100" b="1" dirty="0">
              <a:solidFill>
                <a:srgbClr val="44546A"/>
              </a:solidFill>
              <a:latin typeface="Meiryo UI" panose="020B0604030504040204" pitchFamily="50" charset="-128"/>
              <a:ea typeface="Meiryo UI" panose="020B0604030504040204" pitchFamily="50" charset="-128"/>
            </a:endParaRPr>
          </a:p>
        </p:txBody>
      </p:sp>
      <p:sp>
        <p:nvSpPr>
          <p:cNvPr id="164" name="Rectangle 2">
            <a:extLst>
              <a:ext uri="{FF2B5EF4-FFF2-40B4-BE49-F238E27FC236}">
                <a16:creationId xmlns:a16="http://schemas.microsoft.com/office/drawing/2014/main" id="{40A4D5D4-3919-4C8C-9129-17E32AA729A4}"/>
              </a:ext>
            </a:extLst>
          </p:cNvPr>
          <p:cNvSpPr txBox="1">
            <a:spLocks/>
          </p:cNvSpPr>
          <p:nvPr/>
        </p:nvSpPr>
        <p:spPr>
          <a:xfrm>
            <a:off x="2993489" y="13375"/>
            <a:ext cx="6205023" cy="472813"/>
          </a:xfrm>
          <a:prstGeom prst="rect">
            <a:avLst/>
          </a:prstGeom>
        </p:spPr>
        <p:txBody>
          <a:bodyPr vert="horz" wrap="none" lIns="36000" tIns="36000" rIns="36000" bIns="36000" rtlCol="0" anchor="ctr">
            <a:sp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defRPr/>
            </a:pPr>
            <a:r>
              <a:rPr lang="en-US" sz="2600" b="1" dirty="0">
                <a:solidFill>
                  <a:prstClr val="black"/>
                </a:solidFill>
                <a:latin typeface="Meiryo UI" panose="020B0604030504040204" pitchFamily="34" charset="-128"/>
                <a:ea typeface="Meiryo UI" panose="020B0604030504040204" pitchFamily="34" charset="-128"/>
              </a:rPr>
              <a:t>2-2. Quality Analysis &amp; Action Plan</a:t>
            </a:r>
          </a:p>
        </p:txBody>
      </p:sp>
      <p:sp>
        <p:nvSpPr>
          <p:cNvPr id="169" name="Rounded Rectangle 188">
            <a:extLst>
              <a:ext uri="{FF2B5EF4-FFF2-40B4-BE49-F238E27FC236}">
                <a16:creationId xmlns:a16="http://schemas.microsoft.com/office/drawing/2014/main" id="{3CF71EC8-6907-423C-AAE7-6A0B4F837405}"/>
              </a:ext>
            </a:extLst>
          </p:cNvPr>
          <p:cNvSpPr/>
          <p:nvPr/>
        </p:nvSpPr>
        <p:spPr>
          <a:xfrm>
            <a:off x="2501787" y="642182"/>
            <a:ext cx="1184960" cy="360000"/>
          </a:xfrm>
          <a:prstGeom prst="round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chemeClr val="tx1"/>
                </a:solidFill>
              </a:rPr>
              <a:t>OQC</a:t>
            </a:r>
          </a:p>
        </p:txBody>
      </p:sp>
      <p:sp>
        <p:nvSpPr>
          <p:cNvPr id="171" name="Rounded Rectangle 189">
            <a:extLst>
              <a:ext uri="{FF2B5EF4-FFF2-40B4-BE49-F238E27FC236}">
                <a16:creationId xmlns:a16="http://schemas.microsoft.com/office/drawing/2014/main" id="{F572D60D-FE09-4F9E-8DDD-4841C3CFEF0F}"/>
              </a:ext>
            </a:extLst>
          </p:cNvPr>
          <p:cNvSpPr/>
          <p:nvPr/>
        </p:nvSpPr>
        <p:spPr>
          <a:xfrm>
            <a:off x="3770984" y="642182"/>
            <a:ext cx="1184960" cy="360000"/>
          </a:xfrm>
          <a:prstGeom prst="round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chemeClr val="tx1"/>
                </a:solidFill>
              </a:rPr>
              <a:t>Process</a:t>
            </a:r>
          </a:p>
        </p:txBody>
      </p:sp>
      <p:sp>
        <p:nvSpPr>
          <p:cNvPr id="173" name="Rounded Rectangle 192">
            <a:extLst>
              <a:ext uri="{FF2B5EF4-FFF2-40B4-BE49-F238E27FC236}">
                <a16:creationId xmlns:a16="http://schemas.microsoft.com/office/drawing/2014/main" id="{1E7FCBED-5DAA-4203-8BA5-20FC961C1F50}"/>
              </a:ext>
            </a:extLst>
          </p:cNvPr>
          <p:cNvSpPr/>
          <p:nvPr/>
        </p:nvSpPr>
        <p:spPr>
          <a:xfrm>
            <a:off x="5033536" y="653443"/>
            <a:ext cx="1184960" cy="360000"/>
          </a:xfrm>
          <a:prstGeom prst="round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chemeClr val="tx1"/>
                </a:solidFill>
              </a:rPr>
              <a:t>Rework</a:t>
            </a:r>
          </a:p>
        </p:txBody>
      </p:sp>
      <p:sp>
        <p:nvSpPr>
          <p:cNvPr id="174" name="Rounded Rectangle 193">
            <a:extLst>
              <a:ext uri="{FF2B5EF4-FFF2-40B4-BE49-F238E27FC236}">
                <a16:creationId xmlns:a16="http://schemas.microsoft.com/office/drawing/2014/main" id="{1E12129F-0195-4E44-A5DD-B0910832A790}"/>
              </a:ext>
            </a:extLst>
          </p:cNvPr>
          <p:cNvSpPr/>
          <p:nvPr/>
        </p:nvSpPr>
        <p:spPr>
          <a:xfrm>
            <a:off x="10573606" y="652059"/>
            <a:ext cx="1433803" cy="360000"/>
          </a:xfrm>
          <a:prstGeom prst="roundRect">
            <a:avLst/>
          </a:prstGeom>
          <a:solidFill>
            <a:schemeClr val="accent5">
              <a:lumMod val="40000"/>
              <a:lumOff val="60000"/>
            </a:schemeClr>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rgbClr val="FF0000"/>
                </a:solidFill>
              </a:rPr>
              <a:t>Direct rate</a:t>
            </a:r>
          </a:p>
        </p:txBody>
      </p:sp>
      <p:pic>
        <p:nvPicPr>
          <p:cNvPr id="178" name="Picture 200">
            <a:extLst>
              <a:ext uri="{FF2B5EF4-FFF2-40B4-BE49-F238E27FC236}">
                <a16:creationId xmlns:a16="http://schemas.microsoft.com/office/drawing/2014/main" id="{C999D597-C843-4188-AC89-E5C3FCDD94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720789" y="706059"/>
            <a:ext cx="252000" cy="252000"/>
          </a:xfrm>
          <a:prstGeom prst="rect">
            <a:avLst/>
          </a:prstGeom>
        </p:spPr>
      </p:pic>
      <p:pic>
        <p:nvPicPr>
          <p:cNvPr id="181" name="Picture 2" descr="See the source image">
            <a:extLst>
              <a:ext uri="{FF2B5EF4-FFF2-40B4-BE49-F238E27FC236}">
                <a16:creationId xmlns:a16="http://schemas.microsoft.com/office/drawing/2014/main" id="{7770FDD4-517D-499D-8B65-C9723C6AA089}"/>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0" b="99667" l="0" r="100000"/>
                    </a14:imgEffect>
                  </a14:imgLayer>
                </a14:imgProps>
              </a:ext>
              <a:ext uri="{28A0092B-C50C-407E-A947-70E740481C1C}">
                <a14:useLocalDpi xmlns:a14="http://schemas.microsoft.com/office/drawing/2010/main"/>
              </a:ext>
            </a:extLst>
          </a:blip>
          <a:srcRect/>
          <a:stretch>
            <a:fillRect/>
          </a:stretch>
        </p:blipFill>
        <p:spPr bwMode="auto">
          <a:xfrm>
            <a:off x="5919525" y="709067"/>
            <a:ext cx="248752" cy="248752"/>
          </a:xfrm>
          <a:prstGeom prst="rect">
            <a:avLst/>
          </a:prstGeom>
          <a:noFill/>
          <a:extLst>
            <a:ext uri="{909E8E84-426E-40DD-AFC4-6F175D3DCCD1}">
              <a14:hiddenFill xmlns:a14="http://schemas.microsoft.com/office/drawing/2010/main">
                <a:solidFill>
                  <a:srgbClr val="FFFFFF"/>
                </a:solidFill>
              </a14:hiddenFill>
            </a:ext>
          </a:extLst>
        </p:spPr>
      </p:pic>
      <p:sp>
        <p:nvSpPr>
          <p:cNvPr id="192" name="Rounded Rectangle 204">
            <a:extLst>
              <a:ext uri="{FF2B5EF4-FFF2-40B4-BE49-F238E27FC236}">
                <a16:creationId xmlns:a16="http://schemas.microsoft.com/office/drawing/2014/main" id="{84A2F7CB-D6BE-4A05-9FEA-3BB6B585B62E}"/>
              </a:ext>
            </a:extLst>
          </p:cNvPr>
          <p:cNvSpPr/>
          <p:nvPr/>
        </p:nvSpPr>
        <p:spPr>
          <a:xfrm>
            <a:off x="2409726" y="598059"/>
            <a:ext cx="9714857" cy="468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44083"/>
            <a:endParaRPr kumimoji="1" lang="en-US" sz="1600" dirty="0">
              <a:solidFill>
                <a:srgbClr val="000000"/>
              </a:solidFill>
              <a:latin typeface="Meiryo UI" pitchFamily="50" charset="-128"/>
              <a:ea typeface="Meiryo UI" pitchFamily="50" charset="-128"/>
            </a:endParaRPr>
          </a:p>
        </p:txBody>
      </p:sp>
      <p:sp>
        <p:nvSpPr>
          <p:cNvPr id="195" name="Rectangle: Rounded Corners 3">
            <a:extLst>
              <a:ext uri="{FF2B5EF4-FFF2-40B4-BE49-F238E27FC236}">
                <a16:creationId xmlns:a16="http://schemas.microsoft.com/office/drawing/2014/main" id="{C53B2ED5-7AAF-4C9F-A906-1C8F01D2E160}"/>
              </a:ext>
            </a:extLst>
          </p:cNvPr>
          <p:cNvSpPr/>
          <p:nvPr/>
        </p:nvSpPr>
        <p:spPr>
          <a:xfrm>
            <a:off x="95196" y="597947"/>
            <a:ext cx="2160000" cy="468224"/>
          </a:xfrm>
          <a:prstGeom prst="round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ja-JP" b="1" dirty="0">
                <a:solidFill>
                  <a:prstClr val="white"/>
                </a:solidFill>
                <a:latin typeface="Meiryo UI" panose="020B0604030504040204" pitchFamily="34" charset="-128"/>
                <a:ea typeface="Meiryo UI" panose="020B0604030504040204" pitchFamily="34" charset="-128"/>
              </a:rPr>
              <a:t>FY2022 Result</a:t>
            </a:r>
            <a:endParaRPr lang="ja-JP" altLang="en-US" b="1" dirty="0">
              <a:solidFill>
                <a:prstClr val="white"/>
              </a:solidFill>
              <a:latin typeface="Meiryo UI" panose="020B0604030504040204" pitchFamily="34" charset="-128"/>
              <a:ea typeface="Meiryo UI" panose="020B0604030504040204" pitchFamily="34" charset="-128"/>
            </a:endParaRPr>
          </a:p>
        </p:txBody>
      </p:sp>
      <p:sp>
        <p:nvSpPr>
          <p:cNvPr id="186" name="Rounded Rectangle 193">
            <a:extLst>
              <a:ext uri="{FF2B5EF4-FFF2-40B4-BE49-F238E27FC236}">
                <a16:creationId xmlns:a16="http://schemas.microsoft.com/office/drawing/2014/main" id="{1E12129F-0195-4E44-A5DD-B0910832A790}"/>
              </a:ext>
            </a:extLst>
          </p:cNvPr>
          <p:cNvSpPr/>
          <p:nvPr/>
        </p:nvSpPr>
        <p:spPr>
          <a:xfrm>
            <a:off x="7619234" y="641769"/>
            <a:ext cx="1184960" cy="360000"/>
          </a:xfrm>
          <a:prstGeom prst="roundRect">
            <a:avLst/>
          </a:prstGeom>
          <a:solidFill>
            <a:schemeClr val="accent5">
              <a:lumMod val="40000"/>
              <a:lumOff val="60000"/>
            </a:schemeClr>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rgbClr val="FF0000"/>
                </a:solidFill>
              </a:rPr>
              <a:t>Market</a:t>
            </a:r>
          </a:p>
        </p:txBody>
      </p:sp>
      <p:pic>
        <p:nvPicPr>
          <p:cNvPr id="189" name="Picture 200">
            <a:extLst>
              <a:ext uri="{FF2B5EF4-FFF2-40B4-BE49-F238E27FC236}">
                <a16:creationId xmlns:a16="http://schemas.microsoft.com/office/drawing/2014/main" id="{C999D597-C843-4188-AC89-E5C3FCDD94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17574" y="695769"/>
            <a:ext cx="252000" cy="252000"/>
          </a:xfrm>
          <a:prstGeom prst="rect">
            <a:avLst/>
          </a:prstGeom>
        </p:spPr>
      </p:pic>
      <p:pic>
        <p:nvPicPr>
          <p:cNvPr id="204" name="Picture 2" descr="See the source image">
            <a:extLst>
              <a:ext uri="{FF2B5EF4-FFF2-40B4-BE49-F238E27FC236}">
                <a16:creationId xmlns:a16="http://schemas.microsoft.com/office/drawing/2014/main" id="{DC602FC6-E823-4559-A7D6-5CBB4AC4DBD0}"/>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0" b="99667" l="0" r="100000"/>
                    </a14:imgEffect>
                  </a14:imgLayer>
                </a14:imgProps>
              </a:ext>
              <a:ext uri="{28A0092B-C50C-407E-A947-70E740481C1C}">
                <a14:useLocalDpi xmlns:a14="http://schemas.microsoft.com/office/drawing/2010/main"/>
              </a:ext>
            </a:extLst>
          </a:blip>
          <a:srcRect/>
          <a:stretch>
            <a:fillRect/>
          </a:stretch>
        </p:blipFill>
        <p:spPr bwMode="auto">
          <a:xfrm>
            <a:off x="3382594" y="697806"/>
            <a:ext cx="248752" cy="248752"/>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See the source image">
            <a:extLst>
              <a:ext uri="{FF2B5EF4-FFF2-40B4-BE49-F238E27FC236}">
                <a16:creationId xmlns:a16="http://schemas.microsoft.com/office/drawing/2014/main" id="{872AD647-A518-494B-859E-674E97C3399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0" b="99667" l="0" r="100000"/>
                    </a14:imgEffect>
                  </a14:imgLayer>
                </a14:imgProps>
              </a:ext>
              <a:ext uri="{28A0092B-C50C-407E-A947-70E740481C1C}">
                <a14:useLocalDpi xmlns:a14="http://schemas.microsoft.com/office/drawing/2010/main"/>
              </a:ext>
            </a:extLst>
          </a:blip>
          <a:srcRect/>
          <a:stretch>
            <a:fillRect/>
          </a:stretch>
        </p:blipFill>
        <p:spPr bwMode="auto">
          <a:xfrm>
            <a:off x="4665527" y="697806"/>
            <a:ext cx="248752" cy="248752"/>
          </a:xfrm>
          <a:prstGeom prst="rect">
            <a:avLst/>
          </a:prstGeom>
          <a:noFill/>
          <a:extLst>
            <a:ext uri="{909E8E84-426E-40DD-AFC4-6F175D3DCCD1}">
              <a14:hiddenFill xmlns:a14="http://schemas.microsoft.com/office/drawing/2010/main">
                <a:solidFill>
                  <a:srgbClr val="FFFFFF"/>
                </a:solidFill>
              </a14:hiddenFill>
            </a:ext>
          </a:extLst>
        </p:spPr>
      </p:pic>
      <p:sp>
        <p:nvSpPr>
          <p:cNvPr id="208" name="正方形/長方形 1">
            <a:extLst>
              <a:ext uri="{FF2B5EF4-FFF2-40B4-BE49-F238E27FC236}">
                <a16:creationId xmlns:a16="http://schemas.microsoft.com/office/drawing/2014/main" id="{1E091D23-65C3-46EE-8C8F-8D8419A747AE}"/>
              </a:ext>
            </a:extLst>
          </p:cNvPr>
          <p:cNvSpPr/>
          <p:nvPr/>
        </p:nvSpPr>
        <p:spPr>
          <a:xfrm>
            <a:off x="113130" y="1389118"/>
            <a:ext cx="4716000" cy="5400000"/>
          </a:xfrm>
          <a:prstGeom prst="roundRect">
            <a:avLst>
              <a:gd name="adj" fmla="val 2786"/>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18000" bIns="36000" rtlCol="0" anchor="ctr">
            <a:noAutofit/>
          </a:bodyPr>
          <a:lstStyle/>
          <a:p>
            <a:pPr marL="504000" indent="-504000"/>
            <a:endParaRPr kumimoji="1" lang="en-US" altLang="ja-JP" sz="1400" b="1" dirty="0">
              <a:solidFill>
                <a:srgbClr val="06098C"/>
              </a:solidFill>
              <a:latin typeface="Arial" panose="020B0604020202020204" pitchFamily="34" charset="0"/>
              <a:ea typeface="Meiryo UI" panose="020B0604030504040204" pitchFamily="50" charset="-128"/>
              <a:cs typeface="Arial" panose="020B0604020202020204" pitchFamily="34" charset="0"/>
            </a:endParaRPr>
          </a:p>
        </p:txBody>
      </p:sp>
      <p:sp>
        <p:nvSpPr>
          <p:cNvPr id="209" name="正方形/長方形 1">
            <a:extLst>
              <a:ext uri="{FF2B5EF4-FFF2-40B4-BE49-F238E27FC236}">
                <a16:creationId xmlns:a16="http://schemas.microsoft.com/office/drawing/2014/main" id="{192E3FBA-AB67-4177-9603-9F31ECE801A6}"/>
              </a:ext>
            </a:extLst>
          </p:cNvPr>
          <p:cNvSpPr/>
          <p:nvPr/>
        </p:nvSpPr>
        <p:spPr>
          <a:xfrm>
            <a:off x="4888583" y="1373666"/>
            <a:ext cx="7236000" cy="5400000"/>
          </a:xfrm>
          <a:prstGeom prst="roundRect">
            <a:avLst>
              <a:gd name="adj" fmla="val 2786"/>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18000" bIns="36000" rtlCol="0" anchor="ctr">
            <a:noAutofit/>
          </a:bodyPr>
          <a:lstStyle/>
          <a:p>
            <a:pPr marL="504000" indent="-504000"/>
            <a:endParaRPr kumimoji="1" lang="en-US" altLang="ja-JP" sz="1400" b="1" dirty="0">
              <a:solidFill>
                <a:srgbClr val="06098C"/>
              </a:solidFill>
              <a:latin typeface="Arial" panose="020B0604020202020204" pitchFamily="34" charset="0"/>
              <a:ea typeface="Meiryo UI" panose="020B0604030504040204" pitchFamily="50" charset="-128"/>
              <a:cs typeface="Arial" panose="020B0604020202020204" pitchFamily="34" charset="0"/>
            </a:endParaRPr>
          </a:p>
        </p:txBody>
      </p:sp>
      <p:sp>
        <p:nvSpPr>
          <p:cNvPr id="210" name="Rounded Rectangle 120">
            <a:extLst>
              <a:ext uri="{FF2B5EF4-FFF2-40B4-BE49-F238E27FC236}">
                <a16:creationId xmlns:a16="http://schemas.microsoft.com/office/drawing/2014/main" id="{C70F2B8D-6F8F-46A6-B435-3C6912B1653A}"/>
              </a:ext>
            </a:extLst>
          </p:cNvPr>
          <p:cNvSpPr/>
          <p:nvPr/>
        </p:nvSpPr>
        <p:spPr>
          <a:xfrm>
            <a:off x="1142638" y="1164879"/>
            <a:ext cx="2472168" cy="380960"/>
          </a:xfrm>
          <a:prstGeom prst="roundRect">
            <a:avLst/>
          </a:prstGeom>
          <a:ln/>
          <a:effectLst>
            <a:outerShdw blurRad="50800" dist="254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b="1" dirty="0">
                <a:latin typeface="Arial" panose="020B0604020202020204" pitchFamily="34" charset="0"/>
                <a:ea typeface="Meiryo UI" panose="020B0604030504040204" pitchFamily="50" charset="-128"/>
                <a:cs typeface="Arial" panose="020B0604020202020204" pitchFamily="34" charset="0"/>
              </a:rPr>
              <a:t>FY2022</a:t>
            </a:r>
            <a:r>
              <a:rPr lang="vi-VN" altLang="ja-JP" b="1" dirty="0">
                <a:latin typeface="Arial" panose="020B0604020202020204" pitchFamily="34" charset="0"/>
                <a:ea typeface="Meiryo UI" panose="020B0604030504040204" pitchFamily="50" charset="-128"/>
                <a:cs typeface="Arial" panose="020B0604020202020204" pitchFamily="34" charset="0"/>
              </a:rPr>
              <a:t> </a:t>
            </a:r>
            <a:r>
              <a:rPr lang="en-US" altLang="ja-JP" b="1" dirty="0">
                <a:latin typeface="Arial" panose="020B0604020202020204" pitchFamily="34" charset="0"/>
                <a:ea typeface="Meiryo UI" panose="020B0604030504040204" pitchFamily="50" charset="-128"/>
                <a:cs typeface="Arial" panose="020B0604020202020204" pitchFamily="34" charset="0"/>
              </a:rPr>
              <a:t>Pending</a:t>
            </a:r>
          </a:p>
        </p:txBody>
      </p:sp>
      <p:sp>
        <p:nvSpPr>
          <p:cNvPr id="213" name="Rounded Rectangle 124">
            <a:extLst>
              <a:ext uri="{FF2B5EF4-FFF2-40B4-BE49-F238E27FC236}">
                <a16:creationId xmlns:a16="http://schemas.microsoft.com/office/drawing/2014/main" id="{0216C325-96CB-4D32-9779-7482473FC29D}"/>
              </a:ext>
            </a:extLst>
          </p:cNvPr>
          <p:cNvSpPr/>
          <p:nvPr/>
        </p:nvSpPr>
        <p:spPr>
          <a:xfrm>
            <a:off x="7103928" y="1182454"/>
            <a:ext cx="2991323" cy="356436"/>
          </a:xfrm>
          <a:prstGeom prst="roundRect">
            <a:avLst/>
          </a:prstGeom>
          <a:gradFill>
            <a:gsLst>
              <a:gs pos="0">
                <a:schemeClr val="accent1">
                  <a:lumMod val="40000"/>
                  <a:lumOff val="60000"/>
                </a:schemeClr>
              </a:gs>
              <a:gs pos="100000">
                <a:schemeClr val="accent1">
                  <a:lumMod val="60000"/>
                  <a:lumOff val="40000"/>
                </a:schemeClr>
              </a:gs>
            </a:gsLst>
            <a:lin ang="5400000" scaled="1"/>
          </a:gradFill>
          <a:ln w="9525">
            <a:solidFill>
              <a:schemeClr val="tx2">
                <a:lumMod val="60000"/>
                <a:lumOff val="40000"/>
              </a:schemeClr>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tx1"/>
                </a:solidFill>
                <a:effectLst/>
                <a:latin typeface="Arial" panose="020B0604020202020204" pitchFamily="34" charset="0"/>
                <a:ea typeface="Meiryo UI"/>
                <a:cs typeface="Arial" panose="020B0604020202020204" pitchFamily="34" charset="0"/>
              </a:rPr>
              <a:t>Improvement </a:t>
            </a:r>
          </a:p>
        </p:txBody>
      </p:sp>
      <p:sp>
        <p:nvSpPr>
          <p:cNvPr id="190" name="Rounded Rectangle 193">
            <a:extLst>
              <a:ext uri="{FF2B5EF4-FFF2-40B4-BE49-F238E27FC236}">
                <a16:creationId xmlns:a16="http://schemas.microsoft.com/office/drawing/2014/main" id="{1E12129F-0195-4E44-A5DD-B0910832A790}"/>
              </a:ext>
            </a:extLst>
          </p:cNvPr>
          <p:cNvSpPr/>
          <p:nvPr/>
        </p:nvSpPr>
        <p:spPr>
          <a:xfrm>
            <a:off x="8910540" y="652392"/>
            <a:ext cx="1527992" cy="360000"/>
          </a:xfrm>
          <a:prstGeom prst="roundRect">
            <a:avLst/>
          </a:prstGeom>
          <a:solidFill>
            <a:schemeClr val="accent5">
              <a:lumMod val="40000"/>
              <a:lumOff val="60000"/>
            </a:schemeClr>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rgbClr val="FF0000"/>
                </a:solidFill>
              </a:rPr>
              <a:t>Quality Loss</a:t>
            </a:r>
          </a:p>
        </p:txBody>
      </p:sp>
      <p:pic>
        <p:nvPicPr>
          <p:cNvPr id="194" name="Picture 200">
            <a:extLst>
              <a:ext uri="{FF2B5EF4-FFF2-40B4-BE49-F238E27FC236}">
                <a16:creationId xmlns:a16="http://schemas.microsoft.com/office/drawing/2014/main" id="{C999D597-C843-4188-AC89-E5C3FCDD94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03562" y="705538"/>
            <a:ext cx="252000" cy="252000"/>
          </a:xfrm>
          <a:prstGeom prst="rect">
            <a:avLst/>
          </a:prstGeom>
        </p:spPr>
      </p:pic>
      <p:sp>
        <p:nvSpPr>
          <p:cNvPr id="201" name="Rounded Rectangle 192">
            <a:extLst>
              <a:ext uri="{FF2B5EF4-FFF2-40B4-BE49-F238E27FC236}">
                <a16:creationId xmlns:a16="http://schemas.microsoft.com/office/drawing/2014/main" id="{1E7FCBED-5DAA-4203-8BA5-20FC961C1F50}"/>
              </a:ext>
            </a:extLst>
          </p:cNvPr>
          <p:cNvSpPr/>
          <p:nvPr/>
        </p:nvSpPr>
        <p:spPr>
          <a:xfrm>
            <a:off x="6298082" y="654114"/>
            <a:ext cx="1184960" cy="360000"/>
          </a:xfrm>
          <a:prstGeom prst="round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chemeClr val="tx1"/>
                </a:solidFill>
              </a:rPr>
              <a:t>Sorting</a:t>
            </a:r>
          </a:p>
        </p:txBody>
      </p:sp>
      <p:pic>
        <p:nvPicPr>
          <p:cNvPr id="202" name="Picture 2" descr="See the source image">
            <a:extLst>
              <a:ext uri="{FF2B5EF4-FFF2-40B4-BE49-F238E27FC236}">
                <a16:creationId xmlns:a16="http://schemas.microsoft.com/office/drawing/2014/main" id="{7770FDD4-517D-499D-8B65-C9723C6AA089}"/>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0" b="99667" l="0" r="100000"/>
                    </a14:imgEffect>
                  </a14:imgLayer>
                </a14:imgProps>
              </a:ext>
              <a:ext uri="{28A0092B-C50C-407E-A947-70E740481C1C}">
                <a14:useLocalDpi xmlns:a14="http://schemas.microsoft.com/office/drawing/2010/main"/>
              </a:ext>
            </a:extLst>
          </a:blip>
          <a:srcRect/>
          <a:stretch>
            <a:fillRect/>
          </a:stretch>
        </p:blipFill>
        <p:spPr bwMode="auto">
          <a:xfrm>
            <a:off x="7184071" y="709738"/>
            <a:ext cx="248752" cy="2487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Chart 13">
            <a:extLst>
              <a:ext uri="{FF2B5EF4-FFF2-40B4-BE49-F238E27FC236}">
                <a16:creationId xmlns:a16="http://schemas.microsoft.com/office/drawing/2014/main" id="{72AD938A-2E60-6F4D-9F6A-B827346A7C50}"/>
              </a:ext>
            </a:extLst>
          </p:cNvPr>
          <p:cNvGraphicFramePr>
            <a:graphicFrameLocks/>
          </p:cNvGraphicFramePr>
          <p:nvPr>
            <p:extLst>
              <p:ext uri="{D42A27DB-BD31-4B8C-83A1-F6EECF244321}">
                <p14:modId xmlns:p14="http://schemas.microsoft.com/office/powerpoint/2010/main" val="310512627"/>
              </p:ext>
            </p:extLst>
          </p:nvPr>
        </p:nvGraphicFramePr>
        <p:xfrm>
          <a:off x="155575" y="5372741"/>
          <a:ext cx="2486281" cy="147470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Chart 14">
            <a:extLst>
              <a:ext uri="{FF2B5EF4-FFF2-40B4-BE49-F238E27FC236}">
                <a16:creationId xmlns:a16="http://schemas.microsoft.com/office/drawing/2014/main" id="{523CF9E1-69DD-53BC-19BF-C38E9313D361}"/>
              </a:ext>
            </a:extLst>
          </p:cNvPr>
          <p:cNvGraphicFramePr/>
          <p:nvPr>
            <p:extLst>
              <p:ext uri="{D42A27DB-BD31-4B8C-83A1-F6EECF244321}">
                <p14:modId xmlns:p14="http://schemas.microsoft.com/office/powerpoint/2010/main" val="4216846107"/>
              </p:ext>
            </p:extLst>
          </p:nvPr>
        </p:nvGraphicFramePr>
        <p:xfrm>
          <a:off x="1929081" y="5417006"/>
          <a:ext cx="1948231" cy="1474707"/>
        </p:xfrm>
        <a:graphic>
          <a:graphicData uri="http://schemas.openxmlformats.org/drawingml/2006/chart">
            <c:chart xmlns:c="http://schemas.openxmlformats.org/drawingml/2006/chart" xmlns:r="http://schemas.openxmlformats.org/officeDocument/2006/relationships" r:id="rId7"/>
          </a:graphicData>
        </a:graphic>
      </p:graphicFrame>
      <p:pic>
        <p:nvPicPr>
          <p:cNvPr id="22" name="図 17">
            <a:extLst>
              <a:ext uri="{FF2B5EF4-FFF2-40B4-BE49-F238E27FC236}">
                <a16:creationId xmlns:a16="http://schemas.microsoft.com/office/drawing/2014/main" id="{3878BE94-887F-92A3-EE8F-7178C756608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9050442" flipV="1">
            <a:off x="1922404" y="5846084"/>
            <a:ext cx="496190" cy="341976"/>
          </a:xfrm>
          <a:prstGeom prst="rect">
            <a:avLst/>
          </a:prstGeom>
        </p:spPr>
      </p:pic>
      <p:sp>
        <p:nvSpPr>
          <p:cNvPr id="27" name="テキスト ボックス 127">
            <a:extLst>
              <a:ext uri="{FF2B5EF4-FFF2-40B4-BE49-F238E27FC236}">
                <a16:creationId xmlns:a16="http://schemas.microsoft.com/office/drawing/2014/main" id="{0C7239B8-1A64-32FD-8E52-E831061B7F6A}"/>
              </a:ext>
            </a:extLst>
          </p:cNvPr>
          <p:cNvSpPr txBox="1"/>
          <p:nvPr/>
        </p:nvSpPr>
        <p:spPr>
          <a:xfrm>
            <a:off x="4957297" y="5682710"/>
            <a:ext cx="5235014" cy="436461"/>
          </a:xfrm>
          <a:prstGeom prst="rect">
            <a:avLst/>
          </a:prstGeom>
          <a:noFill/>
        </p:spPr>
        <p:txBody>
          <a:bodyPr wrap="none" lIns="36000" tIns="18000" rIns="36000" bIns="18000" rtlCol="0">
            <a:spAutoFit/>
          </a:bodyPr>
          <a:lstStyle/>
          <a:p>
            <a:pPr marL="360000" lvl="1" indent="-180000">
              <a:spcBef>
                <a:spcPts val="0"/>
              </a:spcBef>
              <a:buFont typeface="Wingdings" panose="05000000000000000000" pitchFamily="2" charset="2"/>
              <a:buChar char="§"/>
            </a:pPr>
            <a:r>
              <a:rPr lang="en-US" altLang="ja-JP" sz="1300" b="1" dirty="0">
                <a:latin typeface="Arial" panose="020B0604020202020204" pitchFamily="34" charset="0"/>
                <a:ea typeface="Meiryo UI" panose="020B0604030504040204" pitchFamily="50" charset="-128"/>
                <a:cs typeface="Arial" panose="020B0604020202020204" pitchFamily="34" charset="0"/>
              </a:rPr>
              <a:t>JIG &amp; Checker setting condition evaluate before apply</a:t>
            </a:r>
          </a:p>
          <a:p>
            <a:pPr marL="360000" lvl="1" indent="-180000">
              <a:spcBef>
                <a:spcPts val="0"/>
              </a:spcBef>
              <a:buFont typeface="Wingdings" panose="05000000000000000000" pitchFamily="2" charset="2"/>
              <a:buChar char="§"/>
            </a:pPr>
            <a:r>
              <a:rPr lang="en-US" altLang="ja-JP" sz="1300" b="1" dirty="0">
                <a:latin typeface="Arial" panose="020B0604020202020204" pitchFamily="34" charset="0"/>
                <a:ea typeface="Meiryo UI" panose="020B0604030504040204" pitchFamily="50" charset="-128"/>
                <a:cs typeface="Arial" panose="020B0604020202020204" pitchFamily="34" charset="0"/>
              </a:rPr>
              <a:t>Daily check to find risky point &amp; indicate section to improve </a:t>
            </a:r>
          </a:p>
        </p:txBody>
      </p:sp>
      <p:sp>
        <p:nvSpPr>
          <p:cNvPr id="170" name="Rectangle 63">
            <a:extLst>
              <a:ext uri="{FF2B5EF4-FFF2-40B4-BE49-F238E27FC236}">
                <a16:creationId xmlns:a16="http://schemas.microsoft.com/office/drawing/2014/main" id="{BD7BEB73-5B8F-479C-BEA7-3F6CCEA8612F}"/>
              </a:ext>
            </a:extLst>
          </p:cNvPr>
          <p:cNvSpPr/>
          <p:nvPr/>
        </p:nvSpPr>
        <p:spPr>
          <a:xfrm>
            <a:off x="10696717" y="5570755"/>
            <a:ext cx="1325279" cy="725390"/>
          </a:xfrm>
          <a:prstGeom prst="roundRect">
            <a:avLst>
              <a:gd name="adj" fmla="val 14253"/>
            </a:avLst>
          </a:prstGeom>
          <a:gradFill>
            <a:gsLst>
              <a:gs pos="0">
                <a:srgbClr val="00CC99">
                  <a:lumMod val="20000"/>
                  <a:lumOff val="80000"/>
                </a:srgbClr>
              </a:gs>
              <a:gs pos="0">
                <a:srgbClr val="FFFFFF"/>
              </a:gs>
              <a:gs pos="100000">
                <a:schemeClr val="accent4">
                  <a:lumMod val="60000"/>
                  <a:lumOff val="40000"/>
                </a:schemeClr>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eaLnBrk="0" hangingPunct="0"/>
            <a:r>
              <a:rPr kumimoji="1" lang="en-US" altLang="ja-JP" sz="1300" b="1" u="sng"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Scrap PCB  </a:t>
            </a:r>
          </a:p>
          <a:p>
            <a:pPr eaLnBrk="0" hangingPunct="0"/>
            <a:r>
              <a:rPr kumimoji="1" lang="en-US" altLang="ja-JP" sz="1300" b="1" dirty="0">
                <a:solidFill>
                  <a:srgbClr val="FF0000"/>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FY22 : 5.5Kusd</a:t>
            </a:r>
          </a:p>
          <a:p>
            <a:pPr eaLnBrk="0" hangingPunct="0"/>
            <a:r>
              <a:rPr kumimoji="1" lang="en-US" altLang="ja-JP" sz="1300" b="1"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FY23  : Zero</a:t>
            </a:r>
          </a:p>
        </p:txBody>
      </p:sp>
      <p:grpSp>
        <p:nvGrpSpPr>
          <p:cNvPr id="28" name="グループ化 35">
            <a:extLst>
              <a:ext uri="{FF2B5EF4-FFF2-40B4-BE49-F238E27FC236}">
                <a16:creationId xmlns:a16="http://schemas.microsoft.com/office/drawing/2014/main" id="{EDE43E02-15E1-992C-C89D-F25672E2C4B3}"/>
              </a:ext>
            </a:extLst>
          </p:cNvPr>
          <p:cNvGrpSpPr/>
          <p:nvPr/>
        </p:nvGrpSpPr>
        <p:grpSpPr>
          <a:xfrm>
            <a:off x="8204874" y="4040329"/>
            <a:ext cx="1708773" cy="1130219"/>
            <a:chOff x="9547033" y="5032765"/>
            <a:chExt cx="2407440" cy="1556884"/>
          </a:xfrm>
        </p:grpSpPr>
        <p:pic>
          <p:nvPicPr>
            <p:cNvPr id="29" name="図 39">
              <a:extLst>
                <a:ext uri="{FF2B5EF4-FFF2-40B4-BE49-F238E27FC236}">
                  <a16:creationId xmlns:a16="http://schemas.microsoft.com/office/drawing/2014/main" id="{BE2CC4BC-72D5-14B8-E394-D2316D0C3883}"/>
                </a:ext>
              </a:extLst>
            </p:cNvPr>
            <p:cNvPicPr>
              <a:picLocks noChangeAspect="1"/>
            </p:cNvPicPr>
            <p:nvPr/>
          </p:nvPicPr>
          <p:blipFill>
            <a:blip r:embed="rId9"/>
            <a:stretch>
              <a:fillRect/>
            </a:stretch>
          </p:blipFill>
          <p:spPr>
            <a:xfrm>
              <a:off x="9659526" y="5032765"/>
              <a:ext cx="2242974" cy="1231795"/>
            </a:xfrm>
            <a:prstGeom prst="rect">
              <a:avLst/>
            </a:prstGeom>
            <a:ln>
              <a:solidFill>
                <a:schemeClr val="bg1">
                  <a:lumMod val="50000"/>
                </a:schemeClr>
              </a:solidFill>
            </a:ln>
          </p:spPr>
        </p:pic>
        <p:sp>
          <p:nvSpPr>
            <p:cNvPr id="30" name="テキスト ボックス 36">
              <a:extLst>
                <a:ext uri="{FF2B5EF4-FFF2-40B4-BE49-F238E27FC236}">
                  <a16:creationId xmlns:a16="http://schemas.microsoft.com/office/drawing/2014/main" id="{8B6128BB-AE89-7554-747A-604705002699}"/>
                </a:ext>
              </a:extLst>
            </p:cNvPr>
            <p:cNvSpPr txBox="1"/>
            <p:nvPr/>
          </p:nvSpPr>
          <p:spPr>
            <a:xfrm>
              <a:off x="9547033" y="5801492"/>
              <a:ext cx="1555234" cy="230832"/>
            </a:xfrm>
            <a:prstGeom prst="rect">
              <a:avLst/>
            </a:prstGeom>
            <a:noFill/>
          </p:spPr>
          <p:txBody>
            <a:bodyPr wrap="none" rtlCol="0">
              <a:spAutoFit/>
            </a:bodyPr>
            <a:lstStyle/>
            <a:p>
              <a:r>
                <a:rPr lang="en-US" altLang="ja-JP" sz="900" dirty="0">
                  <a:latin typeface="Meiryo UI" panose="020B0604030504040204" pitchFamily="50" charset="-128"/>
                  <a:ea typeface="Meiryo UI" panose="020B0604030504040204" pitchFamily="50" charset="-128"/>
                </a:rPr>
                <a:t>Contrast standard</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(400)</a:t>
              </a:r>
            </a:p>
          </p:txBody>
        </p:sp>
        <p:sp>
          <p:nvSpPr>
            <p:cNvPr id="31" name="楕円 40">
              <a:extLst>
                <a:ext uri="{FF2B5EF4-FFF2-40B4-BE49-F238E27FC236}">
                  <a16:creationId xmlns:a16="http://schemas.microsoft.com/office/drawing/2014/main" id="{5CF0DBB3-3F11-7B4B-017F-07354C137D79}"/>
                </a:ext>
              </a:extLst>
            </p:cNvPr>
            <p:cNvSpPr/>
            <p:nvPr/>
          </p:nvSpPr>
          <p:spPr>
            <a:xfrm>
              <a:off x="11421100" y="5855413"/>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テキスト ボックス 87">
              <a:extLst>
                <a:ext uri="{FF2B5EF4-FFF2-40B4-BE49-F238E27FC236}">
                  <a16:creationId xmlns:a16="http://schemas.microsoft.com/office/drawing/2014/main" id="{37953F83-C61B-9A60-6BD8-20C5F03FEF63}"/>
                </a:ext>
              </a:extLst>
            </p:cNvPr>
            <p:cNvSpPr txBox="1"/>
            <p:nvPr/>
          </p:nvSpPr>
          <p:spPr>
            <a:xfrm>
              <a:off x="11569884" y="5912955"/>
              <a:ext cx="384589" cy="245635"/>
            </a:xfrm>
            <a:prstGeom prst="rect">
              <a:avLst/>
            </a:prstGeom>
            <a:noFill/>
            <a:ln w="12700">
              <a:solidFill>
                <a:srgbClr val="FF0000"/>
              </a:solidFill>
            </a:ln>
          </p:spPr>
          <p:txBody>
            <a:bodyPr wrap="none" lIns="54000" tIns="18000" rIns="54000" bIns="18000" rtlCol="0">
              <a:spAutoFit/>
            </a:bodyPr>
            <a:lstStyle/>
            <a:p>
              <a:pPr algn="l">
                <a:spcAft>
                  <a:spcPts val="600"/>
                </a:spcAft>
              </a:pPr>
              <a:r>
                <a:rPr kumimoji="1" lang="en-US" sz="1000" dirty="0">
                  <a:latin typeface="Meiryo UI" panose="020B0604030504040204" pitchFamily="50" charset="-128"/>
                  <a:ea typeface="Meiryo UI" panose="020B0604030504040204" pitchFamily="50" charset="-128"/>
                </a:rPr>
                <a:t>NG</a:t>
              </a:r>
            </a:p>
          </p:txBody>
        </p:sp>
        <p:sp>
          <p:nvSpPr>
            <p:cNvPr id="33" name="テキスト ボックス 89">
              <a:extLst>
                <a:ext uri="{FF2B5EF4-FFF2-40B4-BE49-F238E27FC236}">
                  <a16:creationId xmlns:a16="http://schemas.microsoft.com/office/drawing/2014/main" id="{409A2267-4CFE-506D-FD2D-AE226691066B}"/>
                </a:ext>
              </a:extLst>
            </p:cNvPr>
            <p:cNvSpPr txBox="1"/>
            <p:nvPr/>
          </p:nvSpPr>
          <p:spPr>
            <a:xfrm>
              <a:off x="10286011" y="6275856"/>
              <a:ext cx="276383" cy="313793"/>
            </a:xfrm>
            <a:prstGeom prst="rect">
              <a:avLst/>
            </a:prstGeom>
            <a:solidFill>
              <a:schemeClr val="accent1">
                <a:lumMod val="20000"/>
                <a:lumOff val="80000"/>
              </a:schemeClr>
            </a:solidFill>
            <a:ln w="12700">
              <a:solidFill>
                <a:srgbClr val="0000FF"/>
              </a:solidFill>
            </a:ln>
          </p:spPr>
          <p:txBody>
            <a:bodyPr wrap="square" lIns="54000" tIns="18000" rIns="54000" bIns="18000" rtlCol="0">
              <a:spAutoFit/>
            </a:bodyPr>
            <a:lstStyle/>
            <a:p>
              <a:pPr algn="l">
                <a:spcAft>
                  <a:spcPts val="600"/>
                </a:spcAft>
              </a:pPr>
              <a:r>
                <a:rPr kumimoji="1" lang="en-US" sz="1200" dirty="0">
                  <a:latin typeface="Meiryo UI" panose="020B0604030504040204" pitchFamily="50" charset="-128"/>
                  <a:ea typeface="Meiryo UI" panose="020B0604030504040204" pitchFamily="50" charset="-128"/>
                </a:rPr>
                <a:t>Y</a:t>
              </a:r>
            </a:p>
          </p:txBody>
        </p:sp>
        <p:sp>
          <p:nvSpPr>
            <p:cNvPr id="34" name="テキスト ボックス 93">
              <a:extLst>
                <a:ext uri="{FF2B5EF4-FFF2-40B4-BE49-F238E27FC236}">
                  <a16:creationId xmlns:a16="http://schemas.microsoft.com/office/drawing/2014/main" id="{D3824D78-FD79-411B-DDEB-C11F802AADF5}"/>
                </a:ext>
              </a:extLst>
            </p:cNvPr>
            <p:cNvSpPr txBox="1"/>
            <p:nvPr/>
          </p:nvSpPr>
          <p:spPr>
            <a:xfrm>
              <a:off x="10196270" y="5240561"/>
              <a:ext cx="401217" cy="265505"/>
            </a:xfrm>
            <a:prstGeom prst="rect">
              <a:avLst/>
            </a:prstGeom>
            <a:solidFill>
              <a:schemeClr val="bg1"/>
            </a:solidFill>
            <a:ln w="12700">
              <a:solidFill>
                <a:srgbClr val="0000FF"/>
              </a:solidFill>
            </a:ln>
          </p:spPr>
          <p:txBody>
            <a:bodyPr wrap="none" lIns="54000" tIns="18000" rIns="54000" bIns="18000" rtlCol="0">
              <a:spAutoFit/>
            </a:bodyPr>
            <a:lstStyle/>
            <a:p>
              <a:pPr algn="l">
                <a:spcAft>
                  <a:spcPts val="600"/>
                </a:spcAft>
              </a:pPr>
              <a:r>
                <a:rPr kumimoji="1" lang="en-US" sz="1050" dirty="0">
                  <a:latin typeface="Meiryo UI" panose="020B0604030504040204" pitchFamily="50" charset="-128"/>
                  <a:ea typeface="Meiryo UI" panose="020B0604030504040204" pitchFamily="50" charset="-128"/>
                </a:rPr>
                <a:t>OK</a:t>
              </a:r>
            </a:p>
          </p:txBody>
        </p:sp>
        <p:sp>
          <p:nvSpPr>
            <p:cNvPr id="36" name="テキスト ボックス 29">
              <a:extLst>
                <a:ext uri="{FF2B5EF4-FFF2-40B4-BE49-F238E27FC236}">
                  <a16:creationId xmlns:a16="http://schemas.microsoft.com/office/drawing/2014/main" id="{EFA47079-1AAF-7AFB-1803-0F26F821AAC9}"/>
                </a:ext>
              </a:extLst>
            </p:cNvPr>
            <p:cNvSpPr txBox="1"/>
            <p:nvPr/>
          </p:nvSpPr>
          <p:spPr>
            <a:xfrm>
              <a:off x="10628249" y="6341028"/>
              <a:ext cx="1101186" cy="218568"/>
            </a:xfrm>
            <a:prstGeom prst="rect">
              <a:avLst/>
            </a:prstGeom>
            <a:noFill/>
          </p:spPr>
          <p:txBody>
            <a:bodyPr wrap="none" lIns="0" tIns="0" rIns="0" bIns="0" rtlCol="0">
              <a:spAutoFit/>
            </a:bodyPr>
            <a:lstStyle/>
            <a:p>
              <a:pPr algn="l">
                <a:spcAft>
                  <a:spcPts val="600"/>
                </a:spcAft>
              </a:pPr>
              <a:r>
                <a:rPr kumimoji="1" lang="en-US" sz="1100" dirty="0">
                  <a:latin typeface="Meiryo UI" panose="020B0604030504040204" pitchFamily="50" charset="-128"/>
                  <a:ea typeface="Meiryo UI" panose="020B0604030504040204" pitchFamily="50" charset="-128"/>
                </a:rPr>
                <a:t>APL0% Y value</a:t>
              </a:r>
            </a:p>
          </p:txBody>
        </p:sp>
      </p:grpSp>
      <p:grpSp>
        <p:nvGrpSpPr>
          <p:cNvPr id="38" name="グループ化 74">
            <a:extLst>
              <a:ext uri="{FF2B5EF4-FFF2-40B4-BE49-F238E27FC236}">
                <a16:creationId xmlns:a16="http://schemas.microsoft.com/office/drawing/2014/main" id="{82A8B4F6-F7B5-DFBE-B22C-293B292071C5}"/>
              </a:ext>
            </a:extLst>
          </p:cNvPr>
          <p:cNvGrpSpPr/>
          <p:nvPr/>
        </p:nvGrpSpPr>
        <p:grpSpPr>
          <a:xfrm>
            <a:off x="5096172" y="3562061"/>
            <a:ext cx="6212662" cy="374005"/>
            <a:chOff x="233382" y="4094710"/>
            <a:chExt cx="6029688" cy="309651"/>
          </a:xfrm>
          <a:effectLst>
            <a:outerShdw blurRad="25400" dist="25400" dir="5400000" algn="t" rotWithShape="0">
              <a:prstClr val="black">
                <a:alpha val="40000"/>
              </a:prstClr>
            </a:outerShdw>
          </a:effectLst>
        </p:grpSpPr>
        <p:cxnSp>
          <p:nvCxnSpPr>
            <p:cNvPr id="39" name="直線矢印コネクタ 75">
              <a:extLst>
                <a:ext uri="{FF2B5EF4-FFF2-40B4-BE49-F238E27FC236}">
                  <a16:creationId xmlns:a16="http://schemas.microsoft.com/office/drawing/2014/main" id="{825825F0-827A-7675-1C5E-ECCC36F770B6}"/>
                </a:ext>
              </a:extLst>
            </p:cNvPr>
            <p:cNvCxnSpPr>
              <a:cxnSpLocks/>
              <a:stCxn id="40" idx="3"/>
              <a:endCxn id="44" idx="1"/>
            </p:cNvCxnSpPr>
            <p:nvPr/>
          </p:nvCxnSpPr>
          <p:spPr>
            <a:xfrm flipV="1">
              <a:off x="872048" y="4238710"/>
              <a:ext cx="4743022" cy="12277"/>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76">
              <a:extLst>
                <a:ext uri="{FF2B5EF4-FFF2-40B4-BE49-F238E27FC236}">
                  <a16:creationId xmlns:a16="http://schemas.microsoft.com/office/drawing/2014/main" id="{AD8DADAC-FD3F-0D00-A7F2-B9263E7D3733}"/>
                </a:ext>
              </a:extLst>
            </p:cNvPr>
            <p:cNvSpPr/>
            <p:nvPr/>
          </p:nvSpPr>
          <p:spPr>
            <a:xfrm>
              <a:off x="233382" y="4097612"/>
              <a:ext cx="638666" cy="306749"/>
            </a:xfrm>
            <a:prstGeom prst="rect">
              <a:avLst/>
            </a:prstGeom>
            <a:ln/>
          </p:spPr>
          <p:style>
            <a:lnRef idx="2">
              <a:schemeClr val="dk1"/>
            </a:lnRef>
            <a:fillRef idx="1">
              <a:schemeClr val="lt1"/>
            </a:fillRef>
            <a:effectRef idx="0">
              <a:schemeClr val="dk1"/>
            </a:effectRef>
            <a:fontRef idx="minor">
              <a:schemeClr val="dk1"/>
            </a:fontRef>
          </p:style>
          <p:txBody>
            <a:bodyPr wrap="none" lIns="54000" tIns="18000" rIns="54000" bIns="18000" rtlCol="0" anchor="ctr">
              <a:noAutofit/>
            </a:bodyPr>
            <a:lstStyle/>
            <a:p>
              <a:pPr algn="ctr">
                <a:spcAft>
                  <a:spcPts val="600"/>
                </a:spcAft>
              </a:pPr>
              <a:r>
                <a:rPr lang="en-US" sz="1000" dirty="0">
                  <a:solidFill>
                    <a:schemeClr val="tx1"/>
                  </a:solidFill>
                  <a:latin typeface="Meiryo UI" panose="020B0604030504040204" pitchFamily="50" charset="-128"/>
                  <a:ea typeface="Meiryo UI" panose="020B0604030504040204" pitchFamily="50" charset="-128"/>
                </a:rPr>
                <a:t>Assembly</a:t>
              </a:r>
            </a:p>
          </p:txBody>
        </p:sp>
        <p:sp>
          <p:nvSpPr>
            <p:cNvPr id="41" name="正方形/長方形 77">
              <a:extLst>
                <a:ext uri="{FF2B5EF4-FFF2-40B4-BE49-F238E27FC236}">
                  <a16:creationId xmlns:a16="http://schemas.microsoft.com/office/drawing/2014/main" id="{1CC2EE97-575C-CA70-076D-1FE74058E497}"/>
                </a:ext>
              </a:extLst>
            </p:cNvPr>
            <p:cNvSpPr/>
            <p:nvPr/>
          </p:nvSpPr>
          <p:spPr>
            <a:xfrm>
              <a:off x="1027021" y="4097612"/>
              <a:ext cx="1539202" cy="292832"/>
            </a:xfrm>
            <a:prstGeom prst="rect">
              <a:avLst/>
            </a:prstGeom>
            <a:ln/>
          </p:spPr>
          <p:style>
            <a:lnRef idx="2">
              <a:schemeClr val="dk1"/>
            </a:lnRef>
            <a:fillRef idx="1">
              <a:schemeClr val="lt1"/>
            </a:fillRef>
            <a:effectRef idx="0">
              <a:schemeClr val="dk1"/>
            </a:effectRef>
            <a:fontRef idx="minor">
              <a:schemeClr val="dk1"/>
            </a:fontRef>
          </p:style>
          <p:txBody>
            <a:bodyPr wrap="none" lIns="54000" tIns="18000" rIns="54000" bIns="18000" rtlCol="0" anchor="ctr">
              <a:noAutofit/>
            </a:bodyPr>
            <a:lstStyle/>
            <a:p>
              <a:pPr algn="ctr">
                <a:spcAft>
                  <a:spcPts val="600"/>
                </a:spcAft>
              </a:pPr>
              <a:r>
                <a:rPr lang="en-US" altLang="ja-JP" sz="1000" dirty="0">
                  <a:solidFill>
                    <a:schemeClr val="tx1"/>
                  </a:solidFill>
                  <a:latin typeface="Meiryo UI" panose="020B0604030504040204" pitchFamily="50" charset="-128"/>
                  <a:ea typeface="Meiryo UI" panose="020B0604030504040204" pitchFamily="50" charset="-128"/>
                </a:rPr>
                <a:t>Optical axis adjustment</a:t>
              </a:r>
              <a:endParaRPr lang="en-US" sz="1000" dirty="0">
                <a:solidFill>
                  <a:schemeClr val="tx1"/>
                </a:solidFill>
                <a:latin typeface="Meiryo UI" panose="020B0604030504040204" pitchFamily="50" charset="-128"/>
                <a:ea typeface="Meiryo UI" panose="020B0604030504040204" pitchFamily="50" charset="-128"/>
              </a:endParaRPr>
            </a:p>
          </p:txBody>
        </p:sp>
        <p:sp>
          <p:nvSpPr>
            <p:cNvPr id="42" name="正方形/長方形 78">
              <a:extLst>
                <a:ext uri="{FF2B5EF4-FFF2-40B4-BE49-F238E27FC236}">
                  <a16:creationId xmlns:a16="http://schemas.microsoft.com/office/drawing/2014/main" id="{9E8224BE-2E92-A126-636F-030137A225B4}"/>
                </a:ext>
              </a:extLst>
            </p:cNvPr>
            <p:cNvSpPr/>
            <p:nvPr/>
          </p:nvSpPr>
          <p:spPr>
            <a:xfrm>
              <a:off x="2721196" y="4097612"/>
              <a:ext cx="648000" cy="288000"/>
            </a:xfrm>
            <a:prstGeom prst="rect">
              <a:avLst/>
            </a:prstGeom>
            <a:ln/>
          </p:spPr>
          <p:style>
            <a:lnRef idx="2">
              <a:schemeClr val="dk1"/>
            </a:lnRef>
            <a:fillRef idx="1">
              <a:schemeClr val="lt1"/>
            </a:fillRef>
            <a:effectRef idx="0">
              <a:schemeClr val="dk1"/>
            </a:effectRef>
            <a:fontRef idx="minor">
              <a:schemeClr val="dk1"/>
            </a:fontRef>
          </p:style>
          <p:txBody>
            <a:bodyPr wrap="none" lIns="54000" tIns="18000" rIns="54000" bIns="18000" rtlCol="0" anchor="ctr">
              <a:noAutofit/>
            </a:bodyPr>
            <a:lstStyle/>
            <a:p>
              <a:pPr algn="ctr">
                <a:spcAft>
                  <a:spcPts val="600"/>
                </a:spcAft>
              </a:pPr>
              <a:r>
                <a:rPr lang="en-US" altLang="ja-JP" sz="1000" dirty="0">
                  <a:solidFill>
                    <a:schemeClr val="tx1"/>
                  </a:solidFill>
                  <a:latin typeface="Meiryo UI" panose="020B0604030504040204" pitchFamily="50" charset="-128"/>
                  <a:ea typeface="Meiryo UI" panose="020B0604030504040204" pitchFamily="50" charset="-128"/>
                </a:rPr>
                <a:t>Assembly</a:t>
              </a:r>
              <a:endParaRPr lang="en-US" sz="1000" dirty="0">
                <a:solidFill>
                  <a:schemeClr val="tx1"/>
                </a:solidFill>
                <a:latin typeface="Meiryo UI" panose="020B0604030504040204" pitchFamily="50" charset="-128"/>
                <a:ea typeface="Meiryo UI" panose="020B0604030504040204" pitchFamily="50" charset="-128"/>
              </a:endParaRPr>
            </a:p>
          </p:txBody>
        </p:sp>
        <p:sp>
          <p:nvSpPr>
            <p:cNvPr id="43" name="正方形/長方形 79">
              <a:extLst>
                <a:ext uri="{FF2B5EF4-FFF2-40B4-BE49-F238E27FC236}">
                  <a16:creationId xmlns:a16="http://schemas.microsoft.com/office/drawing/2014/main" id="{4B9C1830-ADD7-2377-0267-1E4C714C9CA0}"/>
                </a:ext>
              </a:extLst>
            </p:cNvPr>
            <p:cNvSpPr/>
            <p:nvPr/>
          </p:nvSpPr>
          <p:spPr>
            <a:xfrm>
              <a:off x="3524168" y="4097612"/>
              <a:ext cx="1957711" cy="283277"/>
            </a:xfrm>
            <a:prstGeom prst="rect">
              <a:avLst/>
            </a:prstGeom>
            <a:ln/>
          </p:spPr>
          <p:style>
            <a:lnRef idx="2">
              <a:schemeClr val="dk1"/>
            </a:lnRef>
            <a:fillRef idx="1">
              <a:schemeClr val="lt1"/>
            </a:fillRef>
            <a:effectRef idx="0">
              <a:schemeClr val="dk1"/>
            </a:effectRef>
            <a:fontRef idx="minor">
              <a:schemeClr val="dk1"/>
            </a:fontRef>
          </p:style>
          <p:txBody>
            <a:bodyPr wrap="none" lIns="54000" tIns="18000" rIns="54000" bIns="18000" rtlCol="0" anchor="ctr">
              <a:noAutofit/>
            </a:bodyPr>
            <a:lstStyle/>
            <a:p>
              <a:pPr algn="ctr">
                <a:spcAft>
                  <a:spcPts val="600"/>
                </a:spcAft>
              </a:pPr>
              <a:r>
                <a:rPr lang="en-US" altLang="ja-JP" sz="1000" dirty="0">
                  <a:solidFill>
                    <a:schemeClr val="tx1"/>
                  </a:solidFill>
                  <a:latin typeface="Meiryo UI" panose="020B0604030504040204" pitchFamily="50" charset="-128"/>
                  <a:ea typeface="Meiryo UI" panose="020B0604030504040204" pitchFamily="50" charset="-128"/>
                </a:rPr>
                <a:t>Optical adjustment/inspection</a:t>
              </a:r>
              <a:endParaRPr lang="en-US" sz="1000" dirty="0">
                <a:solidFill>
                  <a:schemeClr val="tx1"/>
                </a:solidFill>
                <a:latin typeface="Meiryo UI" panose="020B0604030504040204" pitchFamily="50" charset="-128"/>
                <a:ea typeface="Meiryo UI" panose="020B0604030504040204" pitchFamily="50" charset="-128"/>
              </a:endParaRPr>
            </a:p>
          </p:txBody>
        </p:sp>
        <p:sp>
          <p:nvSpPr>
            <p:cNvPr id="44" name="正方形/長方形 80">
              <a:extLst>
                <a:ext uri="{FF2B5EF4-FFF2-40B4-BE49-F238E27FC236}">
                  <a16:creationId xmlns:a16="http://schemas.microsoft.com/office/drawing/2014/main" id="{F78DB234-40D0-F656-CFFA-1C11F17F9E77}"/>
                </a:ext>
              </a:extLst>
            </p:cNvPr>
            <p:cNvSpPr/>
            <p:nvPr/>
          </p:nvSpPr>
          <p:spPr>
            <a:xfrm>
              <a:off x="5615070" y="4094710"/>
              <a:ext cx="648000" cy="288000"/>
            </a:xfrm>
            <a:prstGeom prst="rect">
              <a:avLst/>
            </a:prstGeom>
            <a:ln/>
          </p:spPr>
          <p:style>
            <a:lnRef idx="2">
              <a:schemeClr val="dk1"/>
            </a:lnRef>
            <a:fillRef idx="1">
              <a:schemeClr val="lt1"/>
            </a:fillRef>
            <a:effectRef idx="0">
              <a:schemeClr val="dk1"/>
            </a:effectRef>
            <a:fontRef idx="minor">
              <a:schemeClr val="dk1"/>
            </a:fontRef>
          </p:style>
          <p:txBody>
            <a:bodyPr wrap="none" lIns="54000" tIns="18000" rIns="54000" bIns="18000" rtlCol="0" anchor="ctr">
              <a:noAutofit/>
            </a:bodyPr>
            <a:lstStyle/>
            <a:p>
              <a:pPr algn="ctr">
                <a:spcAft>
                  <a:spcPts val="600"/>
                </a:spcAft>
              </a:pPr>
              <a:r>
                <a:rPr lang="en-US" altLang="ja-JP" sz="1000" dirty="0">
                  <a:solidFill>
                    <a:schemeClr val="tx1"/>
                  </a:solidFill>
                  <a:latin typeface="Meiryo UI" panose="020B0604030504040204" pitchFamily="50" charset="-128"/>
                  <a:ea typeface="Meiryo UI" panose="020B0604030504040204" pitchFamily="50" charset="-128"/>
                </a:rPr>
                <a:t>Packing</a:t>
              </a:r>
              <a:endParaRPr lang="en-US" sz="1000" dirty="0">
                <a:solidFill>
                  <a:schemeClr val="tx1"/>
                </a:solidFill>
                <a:latin typeface="Meiryo UI" panose="020B0604030504040204" pitchFamily="50" charset="-128"/>
                <a:ea typeface="Meiryo UI" panose="020B0604030504040204" pitchFamily="50" charset="-128"/>
              </a:endParaRPr>
            </a:p>
          </p:txBody>
        </p:sp>
      </p:grpSp>
      <p:pic>
        <p:nvPicPr>
          <p:cNvPr id="46" name="Picture 6">
            <a:extLst>
              <a:ext uri="{FF2B5EF4-FFF2-40B4-BE49-F238E27FC236}">
                <a16:creationId xmlns:a16="http://schemas.microsoft.com/office/drawing/2014/main" id="{473C7C39-39E4-B19D-6BD2-37851B1CCEA9}"/>
              </a:ext>
            </a:extLst>
          </p:cNvPr>
          <p:cNvPicPr>
            <a:picLocks noChangeAspect="1"/>
          </p:cNvPicPr>
          <p:nvPr/>
        </p:nvPicPr>
        <p:blipFill rotWithShape="1">
          <a:blip r:embed="rId10"/>
          <a:srcRect l="2515" t="10359" r="12294" b="6340"/>
          <a:stretch/>
        </p:blipFill>
        <p:spPr>
          <a:xfrm>
            <a:off x="6273608" y="4008145"/>
            <a:ext cx="823491" cy="669916"/>
          </a:xfrm>
          <a:prstGeom prst="rect">
            <a:avLst/>
          </a:prstGeom>
          <a:solidFill>
            <a:schemeClr val="bg1"/>
          </a:solidFill>
          <a:ln w="28575">
            <a:solidFill>
              <a:schemeClr val="bg1"/>
            </a:solidFill>
          </a:ln>
        </p:spPr>
      </p:pic>
      <p:sp>
        <p:nvSpPr>
          <p:cNvPr id="47" name="テキスト ボックス 88">
            <a:extLst>
              <a:ext uri="{FF2B5EF4-FFF2-40B4-BE49-F238E27FC236}">
                <a16:creationId xmlns:a16="http://schemas.microsoft.com/office/drawing/2014/main" id="{5D8F8B37-AAC1-D5B3-97E8-3F32D947D42E}"/>
              </a:ext>
            </a:extLst>
          </p:cNvPr>
          <p:cNvSpPr txBox="1"/>
          <p:nvPr/>
        </p:nvSpPr>
        <p:spPr>
          <a:xfrm>
            <a:off x="6913630" y="4003852"/>
            <a:ext cx="198792" cy="247414"/>
          </a:xfrm>
          <a:prstGeom prst="rect">
            <a:avLst/>
          </a:prstGeom>
          <a:solidFill>
            <a:schemeClr val="accent1">
              <a:lumMod val="20000"/>
              <a:lumOff val="80000"/>
            </a:schemeClr>
          </a:solidFill>
          <a:ln w="12700">
            <a:solidFill>
              <a:srgbClr val="0000FF"/>
            </a:solidFill>
          </a:ln>
        </p:spPr>
        <p:txBody>
          <a:bodyPr wrap="square" lIns="54000" tIns="18000" rIns="54000" bIns="18000" rtlCol="0" anchor="ctr">
            <a:spAutoFit/>
          </a:bodyPr>
          <a:lstStyle/>
          <a:p>
            <a:pPr algn="ctr">
              <a:spcAft>
                <a:spcPts val="600"/>
              </a:spcAft>
            </a:pPr>
            <a:r>
              <a:rPr kumimoji="1" lang="en-US" sz="1200" dirty="0">
                <a:latin typeface="Meiryo UI" panose="020B0604030504040204" pitchFamily="50" charset="-128"/>
                <a:ea typeface="Meiryo UI" panose="020B0604030504040204" pitchFamily="50" charset="-128"/>
              </a:rPr>
              <a:t>Y</a:t>
            </a:r>
          </a:p>
        </p:txBody>
      </p:sp>
      <p:sp>
        <p:nvSpPr>
          <p:cNvPr id="50" name="二等辺三角形 92">
            <a:extLst>
              <a:ext uri="{FF2B5EF4-FFF2-40B4-BE49-F238E27FC236}">
                <a16:creationId xmlns:a16="http://schemas.microsoft.com/office/drawing/2014/main" id="{DD28787F-FD37-34FC-CF0C-5C3EE37AB3E3}"/>
              </a:ext>
            </a:extLst>
          </p:cNvPr>
          <p:cNvSpPr/>
          <p:nvPr/>
        </p:nvSpPr>
        <p:spPr>
          <a:xfrm flipV="1">
            <a:off x="8904524" y="3936835"/>
            <a:ext cx="530171" cy="160304"/>
          </a:xfrm>
          <a:prstGeom prst="triangle">
            <a:avLst/>
          </a:prstGeom>
          <a:solidFill>
            <a:schemeClr val="accent2">
              <a:lumMod val="60000"/>
              <a:lumOff val="40000"/>
            </a:schemeClr>
          </a:solid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spcAft>
                <a:spcPts val="600"/>
              </a:spcAft>
            </a:pPr>
            <a:endParaRPr lang="en-US" sz="2000" dirty="0">
              <a:solidFill>
                <a:schemeClr val="tx1"/>
              </a:solidFill>
              <a:latin typeface="+mn-ea"/>
            </a:endParaRPr>
          </a:p>
        </p:txBody>
      </p:sp>
      <p:cxnSp>
        <p:nvCxnSpPr>
          <p:cNvPr id="52" name="直線コネクタ 17">
            <a:extLst>
              <a:ext uri="{FF2B5EF4-FFF2-40B4-BE49-F238E27FC236}">
                <a16:creationId xmlns:a16="http://schemas.microsoft.com/office/drawing/2014/main" id="{F82A8B14-8E32-BE59-505E-ECD8FF63CDDC}"/>
              </a:ext>
            </a:extLst>
          </p:cNvPr>
          <p:cNvCxnSpPr>
            <a:cxnSpLocks/>
          </p:cNvCxnSpPr>
          <p:nvPr/>
        </p:nvCxnSpPr>
        <p:spPr>
          <a:xfrm>
            <a:off x="6974862" y="4343105"/>
            <a:ext cx="268300" cy="0"/>
          </a:xfrm>
          <a:prstGeom prst="line">
            <a:avLst/>
          </a:prstGeom>
          <a:ln w="12700">
            <a:solidFill>
              <a:srgbClr val="0000FF"/>
            </a:solidFill>
          </a:ln>
          <a:effectLst>
            <a:glow rad="25400">
              <a:schemeClr val="bg1">
                <a:lumMod val="95000"/>
              </a:schemeClr>
            </a:glow>
          </a:effectLst>
        </p:spPr>
        <p:style>
          <a:lnRef idx="1">
            <a:schemeClr val="accent1"/>
          </a:lnRef>
          <a:fillRef idx="0">
            <a:schemeClr val="accent1"/>
          </a:fillRef>
          <a:effectRef idx="0">
            <a:schemeClr val="accent1"/>
          </a:effectRef>
          <a:fontRef idx="minor">
            <a:schemeClr val="tx1"/>
          </a:fontRef>
        </p:style>
      </p:cxnSp>
      <p:sp>
        <p:nvSpPr>
          <p:cNvPr id="53" name="テキスト ボックス 24">
            <a:extLst>
              <a:ext uri="{FF2B5EF4-FFF2-40B4-BE49-F238E27FC236}">
                <a16:creationId xmlns:a16="http://schemas.microsoft.com/office/drawing/2014/main" id="{8C224AA9-F664-4ADB-D7AA-7500735A253B}"/>
              </a:ext>
            </a:extLst>
          </p:cNvPr>
          <p:cNvSpPr txBox="1"/>
          <p:nvPr/>
        </p:nvSpPr>
        <p:spPr>
          <a:xfrm>
            <a:off x="7210244" y="4162738"/>
            <a:ext cx="366169" cy="384347"/>
          </a:xfrm>
          <a:prstGeom prst="rect">
            <a:avLst/>
          </a:prstGeom>
          <a:noFill/>
        </p:spPr>
        <p:txBody>
          <a:bodyPr wrap="none" tIns="90000" bIns="90000" rtlCol="0">
            <a:spAutoFit/>
          </a:bodyPr>
          <a:lstStyle/>
          <a:p>
            <a:pPr algn="l">
              <a:spcAft>
                <a:spcPts val="600"/>
              </a:spcAft>
            </a:pPr>
            <a:r>
              <a:rPr kumimoji="1" lang="en-US" sz="1050" dirty="0">
                <a:latin typeface="Meiryo UI" panose="020B0604030504040204" pitchFamily="50" charset="-128"/>
                <a:ea typeface="Meiryo UI" panose="020B0604030504040204" pitchFamily="50" charset="-128"/>
              </a:rPr>
              <a:t>9.5</a:t>
            </a:r>
            <a:endParaRPr kumimoji="1" lang="en-US" sz="2000" dirty="0">
              <a:latin typeface="Meiryo UI" panose="020B0604030504040204" pitchFamily="50" charset="-128"/>
              <a:ea typeface="Meiryo UI" panose="020B0604030504040204" pitchFamily="50" charset="-128"/>
            </a:endParaRPr>
          </a:p>
        </p:txBody>
      </p:sp>
      <p:graphicFrame>
        <p:nvGraphicFramePr>
          <p:cNvPr id="79" name="Chart 78">
            <a:extLst>
              <a:ext uri="{FF2B5EF4-FFF2-40B4-BE49-F238E27FC236}">
                <a16:creationId xmlns:a16="http://schemas.microsoft.com/office/drawing/2014/main" id="{345A2292-B706-442E-8DA3-A2B4AF412A3C}"/>
              </a:ext>
            </a:extLst>
          </p:cNvPr>
          <p:cNvGraphicFramePr/>
          <p:nvPr>
            <p:extLst>
              <p:ext uri="{D42A27DB-BD31-4B8C-83A1-F6EECF244321}">
                <p14:modId xmlns:p14="http://schemas.microsoft.com/office/powerpoint/2010/main" val="2659669445"/>
              </p:ext>
            </p:extLst>
          </p:nvPr>
        </p:nvGraphicFramePr>
        <p:xfrm>
          <a:off x="-21070" y="1943213"/>
          <a:ext cx="1206314" cy="122464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80" name="Table 79">
            <a:extLst>
              <a:ext uri="{FF2B5EF4-FFF2-40B4-BE49-F238E27FC236}">
                <a16:creationId xmlns:a16="http://schemas.microsoft.com/office/drawing/2014/main" id="{8FECA3C5-4CD7-4257-80C2-0B098752A17A}"/>
              </a:ext>
            </a:extLst>
          </p:cNvPr>
          <p:cNvGraphicFramePr>
            <a:graphicFrameLocks noGrp="1"/>
          </p:cNvGraphicFramePr>
          <p:nvPr>
            <p:extLst>
              <p:ext uri="{D42A27DB-BD31-4B8C-83A1-F6EECF244321}">
                <p14:modId xmlns:p14="http://schemas.microsoft.com/office/powerpoint/2010/main" val="328874208"/>
              </p:ext>
            </p:extLst>
          </p:nvPr>
        </p:nvGraphicFramePr>
        <p:xfrm>
          <a:off x="1017707" y="1958202"/>
          <a:ext cx="3559202" cy="1098919"/>
        </p:xfrm>
        <a:graphic>
          <a:graphicData uri="http://schemas.openxmlformats.org/drawingml/2006/table">
            <a:tbl>
              <a:tblPr>
                <a:tableStyleId>{5C22544A-7EE6-4342-B048-85BDC9FD1C3A}</a:tableStyleId>
              </a:tblPr>
              <a:tblGrid>
                <a:gridCol w="541695">
                  <a:extLst>
                    <a:ext uri="{9D8B030D-6E8A-4147-A177-3AD203B41FA5}">
                      <a16:colId xmlns:a16="http://schemas.microsoft.com/office/drawing/2014/main" val="2798166277"/>
                    </a:ext>
                  </a:extLst>
                </a:gridCol>
                <a:gridCol w="1867902">
                  <a:extLst>
                    <a:ext uri="{9D8B030D-6E8A-4147-A177-3AD203B41FA5}">
                      <a16:colId xmlns:a16="http://schemas.microsoft.com/office/drawing/2014/main" val="3678887213"/>
                    </a:ext>
                  </a:extLst>
                </a:gridCol>
                <a:gridCol w="1149605">
                  <a:extLst>
                    <a:ext uri="{9D8B030D-6E8A-4147-A177-3AD203B41FA5}">
                      <a16:colId xmlns:a16="http://schemas.microsoft.com/office/drawing/2014/main" val="70295433"/>
                    </a:ext>
                  </a:extLst>
                </a:gridCol>
              </a:tblGrid>
              <a:tr h="331082">
                <a:tc>
                  <a:txBody>
                    <a:bodyPr/>
                    <a:lstStyle/>
                    <a:p>
                      <a:pPr algn="ctr"/>
                      <a:r>
                        <a:rPr lang="en-US" sz="1100" b="0" i="0" u="none" strike="noStrike" kern="1200" dirty="0">
                          <a:solidFill>
                            <a:schemeClr val="dk1"/>
                          </a:solidFill>
                          <a:effectLst/>
                          <a:latin typeface="Meiryo UI" panose="020B0604030504040204" pitchFamily="34" charset="-128"/>
                          <a:ea typeface="Meiryo UI" panose="020B0604030504040204" pitchFamily="34" charset="-128"/>
                          <a:cs typeface="+mn-cs"/>
                        </a:rPr>
                        <a:t>PJ</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fontAlgn="ctr">
                        <a:buFont typeface="Wingdings" panose="05000000000000000000" pitchFamily="2" charset="2"/>
                        <a:buNone/>
                      </a:pPr>
                      <a:r>
                        <a:rPr lang="en-US" sz="1100" b="0" i="0" u="none" strike="noStrike" kern="1200" dirty="0" err="1">
                          <a:solidFill>
                            <a:schemeClr val="dk1"/>
                          </a:solidFill>
                          <a:effectLst/>
                          <a:latin typeface="Meiryo UI" panose="020B0604030504040204" pitchFamily="34" charset="-128"/>
                          <a:ea typeface="Meiryo UI" panose="020B0604030504040204" pitchFamily="34" charset="-128"/>
                          <a:cs typeface="+mn-cs"/>
                        </a:rPr>
                        <a:t>Kerare</a:t>
                      </a:r>
                      <a:endParaRPr lang="en-US" sz="1100" b="0" i="0" u="none" strike="noStrike" kern="1200" dirty="0">
                        <a:solidFill>
                          <a:schemeClr val="dk1"/>
                        </a:solidFill>
                        <a:effectLst/>
                        <a:latin typeface="Meiryo UI" panose="020B0604030504040204" pitchFamily="34" charset="-128"/>
                        <a:ea typeface="Meiryo UI" panose="020B0604030504040204" pitchFamily="34" charset="-128"/>
                        <a:cs typeface="+mn-cs"/>
                      </a:endParaRP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100" b="0" i="0" u="none" strike="noStrike" dirty="0">
                          <a:effectLst/>
                          <a:latin typeface="Meiryo UI" panose="020B0604030504040204" pitchFamily="34" charset="-128"/>
                          <a:ea typeface="Meiryo UI" panose="020B0604030504040204" pitchFamily="34" charset="-128"/>
                        </a:rPr>
                        <a:t>No item</a:t>
                      </a:r>
                      <a:r>
                        <a:rPr lang="en-US" sz="1100" b="0" i="0" u="none" strike="noStrike" baseline="0" dirty="0">
                          <a:effectLst/>
                          <a:latin typeface="Meiryo UI" panose="020B0604030504040204" pitchFamily="34" charset="-128"/>
                          <a:ea typeface="Meiryo UI" panose="020B0604030504040204" pitchFamily="34" charset="-128"/>
                        </a:rPr>
                        <a:t> check</a:t>
                      </a:r>
                      <a:endParaRPr lang="en-US" sz="1100" b="0" i="0" u="none" strike="noStrike" dirty="0">
                        <a:effectLst/>
                        <a:latin typeface="Meiryo UI" panose="020B0604030504040204" pitchFamily="34" charset="-128"/>
                        <a:ea typeface="Meiryo UI" panose="020B0604030504040204" pitchFamily="34" charset="-128"/>
                      </a:endParaRP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5765556"/>
                  </a:ext>
                </a:extLst>
              </a:tr>
              <a:tr h="413147">
                <a:tc>
                  <a:txBody>
                    <a:bodyPr/>
                    <a:lstStyle/>
                    <a:p>
                      <a:pPr algn="ctr"/>
                      <a:r>
                        <a:rPr lang="en-US" sz="1100" b="0" i="0" u="none" strike="noStrike" kern="1200" dirty="0">
                          <a:solidFill>
                            <a:schemeClr val="dk1"/>
                          </a:solidFill>
                          <a:effectLst/>
                          <a:latin typeface="Meiryo UI" panose="020B0604030504040204" pitchFamily="34" charset="-128"/>
                          <a:ea typeface="Meiryo UI" panose="020B0604030504040204" pitchFamily="34" charset="-128"/>
                          <a:cs typeface="+mn-cs"/>
                        </a:rPr>
                        <a:t>Sound</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fontAlgn="ctr">
                        <a:buFont typeface="Wingdings" panose="05000000000000000000" pitchFamily="2" charset="2"/>
                        <a:buNone/>
                      </a:pPr>
                      <a:r>
                        <a:rPr lang="en-US" sz="1100" b="0" i="0" u="none" strike="noStrike" kern="1200" baseline="0" dirty="0">
                          <a:solidFill>
                            <a:schemeClr val="dk1"/>
                          </a:solidFill>
                          <a:effectLst/>
                          <a:latin typeface="Meiryo UI" panose="020B0604030504040204" pitchFamily="34" charset="-128"/>
                          <a:ea typeface="Meiryo UI" panose="020B0604030504040204" pitchFamily="34" charset="-128"/>
                          <a:cs typeface="+mn-cs"/>
                        </a:rPr>
                        <a:t>MIC net loosen</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100" b="0" i="0" u="none" strike="noStrike" kern="1200" baseline="0" dirty="0">
                          <a:solidFill>
                            <a:schemeClr val="dk1"/>
                          </a:solidFill>
                          <a:effectLst/>
                          <a:latin typeface="Meiryo UI" panose="020B0604030504040204" pitchFamily="34" charset="-128"/>
                          <a:ea typeface="Meiryo UI" panose="020B0604030504040204" pitchFamily="34" charset="-128"/>
                          <a:cs typeface="+mn-cs"/>
                        </a:rPr>
                        <a:t>Method no good</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3857591"/>
                  </a:ext>
                </a:extLst>
              </a:tr>
              <a:tr h="354690">
                <a:tc>
                  <a:txBody>
                    <a:bodyPr/>
                    <a:lstStyle/>
                    <a:p>
                      <a:pPr algn="ctr"/>
                      <a:r>
                        <a:rPr lang="en-US" sz="1100" b="0" i="0" u="none" strike="noStrike" kern="1200" dirty="0">
                          <a:solidFill>
                            <a:schemeClr val="dk1"/>
                          </a:solidFill>
                          <a:effectLst/>
                          <a:latin typeface="Meiryo UI" panose="020B0604030504040204" pitchFamily="34" charset="-128"/>
                          <a:ea typeface="Meiryo UI" panose="020B0604030504040204" pitchFamily="34" charset="-128"/>
                          <a:cs typeface="+mn-cs"/>
                        </a:rPr>
                        <a:t>Sound</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fontAlgn="ctr">
                        <a:buFont typeface="Wingdings" panose="05000000000000000000" pitchFamily="2" charset="2"/>
                        <a:buNone/>
                      </a:pPr>
                      <a:r>
                        <a:rPr lang="vi-VN" sz="1100" b="0" i="0" u="none" strike="noStrike" kern="1200" baseline="0" noProof="0" dirty="0">
                          <a:solidFill>
                            <a:schemeClr val="dk1"/>
                          </a:solidFill>
                          <a:effectLst/>
                          <a:latin typeface="Meiryo UI" panose="020B0604030504040204" pitchFamily="34" charset="-128"/>
                          <a:ea typeface="Meiryo UI" panose="020B0604030504040204" pitchFamily="34" charset="-128"/>
                          <a:cs typeface="+mn-cs"/>
                        </a:rPr>
                        <a:t>Remain hanal</a:t>
                      </a:r>
                      <a:endParaRPr lang="en-US" sz="1100" b="0" i="0" u="none" strike="noStrike" kern="1200" baseline="0" dirty="0">
                        <a:solidFill>
                          <a:schemeClr val="dk1"/>
                        </a:solidFill>
                        <a:effectLst/>
                        <a:latin typeface="Meiryo UI" panose="020B0604030504040204" pitchFamily="34" charset="-128"/>
                        <a:ea typeface="Meiryo UI" panose="020B0604030504040204" pitchFamily="34" charset="-128"/>
                        <a:cs typeface="+mn-cs"/>
                      </a:endParaRP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100" b="0" i="0" u="none" strike="noStrike" kern="1200" baseline="0" dirty="0">
                          <a:solidFill>
                            <a:schemeClr val="dk1"/>
                          </a:solidFill>
                          <a:effectLst/>
                          <a:latin typeface="Meiryo UI" panose="020B0604030504040204" pitchFamily="34" charset="-128"/>
                          <a:ea typeface="Meiryo UI" panose="020B0604030504040204" pitchFamily="34" charset="-128"/>
                          <a:cs typeface="+mn-cs"/>
                        </a:rPr>
                        <a:t>Method no good</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9049290"/>
                  </a:ext>
                </a:extLst>
              </a:tr>
            </a:tbl>
          </a:graphicData>
        </a:graphic>
      </p:graphicFrame>
      <p:sp>
        <p:nvSpPr>
          <p:cNvPr id="81" name="テキスト ボックス 127">
            <a:extLst>
              <a:ext uri="{FF2B5EF4-FFF2-40B4-BE49-F238E27FC236}">
                <a16:creationId xmlns:a16="http://schemas.microsoft.com/office/drawing/2014/main" id="{A05B657D-83F9-4B6B-84BF-E8A394DFCF4F}"/>
              </a:ext>
            </a:extLst>
          </p:cNvPr>
          <p:cNvSpPr txBox="1"/>
          <p:nvPr/>
        </p:nvSpPr>
        <p:spPr>
          <a:xfrm>
            <a:off x="4976350" y="1574405"/>
            <a:ext cx="6258692" cy="344128"/>
          </a:xfrm>
          <a:prstGeom prst="rect">
            <a:avLst/>
          </a:prstGeom>
          <a:noFill/>
        </p:spPr>
        <p:txBody>
          <a:bodyPr wrap="none" lIns="36000" tIns="18000" rIns="36000" bIns="18000" rtlCol="0">
            <a:spAutoFit/>
          </a:bodyPr>
          <a:lstStyle/>
          <a:p>
            <a:pPr marL="285750" lvl="1" indent="-285750">
              <a:spcBef>
                <a:spcPts val="0"/>
              </a:spcBef>
              <a:buFont typeface="Wingdings" panose="05000000000000000000" pitchFamily="2" charset="2"/>
              <a:buChar char="Ø"/>
            </a:pPr>
            <a:r>
              <a:rPr lang="en-US" altLang="ja-JP" sz="2000" b="1" dirty="0">
                <a:solidFill>
                  <a:srgbClr val="0000FF"/>
                </a:solidFill>
                <a:latin typeface="Tw Cen MT" panose="020B0602020104020603" pitchFamily="34" charset="0"/>
                <a:ea typeface="Meiryo UI" panose="020B0604030504040204" pitchFamily="50" charset="-128"/>
                <a:cs typeface="Arial" panose="020B0604020202020204" pitchFamily="34" charset="0"/>
              </a:rPr>
              <a:t>Build Market feedback system to take preventive action</a:t>
            </a:r>
          </a:p>
        </p:txBody>
      </p:sp>
      <p:pic>
        <p:nvPicPr>
          <p:cNvPr id="82" name="図 36959" descr="グラフィカル ユーザー インターフェイス, グラフ, アプリケーション">
            <a:extLst>
              <a:ext uri="{FF2B5EF4-FFF2-40B4-BE49-F238E27FC236}">
                <a16:creationId xmlns:a16="http://schemas.microsoft.com/office/drawing/2014/main" id="{7BAA29B0-19D3-9E6F-77B5-877B3506B882}"/>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t="9023"/>
          <a:stretch/>
        </p:blipFill>
        <p:spPr>
          <a:xfrm>
            <a:off x="5377630" y="1996217"/>
            <a:ext cx="1681732" cy="876753"/>
          </a:xfrm>
          <a:prstGeom prst="rect">
            <a:avLst/>
          </a:prstGeom>
          <a:ln>
            <a:solidFill>
              <a:schemeClr val="bg1">
                <a:lumMod val="75000"/>
              </a:schemeClr>
            </a:solidFill>
          </a:ln>
        </p:spPr>
      </p:pic>
      <p:sp>
        <p:nvSpPr>
          <p:cNvPr id="83" name="テキスト ボックス 127">
            <a:extLst>
              <a:ext uri="{FF2B5EF4-FFF2-40B4-BE49-F238E27FC236}">
                <a16:creationId xmlns:a16="http://schemas.microsoft.com/office/drawing/2014/main" id="{0C7239B8-1A64-32FD-8E52-E831061B7F6A}"/>
              </a:ext>
            </a:extLst>
          </p:cNvPr>
          <p:cNvSpPr txBox="1"/>
          <p:nvPr/>
        </p:nvSpPr>
        <p:spPr>
          <a:xfrm>
            <a:off x="6989544" y="1852632"/>
            <a:ext cx="4334317" cy="1375180"/>
          </a:xfrm>
          <a:prstGeom prst="rect">
            <a:avLst/>
          </a:prstGeom>
          <a:noFill/>
        </p:spPr>
        <p:txBody>
          <a:bodyPr wrap="square" lIns="36000" tIns="18000" rIns="36000" bIns="18000" rtlCol="0">
            <a:spAutoFit/>
          </a:bodyPr>
          <a:lstStyle/>
          <a:p>
            <a:pPr marL="360000" lvl="1" indent="-180000">
              <a:lnSpc>
                <a:spcPct val="150000"/>
              </a:lnSpc>
              <a:spcBef>
                <a:spcPts val="0"/>
              </a:spcBef>
              <a:buFont typeface="Wingdings" panose="05000000000000000000" pitchFamily="2" charset="2"/>
              <a:buChar char="§"/>
            </a:pPr>
            <a:r>
              <a:rPr lang="en-US" altLang="ja-JP" sz="1300" b="1" dirty="0">
                <a:latin typeface="Arial" panose="020B0604020202020204" pitchFamily="34" charset="0"/>
                <a:ea typeface="Meiryo UI" panose="020B0604030504040204" pitchFamily="50" charset="-128"/>
                <a:cs typeface="Arial" panose="020B0604020202020204" pitchFamily="34" charset="0"/>
              </a:rPr>
              <a:t>Getting all defect market &amp;  analysis trend defect</a:t>
            </a:r>
          </a:p>
          <a:p>
            <a:pPr marL="360000" lvl="1" indent="-180000">
              <a:lnSpc>
                <a:spcPct val="150000"/>
              </a:lnSpc>
              <a:spcBef>
                <a:spcPts val="0"/>
              </a:spcBef>
              <a:buFont typeface="Wingdings" panose="05000000000000000000" pitchFamily="2" charset="2"/>
              <a:buChar char="§"/>
            </a:pPr>
            <a:r>
              <a:rPr lang="en-US" altLang="ja-JP" sz="1300" b="1" dirty="0">
                <a:latin typeface="Arial" panose="020B0604020202020204" pitchFamily="34" charset="0"/>
                <a:ea typeface="Meiryo UI" panose="020B0604030504040204" pitchFamily="50" charset="-128"/>
                <a:cs typeface="Arial" panose="020B0604020202020204" pitchFamily="34" charset="0"/>
              </a:rPr>
              <a:t>Take preventive action </a:t>
            </a:r>
          </a:p>
          <a:p>
            <a:pPr marL="180000" lvl="1">
              <a:lnSpc>
                <a:spcPct val="150000"/>
              </a:lnSpc>
              <a:spcBef>
                <a:spcPts val="0"/>
              </a:spcBef>
            </a:pPr>
            <a:r>
              <a:rPr lang="en-US" altLang="ja-JP" sz="1200" b="1" dirty="0">
                <a:latin typeface="Arial" panose="020B0604020202020204" pitchFamily="34" charset="0"/>
                <a:ea typeface="Meiryo UI" panose="020B0604030504040204" pitchFamily="50" charset="-128"/>
                <a:cs typeface="Arial" panose="020B0604020202020204" pitchFamily="34" charset="0"/>
              </a:rPr>
              <a:t>     - Process strengthen 4M change evaluate  </a:t>
            </a:r>
          </a:p>
          <a:p>
            <a:pPr marL="180000" lvl="1">
              <a:lnSpc>
                <a:spcPct val="150000"/>
              </a:lnSpc>
              <a:spcBef>
                <a:spcPts val="0"/>
              </a:spcBef>
            </a:pPr>
            <a:r>
              <a:rPr lang="en-US" altLang="ja-JP" sz="1200" b="1" dirty="0">
                <a:latin typeface="Arial" panose="020B0604020202020204" pitchFamily="34" charset="0"/>
                <a:ea typeface="Meiryo UI" panose="020B0604030504040204" pitchFamily="50" charset="-128"/>
                <a:cs typeface="Arial" panose="020B0604020202020204" pitchFamily="34" charset="0"/>
              </a:rPr>
              <a:t>     - Add customer condition in factory</a:t>
            </a:r>
          </a:p>
          <a:p>
            <a:pPr marL="180000" lvl="1">
              <a:spcBef>
                <a:spcPts val="0"/>
              </a:spcBef>
            </a:pPr>
            <a:r>
              <a:rPr lang="en-US" altLang="ja-JP" sz="1200" b="1" dirty="0">
                <a:latin typeface="Arial" panose="020B0604020202020204" pitchFamily="34" charset="0"/>
                <a:ea typeface="Meiryo UI" panose="020B0604030504040204" pitchFamily="50" charset="-128"/>
                <a:cs typeface="Arial" panose="020B0604020202020204" pitchFamily="34" charset="0"/>
              </a:rPr>
              <a:t>          </a:t>
            </a:r>
          </a:p>
        </p:txBody>
      </p:sp>
      <p:sp>
        <p:nvSpPr>
          <p:cNvPr id="2" name="テキスト ボックス 3">
            <a:extLst>
              <a:ext uri="{FF2B5EF4-FFF2-40B4-BE49-F238E27FC236}">
                <a16:creationId xmlns:a16="http://schemas.microsoft.com/office/drawing/2014/main" id="{1D135D27-29DA-5884-FE70-11B03C768762}"/>
              </a:ext>
            </a:extLst>
          </p:cNvPr>
          <p:cNvSpPr txBox="1"/>
          <p:nvPr/>
        </p:nvSpPr>
        <p:spPr>
          <a:xfrm>
            <a:off x="3514922" y="5966120"/>
            <a:ext cx="1252083" cy="738664"/>
          </a:xfrm>
          <a:prstGeom prst="wedgeRectCallout">
            <a:avLst>
              <a:gd name="adj1" fmla="val -63151"/>
              <a:gd name="adj2" fmla="val -21501"/>
            </a:avLst>
          </a:prstGeom>
          <a:noFill/>
          <a:ln>
            <a:solidFill>
              <a:srgbClr val="FF0000"/>
            </a:solidFill>
          </a:ln>
        </p:spPr>
        <p:txBody>
          <a:bodyPr wrap="square" rtlCol="0">
            <a:spAutoFit/>
          </a:bodyPr>
          <a:lstStyle/>
          <a:p>
            <a:r>
              <a:rPr lang="en-US" sz="1400" dirty="0">
                <a:solidFill>
                  <a:srgbClr val="FF0000"/>
                </a:solidFill>
              </a:rPr>
              <a:t>Checker is not evaluated after repair</a:t>
            </a:r>
          </a:p>
        </p:txBody>
      </p:sp>
      <p:grpSp>
        <p:nvGrpSpPr>
          <p:cNvPr id="7" name="グループ化 5">
            <a:extLst>
              <a:ext uri="{FF2B5EF4-FFF2-40B4-BE49-F238E27FC236}">
                <a16:creationId xmlns:a16="http://schemas.microsoft.com/office/drawing/2014/main" id="{8A27B595-B7E7-5209-CF63-4A7F0A0D8324}"/>
              </a:ext>
            </a:extLst>
          </p:cNvPr>
          <p:cNvGrpSpPr/>
          <p:nvPr/>
        </p:nvGrpSpPr>
        <p:grpSpPr>
          <a:xfrm>
            <a:off x="121739" y="3119990"/>
            <a:ext cx="4630152" cy="1701202"/>
            <a:chOff x="133931" y="3410719"/>
            <a:chExt cx="4630152" cy="1701202"/>
          </a:xfrm>
        </p:grpSpPr>
        <p:sp>
          <p:nvSpPr>
            <p:cNvPr id="9" name="Rectangular Callout 318">
              <a:extLst>
                <a:ext uri="{FF2B5EF4-FFF2-40B4-BE49-F238E27FC236}">
                  <a16:creationId xmlns:a16="http://schemas.microsoft.com/office/drawing/2014/main" id="{8CB82870-7470-F301-B553-4B875DB66478}"/>
                </a:ext>
              </a:extLst>
            </p:cNvPr>
            <p:cNvSpPr/>
            <p:nvPr/>
          </p:nvSpPr>
          <p:spPr>
            <a:xfrm>
              <a:off x="2984185" y="4016771"/>
              <a:ext cx="1779898" cy="727370"/>
            </a:xfrm>
            <a:prstGeom prst="wedgeRectCallout">
              <a:avLst>
                <a:gd name="adj1" fmla="val -81221"/>
                <a:gd name="adj2" fmla="val -359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10800" rIns="36000" bIns="10800" rtlCol="0" anchor="ctr">
              <a:noAutofit/>
            </a:bodyPr>
            <a:lstStyle/>
            <a:p>
              <a:r>
                <a:rPr lang="en-US" sz="1050" dirty="0">
                  <a:solidFill>
                    <a:schemeClr val="tx1"/>
                  </a:solidFill>
                  <a:latin typeface="Meiryo UI" panose="020B0604030504040204" pitchFamily="34" charset="-128"/>
                  <a:ea typeface="Meiryo UI" panose="020B0604030504040204" pitchFamily="34" charset="-128"/>
                </a:rPr>
                <a:t>It is not set to the </a:t>
              </a:r>
            </a:p>
            <a:p>
              <a:r>
                <a:rPr lang="en-US" sz="1050" dirty="0">
                  <a:solidFill>
                    <a:schemeClr val="tx1"/>
                  </a:solidFill>
                  <a:latin typeface="Meiryo UI" panose="020B0604030504040204" pitchFamily="34" charset="-128"/>
                  <a:ea typeface="Meiryo UI" panose="020B0604030504040204" pitchFamily="34" charset="-128"/>
                </a:rPr>
                <a:t>optimum state by manual</a:t>
              </a:r>
            </a:p>
            <a:p>
              <a:r>
                <a:rPr lang="en-US" sz="1050" dirty="0">
                  <a:solidFill>
                    <a:schemeClr val="tx1"/>
                  </a:solidFill>
                  <a:latin typeface="Meiryo UI" panose="020B0604030504040204" pitchFamily="34" charset="-128"/>
                  <a:ea typeface="Meiryo UI" panose="020B0604030504040204" pitchFamily="34" charset="-128"/>
                </a:rPr>
                <a:t> adjustment in the </a:t>
              </a:r>
            </a:p>
            <a:p>
              <a:r>
                <a:rPr lang="en-US" sz="1050" dirty="0">
                  <a:solidFill>
                    <a:schemeClr val="tx1"/>
                  </a:solidFill>
                  <a:latin typeface="Meiryo UI" panose="020B0604030504040204" pitchFamily="34" charset="-128"/>
                  <a:ea typeface="Meiryo UI" panose="020B0604030504040204" pitchFamily="34" charset="-128"/>
                </a:rPr>
                <a:t>previous process</a:t>
              </a:r>
              <a:endParaRPr lang="en-US" sz="1050" dirty="0">
                <a:solidFill>
                  <a:schemeClr val="tx1"/>
                </a:solidFill>
                <a:latin typeface="Meiryo UI" panose="020B0604030504040204" pitchFamily="50" charset="-128"/>
                <a:ea typeface="Meiryo UI" panose="020B0604030504040204" pitchFamily="50" charset="-128"/>
              </a:endParaRPr>
            </a:p>
          </p:txBody>
        </p:sp>
        <p:sp>
          <p:nvSpPr>
            <p:cNvPr id="10" name="Rectangle 9">
              <a:extLst>
                <a:ext uri="{FF2B5EF4-FFF2-40B4-BE49-F238E27FC236}">
                  <a16:creationId xmlns:a16="http://schemas.microsoft.com/office/drawing/2014/main" id="{F96F3293-23AA-F868-8538-35A5C85D3014}"/>
                </a:ext>
              </a:extLst>
            </p:cNvPr>
            <p:cNvSpPr/>
            <p:nvPr/>
          </p:nvSpPr>
          <p:spPr>
            <a:xfrm>
              <a:off x="133931" y="3410719"/>
              <a:ext cx="2055041" cy="344128"/>
            </a:xfrm>
            <a:prstGeom prst="rect">
              <a:avLst/>
            </a:prstGeom>
            <a:noFill/>
            <a:ln>
              <a:noFill/>
            </a:ln>
          </p:spPr>
          <p:txBody>
            <a:bodyPr vert="horz" wrap="none" lIns="36000" tIns="18000" rIns="36000" bIns="18000" rtlCol="0" anchor="ctr" anchorCtr="0">
              <a:spAutoFit/>
            </a:bodyPr>
            <a:lstStyle/>
            <a:p>
              <a:pPr marL="285750" indent="-285750" defTabSz="457200">
                <a:buFont typeface="Wingdings" panose="05000000000000000000" pitchFamily="2" charset="2"/>
                <a:buChar char="q"/>
              </a:pPr>
              <a:r>
                <a:rPr kumimoji="1" lang="en-US" sz="2000" b="1" dirty="0">
                  <a:solidFill>
                    <a:schemeClr val="tx2"/>
                  </a:solidFill>
                  <a:latin typeface="Tw Cen MT" panose="020B0602020104020603" pitchFamily="34" charset="0"/>
                  <a:ea typeface="Meiryo UI" panose="020B0604030504040204" pitchFamily="50" charset="-128"/>
                  <a:cs typeface="Meiryo UI" panose="020B0604030504040204" pitchFamily="50" charset="-128"/>
                </a:rPr>
                <a:t>Direct Rate (PJ):</a:t>
              </a:r>
              <a:endParaRPr kumimoji="1" lang="en-US" sz="2000" b="1" dirty="0">
                <a:solidFill>
                  <a:srgbClr val="FF6600"/>
                </a:solidFill>
                <a:latin typeface="Tw Cen MT" panose="020B0602020104020603" pitchFamily="34" charset="0"/>
                <a:ea typeface="Meiryo UI" panose="020B0604030504040204" pitchFamily="50" charset="-128"/>
                <a:cs typeface="Meiryo UI" panose="020B0604030504040204" pitchFamily="50" charset="-128"/>
              </a:endParaRPr>
            </a:p>
          </p:txBody>
        </p:sp>
        <p:graphicFrame>
          <p:nvGraphicFramePr>
            <p:cNvPr id="12" name="Chart 11">
              <a:extLst>
                <a:ext uri="{FF2B5EF4-FFF2-40B4-BE49-F238E27FC236}">
                  <a16:creationId xmlns:a16="http://schemas.microsoft.com/office/drawing/2014/main" id="{FD0FB2DC-836B-DEDC-4647-42389509864B}"/>
                </a:ext>
              </a:extLst>
            </p:cNvPr>
            <p:cNvGraphicFramePr/>
            <p:nvPr>
              <p:extLst>
                <p:ext uri="{D42A27DB-BD31-4B8C-83A1-F6EECF244321}">
                  <p14:modId xmlns:p14="http://schemas.microsoft.com/office/powerpoint/2010/main" val="1091902570"/>
                </p:ext>
              </p:extLst>
            </p:nvPr>
          </p:nvGraphicFramePr>
          <p:xfrm>
            <a:off x="270011" y="3858922"/>
            <a:ext cx="1078834" cy="1252999"/>
          </p:xfrm>
          <a:graphic>
            <a:graphicData uri="http://schemas.openxmlformats.org/drawingml/2006/chart">
              <c:chart xmlns:c="http://schemas.openxmlformats.org/drawingml/2006/chart" xmlns:r="http://schemas.openxmlformats.org/officeDocument/2006/relationships" r:id="rId13"/>
            </a:graphicData>
          </a:graphic>
        </p:graphicFrame>
        <p:cxnSp>
          <p:nvCxnSpPr>
            <p:cNvPr id="13" name="直線コネクタ 13">
              <a:extLst>
                <a:ext uri="{FF2B5EF4-FFF2-40B4-BE49-F238E27FC236}">
                  <a16:creationId xmlns:a16="http://schemas.microsoft.com/office/drawing/2014/main" id="{EF703BB6-F091-42FE-2EF8-9D4D50E3AF60}"/>
                </a:ext>
              </a:extLst>
            </p:cNvPr>
            <p:cNvCxnSpPr/>
            <p:nvPr/>
          </p:nvCxnSpPr>
          <p:spPr>
            <a:xfrm>
              <a:off x="410192" y="4045351"/>
              <a:ext cx="781735" cy="4387"/>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sp>
          <p:nvSpPr>
            <p:cNvPr id="16" name="Rectangle 28">
              <a:extLst>
                <a:ext uri="{FF2B5EF4-FFF2-40B4-BE49-F238E27FC236}">
                  <a16:creationId xmlns:a16="http://schemas.microsoft.com/office/drawing/2014/main" id="{D00DD307-64FD-7341-6BAE-A14E6B9E92CB}"/>
                </a:ext>
              </a:extLst>
            </p:cNvPr>
            <p:cNvSpPr/>
            <p:nvPr/>
          </p:nvSpPr>
          <p:spPr bwMode="auto">
            <a:xfrm>
              <a:off x="356343" y="3847579"/>
              <a:ext cx="859210" cy="150490"/>
            </a:xfrm>
            <a:prstGeom prst="rect">
              <a:avLst/>
            </a:prstGeom>
            <a:noFill/>
            <a:ln w="12700">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prstTxWarp prst="textNoShape">
                <a:avLst/>
              </a:prstTxWarp>
              <a:spAutoFit/>
            </a:bodyPr>
            <a:lstStyle/>
            <a:p>
              <a:pPr lvl="0">
                <a:lnSpc>
                  <a:spcPts val="1300"/>
                </a:lnSpc>
                <a:defRPr/>
              </a:pPr>
              <a:r>
                <a:rPr lang="en-US" altLang="ja-JP" sz="1000" b="1" dirty="0">
                  <a:solidFill>
                    <a:schemeClr val="tx1"/>
                  </a:solidFill>
                  <a:effectLst>
                    <a:glow rad="63500">
                      <a:schemeClr val="bg1">
                        <a:alpha val="88000"/>
                      </a:schemeClr>
                    </a:glow>
                  </a:effectLst>
                  <a:latin typeface="Meiryo UI" panose="020B0604030504040204" pitchFamily="50" charset="-128"/>
                  <a:ea typeface="Meiryo UI" panose="020B0604030504040204" pitchFamily="50" charset="-128"/>
                  <a:cs typeface="Meiryo UI" panose="020B0604030504040204" pitchFamily="50" charset="-128"/>
                  <a:sym typeface="Wingdings" panose="05000000000000000000" pitchFamily="2" charset="2"/>
                </a:rPr>
                <a:t>Target: 95%</a:t>
              </a:r>
            </a:p>
          </p:txBody>
        </p:sp>
        <p:sp>
          <p:nvSpPr>
            <p:cNvPr id="18" name="Rectangle 28">
              <a:extLst>
                <a:ext uri="{FF2B5EF4-FFF2-40B4-BE49-F238E27FC236}">
                  <a16:creationId xmlns:a16="http://schemas.microsoft.com/office/drawing/2014/main" id="{EBF0CB54-1488-44C8-F8EA-77D3E272471B}"/>
                </a:ext>
              </a:extLst>
            </p:cNvPr>
            <p:cNvSpPr/>
            <p:nvPr/>
          </p:nvSpPr>
          <p:spPr bwMode="auto">
            <a:xfrm>
              <a:off x="422278" y="4147977"/>
              <a:ext cx="407163" cy="147926"/>
            </a:xfrm>
            <a:prstGeom prst="rect">
              <a:avLst/>
            </a:prstGeom>
            <a:noFill/>
            <a:ln w="12700">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prstTxWarp prst="textNoShape">
                <a:avLst/>
              </a:prstTxWarp>
              <a:spAutoFit/>
            </a:bodyPr>
            <a:lstStyle/>
            <a:p>
              <a:pPr lvl="0">
                <a:lnSpc>
                  <a:spcPts val="1300"/>
                </a:lnSpc>
                <a:defRPr/>
              </a:pPr>
              <a:r>
                <a:rPr lang="en-US" altLang="ja-JP" sz="900" b="1" dirty="0">
                  <a:solidFill>
                    <a:schemeClr val="tx1"/>
                  </a:solidFill>
                  <a:effectLst>
                    <a:glow rad="63500">
                      <a:schemeClr val="bg1">
                        <a:alpha val="88000"/>
                      </a:schemeClr>
                    </a:glow>
                  </a:effectLst>
                  <a:latin typeface="Meiryo UI" panose="020B0604030504040204" pitchFamily="50" charset="-128"/>
                  <a:ea typeface="Meiryo UI" panose="020B0604030504040204" pitchFamily="50" charset="-128"/>
                  <a:cs typeface="Meiryo UI" panose="020B0604030504040204" pitchFamily="50" charset="-128"/>
                  <a:sym typeface="Wingdings" panose="05000000000000000000" pitchFamily="2" charset="2"/>
                </a:rPr>
                <a:t>95.3%</a:t>
              </a:r>
            </a:p>
          </p:txBody>
        </p:sp>
        <p:sp>
          <p:nvSpPr>
            <p:cNvPr id="19" name="Rectangle 28">
              <a:extLst>
                <a:ext uri="{FF2B5EF4-FFF2-40B4-BE49-F238E27FC236}">
                  <a16:creationId xmlns:a16="http://schemas.microsoft.com/office/drawing/2014/main" id="{0AAA1562-C293-B5F6-527E-BD2167E9499E}"/>
                </a:ext>
              </a:extLst>
            </p:cNvPr>
            <p:cNvSpPr/>
            <p:nvPr/>
          </p:nvSpPr>
          <p:spPr bwMode="auto">
            <a:xfrm>
              <a:off x="814125" y="4352950"/>
              <a:ext cx="407163" cy="147926"/>
            </a:xfrm>
            <a:prstGeom prst="rect">
              <a:avLst/>
            </a:prstGeom>
            <a:noFill/>
            <a:ln w="12700">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prstTxWarp prst="textNoShape">
                <a:avLst/>
              </a:prstTxWarp>
              <a:spAutoFit/>
            </a:bodyPr>
            <a:lstStyle/>
            <a:p>
              <a:pPr lvl="0">
                <a:lnSpc>
                  <a:spcPts val="1300"/>
                </a:lnSpc>
                <a:defRPr/>
              </a:pPr>
              <a:r>
                <a:rPr lang="en-US" altLang="ja-JP" sz="900" b="1" dirty="0">
                  <a:solidFill>
                    <a:schemeClr val="tx1"/>
                  </a:solidFill>
                  <a:effectLst>
                    <a:glow rad="63500">
                      <a:schemeClr val="bg1">
                        <a:alpha val="88000"/>
                      </a:schemeClr>
                    </a:glow>
                  </a:effectLst>
                  <a:latin typeface="Meiryo UI" panose="020B0604030504040204" pitchFamily="50" charset="-128"/>
                  <a:ea typeface="Meiryo UI" panose="020B0604030504040204" pitchFamily="50" charset="-128"/>
                  <a:cs typeface="Meiryo UI" panose="020B0604030504040204" pitchFamily="50" charset="-128"/>
                  <a:sym typeface="Wingdings" panose="05000000000000000000" pitchFamily="2" charset="2"/>
                </a:rPr>
                <a:t>93.0%</a:t>
              </a:r>
            </a:p>
          </p:txBody>
        </p:sp>
        <p:graphicFrame>
          <p:nvGraphicFramePr>
            <p:cNvPr id="20" name="Chart 19">
              <a:extLst>
                <a:ext uri="{FF2B5EF4-FFF2-40B4-BE49-F238E27FC236}">
                  <a16:creationId xmlns:a16="http://schemas.microsoft.com/office/drawing/2014/main" id="{4713C7FF-FFFE-5F1D-EE84-A01465C02835}"/>
                </a:ext>
              </a:extLst>
            </p:cNvPr>
            <p:cNvGraphicFramePr/>
            <p:nvPr>
              <p:extLst>
                <p:ext uri="{D42A27DB-BD31-4B8C-83A1-F6EECF244321}">
                  <p14:modId xmlns:p14="http://schemas.microsoft.com/office/powerpoint/2010/main" val="1058629129"/>
                </p:ext>
              </p:extLst>
            </p:nvPr>
          </p:nvGraphicFramePr>
          <p:xfrm>
            <a:off x="1150530" y="3719490"/>
            <a:ext cx="1791790" cy="1347026"/>
          </p:xfrm>
          <a:graphic>
            <a:graphicData uri="http://schemas.openxmlformats.org/drawingml/2006/chart">
              <c:chart xmlns:c="http://schemas.openxmlformats.org/drawingml/2006/chart" xmlns:r="http://schemas.openxmlformats.org/officeDocument/2006/relationships" r:id="rId14"/>
            </a:graphicData>
          </a:graphic>
        </p:graphicFrame>
        <p:pic>
          <p:nvPicPr>
            <p:cNvPr id="21" name="図 17">
              <a:extLst>
                <a:ext uri="{FF2B5EF4-FFF2-40B4-BE49-F238E27FC236}">
                  <a16:creationId xmlns:a16="http://schemas.microsoft.com/office/drawing/2014/main" id="{4BE7851E-01B9-0E53-D143-B164C0816BF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9050442" flipV="1">
              <a:off x="1150979" y="4047745"/>
              <a:ext cx="496190" cy="341976"/>
            </a:xfrm>
            <a:prstGeom prst="rect">
              <a:avLst/>
            </a:prstGeom>
          </p:spPr>
        </p:pic>
        <p:sp>
          <p:nvSpPr>
            <p:cNvPr id="23" name="Pie 302">
              <a:extLst>
                <a:ext uri="{FF2B5EF4-FFF2-40B4-BE49-F238E27FC236}">
                  <a16:creationId xmlns:a16="http://schemas.microsoft.com/office/drawing/2014/main" id="{F6FE3DCD-9055-95D7-DA7C-15F802295434}"/>
                </a:ext>
              </a:extLst>
            </p:cNvPr>
            <p:cNvSpPr/>
            <p:nvPr/>
          </p:nvSpPr>
          <p:spPr>
            <a:xfrm rot="15293200">
              <a:off x="1599697" y="3943003"/>
              <a:ext cx="900000" cy="900000"/>
            </a:xfrm>
            <a:prstGeom prst="pie">
              <a:avLst>
                <a:gd name="adj1" fmla="val 881597"/>
                <a:gd name="adj2" fmla="val 6537603"/>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dirty="0"/>
            </a:p>
          </p:txBody>
        </p:sp>
        <p:sp>
          <p:nvSpPr>
            <p:cNvPr id="24" name="テキスト ボックス 4">
              <a:extLst>
                <a:ext uri="{FF2B5EF4-FFF2-40B4-BE49-F238E27FC236}">
                  <a16:creationId xmlns:a16="http://schemas.microsoft.com/office/drawing/2014/main" id="{CA74F1FE-E0B6-C25A-A6E7-7E33A20DFF74}"/>
                </a:ext>
              </a:extLst>
            </p:cNvPr>
            <p:cNvSpPr txBox="1"/>
            <p:nvPr/>
          </p:nvSpPr>
          <p:spPr>
            <a:xfrm>
              <a:off x="2179470" y="3427132"/>
              <a:ext cx="2491388" cy="507831"/>
            </a:xfrm>
            <a:prstGeom prst="rect">
              <a:avLst/>
            </a:prstGeom>
            <a:noFill/>
          </p:spPr>
          <p:txBody>
            <a:bodyPr wrap="none" rtlCol="0">
              <a:spAutoFit/>
            </a:bodyPr>
            <a:lstStyle/>
            <a:p>
              <a:pPr defTabSz="457200"/>
              <a:r>
                <a:rPr kumimoji="1" lang="en-US" sz="1600" b="1" dirty="0">
                  <a:solidFill>
                    <a:srgbClr val="FF0000"/>
                  </a:solidFill>
                  <a:latin typeface="Arial" panose="020B0604020202020204" pitchFamily="34" charset="0"/>
                  <a:ea typeface="Meiryo UI" panose="020B0604030504040204" pitchFamily="50" charset="-128"/>
                  <a:cs typeface="Arial" panose="020B0604020202020204" pitchFamily="34" charset="0"/>
                </a:rPr>
                <a:t>Not enough Prevention</a:t>
              </a:r>
            </a:p>
            <a:p>
              <a:pPr defTabSz="457200"/>
              <a:r>
                <a:rPr kumimoji="1" lang="en-US" sz="1100" b="1" dirty="0">
                  <a:latin typeface="Arial" panose="020B0604020202020204" pitchFamily="34" charset="0"/>
                  <a:ea typeface="Meiryo UI" panose="020B0604030504040204" pitchFamily="50" charset="-128"/>
                  <a:cs typeface="Arial" panose="020B0604020202020204" pitchFamily="34" charset="0"/>
                </a:rPr>
                <a:t>( High Re-adjustment defects )</a:t>
              </a:r>
            </a:p>
          </p:txBody>
        </p:sp>
      </p:grpSp>
      <p:sp>
        <p:nvSpPr>
          <p:cNvPr id="25" name="テキスト ボックス 3">
            <a:extLst>
              <a:ext uri="{FF2B5EF4-FFF2-40B4-BE49-F238E27FC236}">
                <a16:creationId xmlns:a16="http://schemas.microsoft.com/office/drawing/2014/main" id="{32E8DD99-893B-8E35-2957-A0FBD7B97A2D}"/>
              </a:ext>
            </a:extLst>
          </p:cNvPr>
          <p:cNvSpPr txBox="1"/>
          <p:nvPr/>
        </p:nvSpPr>
        <p:spPr>
          <a:xfrm>
            <a:off x="2908003" y="4651035"/>
            <a:ext cx="1898277" cy="276999"/>
          </a:xfrm>
          <a:prstGeom prst="rect">
            <a:avLst/>
          </a:prstGeom>
          <a:noFill/>
        </p:spPr>
        <p:txBody>
          <a:bodyPr wrap="none" rtlCol="0">
            <a:spAutoFit/>
          </a:bodyPr>
          <a:lstStyle/>
          <a:p>
            <a:r>
              <a:rPr lang="en-US" sz="1200" dirty="0">
                <a:solidFill>
                  <a:srgbClr val="FF0000"/>
                </a:solidFill>
              </a:rPr>
              <a:t>Not Optimally Configured</a:t>
            </a:r>
          </a:p>
        </p:txBody>
      </p:sp>
      <p:sp>
        <p:nvSpPr>
          <p:cNvPr id="26" name="矢印: 下 7">
            <a:extLst>
              <a:ext uri="{FF2B5EF4-FFF2-40B4-BE49-F238E27FC236}">
                <a16:creationId xmlns:a16="http://schemas.microsoft.com/office/drawing/2014/main" id="{DA77F26D-3FA1-4F3E-1142-2CF068598C69}"/>
              </a:ext>
            </a:extLst>
          </p:cNvPr>
          <p:cNvSpPr/>
          <p:nvPr/>
        </p:nvSpPr>
        <p:spPr>
          <a:xfrm>
            <a:off x="3624210" y="4526562"/>
            <a:ext cx="339517" cy="136301"/>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6" name="図 8" descr="モニター, 屋内, テレビ, 画面 が含まれている画像&#10;&#10;自動的に生成された説明">
            <a:extLst>
              <a:ext uri="{FF2B5EF4-FFF2-40B4-BE49-F238E27FC236}">
                <a16:creationId xmlns:a16="http://schemas.microsoft.com/office/drawing/2014/main" id="{1FBC1241-DAC6-00E8-716A-81B6F78EC6C0}"/>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l="18385" t="16970" b="48606"/>
          <a:stretch/>
        </p:blipFill>
        <p:spPr>
          <a:xfrm>
            <a:off x="2907309" y="2021969"/>
            <a:ext cx="453824" cy="232313"/>
          </a:xfrm>
          <a:prstGeom prst="rect">
            <a:avLst/>
          </a:prstGeom>
          <a:ln>
            <a:noFill/>
          </a:ln>
        </p:spPr>
      </p:pic>
      <p:pic>
        <p:nvPicPr>
          <p:cNvPr id="87" name="Picture 86">
            <a:extLst>
              <a:ext uri="{FF2B5EF4-FFF2-40B4-BE49-F238E27FC236}">
                <a16:creationId xmlns:a16="http://schemas.microsoft.com/office/drawing/2014/main" id="{619E0F3B-5486-E4B1-EAD7-1A8C33346A38}"/>
              </a:ext>
            </a:extLst>
          </p:cNvPr>
          <p:cNvPicPr>
            <a:picLocks noChangeAspect="1"/>
          </p:cNvPicPr>
          <p:nvPr/>
        </p:nvPicPr>
        <p:blipFill>
          <a:blip r:embed="rId16"/>
          <a:stretch>
            <a:fillRect/>
          </a:stretch>
        </p:blipFill>
        <p:spPr>
          <a:xfrm>
            <a:off x="2807581" y="2751994"/>
            <a:ext cx="575013" cy="239370"/>
          </a:xfrm>
          <a:prstGeom prst="rect">
            <a:avLst/>
          </a:prstGeom>
        </p:spPr>
      </p:pic>
      <p:pic>
        <p:nvPicPr>
          <p:cNvPr id="88" name="Picture 87">
            <a:extLst>
              <a:ext uri="{FF2B5EF4-FFF2-40B4-BE49-F238E27FC236}">
                <a16:creationId xmlns:a16="http://schemas.microsoft.com/office/drawing/2014/main" id="{DD4B79F3-CB1D-4107-1988-0433218A4791}"/>
              </a:ext>
            </a:extLst>
          </p:cNvPr>
          <p:cNvPicPr>
            <a:picLocks noChangeAspect="1"/>
          </p:cNvPicPr>
          <p:nvPr/>
        </p:nvPicPr>
        <p:blipFill rotWithShape="1">
          <a:blip r:embed="rId17"/>
          <a:srcRect b="37690"/>
          <a:stretch/>
        </p:blipFill>
        <p:spPr>
          <a:xfrm>
            <a:off x="2892355" y="2359735"/>
            <a:ext cx="446761" cy="294071"/>
          </a:xfrm>
          <a:prstGeom prst="rect">
            <a:avLst/>
          </a:prstGeom>
        </p:spPr>
      </p:pic>
      <p:sp>
        <p:nvSpPr>
          <p:cNvPr id="8" name="Rectangle 63">
            <a:extLst>
              <a:ext uri="{FF2B5EF4-FFF2-40B4-BE49-F238E27FC236}">
                <a16:creationId xmlns:a16="http://schemas.microsoft.com/office/drawing/2014/main" id="{B71A7C9E-B668-84A6-6858-48260E9B8848}"/>
              </a:ext>
            </a:extLst>
          </p:cNvPr>
          <p:cNvSpPr/>
          <p:nvPr/>
        </p:nvSpPr>
        <p:spPr>
          <a:xfrm>
            <a:off x="10689330" y="2216721"/>
            <a:ext cx="1325279" cy="725390"/>
          </a:xfrm>
          <a:prstGeom prst="roundRect">
            <a:avLst>
              <a:gd name="adj" fmla="val 14253"/>
            </a:avLst>
          </a:prstGeom>
          <a:gradFill>
            <a:gsLst>
              <a:gs pos="0">
                <a:srgbClr val="00CC99">
                  <a:lumMod val="20000"/>
                  <a:lumOff val="80000"/>
                </a:srgbClr>
              </a:gs>
              <a:gs pos="0">
                <a:srgbClr val="FFFFFF"/>
              </a:gs>
              <a:gs pos="100000">
                <a:schemeClr val="accent4">
                  <a:lumMod val="60000"/>
                  <a:lumOff val="40000"/>
                </a:schemeClr>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eaLnBrk="0" hangingPunct="0"/>
            <a:r>
              <a:rPr kumimoji="1" lang="en-US" altLang="ja-JP" sz="1300" b="1" u="sng"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Market claim</a:t>
            </a:r>
          </a:p>
          <a:p>
            <a:pPr algn="ctr" eaLnBrk="0" hangingPunct="0"/>
            <a:r>
              <a:rPr kumimoji="1" lang="en-US" altLang="ja-JP" sz="1300" b="1" dirty="0">
                <a:solidFill>
                  <a:srgbClr val="FF0000"/>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FY22: 3 case</a:t>
            </a:r>
          </a:p>
          <a:p>
            <a:pPr algn="ctr" eaLnBrk="0" hangingPunct="0"/>
            <a:r>
              <a:rPr kumimoji="1" lang="en-US" altLang="ja-JP" sz="1300" b="1"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FY23 : Zero</a:t>
            </a:r>
          </a:p>
        </p:txBody>
      </p:sp>
      <p:sp>
        <p:nvSpPr>
          <p:cNvPr id="11" name="Rectangle 63">
            <a:extLst>
              <a:ext uri="{FF2B5EF4-FFF2-40B4-BE49-F238E27FC236}">
                <a16:creationId xmlns:a16="http://schemas.microsoft.com/office/drawing/2014/main" id="{F70CB472-C645-4B5C-67E9-4812DCB3903F}"/>
              </a:ext>
            </a:extLst>
          </p:cNvPr>
          <p:cNvSpPr/>
          <p:nvPr/>
        </p:nvSpPr>
        <p:spPr>
          <a:xfrm>
            <a:off x="10689331" y="4081560"/>
            <a:ext cx="1330322" cy="836280"/>
          </a:xfrm>
          <a:prstGeom prst="roundRect">
            <a:avLst>
              <a:gd name="adj" fmla="val 14253"/>
            </a:avLst>
          </a:prstGeom>
          <a:gradFill>
            <a:gsLst>
              <a:gs pos="0">
                <a:srgbClr val="00CC99">
                  <a:lumMod val="20000"/>
                  <a:lumOff val="80000"/>
                </a:srgbClr>
              </a:gs>
              <a:gs pos="0">
                <a:srgbClr val="FFFFFF"/>
              </a:gs>
              <a:gs pos="100000">
                <a:schemeClr val="accent4">
                  <a:lumMod val="60000"/>
                  <a:lumOff val="40000"/>
                </a:schemeClr>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eaLnBrk="0" hangingPunct="0"/>
            <a:r>
              <a:rPr kumimoji="1" lang="en-US" altLang="ja-JP" sz="1300" b="1" u="sng"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Direct rate</a:t>
            </a:r>
          </a:p>
          <a:p>
            <a:pPr algn="ctr" eaLnBrk="0" hangingPunct="0"/>
            <a:r>
              <a:rPr kumimoji="1" lang="en-US" altLang="ja-JP" sz="1300" b="1" dirty="0">
                <a:solidFill>
                  <a:srgbClr val="FF0000"/>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FY22: 94.4%</a:t>
            </a:r>
          </a:p>
          <a:p>
            <a:pPr algn="ctr" eaLnBrk="0" hangingPunct="0"/>
            <a:r>
              <a:rPr kumimoji="1" lang="en-US" altLang="ja-JP" sz="1300" b="1"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FY23 : ≥95%</a:t>
            </a:r>
          </a:p>
        </p:txBody>
      </p:sp>
    </p:spTree>
    <p:extLst>
      <p:ext uri="{BB962C8B-B14F-4D97-AF65-F5344CB8AC3E}">
        <p14:creationId xmlns:p14="http://schemas.microsoft.com/office/powerpoint/2010/main" val="909869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テキスト ボックス 127">
            <a:extLst>
              <a:ext uri="{FF2B5EF4-FFF2-40B4-BE49-F238E27FC236}">
                <a16:creationId xmlns:a16="http://schemas.microsoft.com/office/drawing/2014/main" id="{A05B657D-83F9-4B6B-84BF-E8A394DFCF4F}"/>
              </a:ext>
            </a:extLst>
          </p:cNvPr>
          <p:cNvSpPr txBox="1"/>
          <p:nvPr/>
        </p:nvSpPr>
        <p:spPr>
          <a:xfrm>
            <a:off x="5115472" y="2623524"/>
            <a:ext cx="5889808" cy="307777"/>
          </a:xfrm>
          <a:prstGeom prst="rect">
            <a:avLst/>
          </a:prstGeom>
          <a:noFill/>
        </p:spPr>
        <p:txBody>
          <a:bodyPr wrap="none" lIns="36000" tIns="0" rIns="36000" bIns="0" rtlCol="0">
            <a:spAutoFit/>
          </a:bodyPr>
          <a:lstStyle/>
          <a:p>
            <a:pPr marL="285750" lvl="1" indent="-285750">
              <a:lnSpc>
                <a:spcPct val="100000"/>
              </a:lnSpc>
              <a:spcBef>
                <a:spcPts val="0"/>
              </a:spcBef>
              <a:buFont typeface="Wingdings" panose="05000000000000000000" pitchFamily="2" charset="2"/>
              <a:buChar char="Ø"/>
            </a:pPr>
            <a:r>
              <a:rPr lang="en-US" sz="2000" b="1" dirty="0">
                <a:solidFill>
                  <a:srgbClr val="0000FF"/>
                </a:solidFill>
                <a:latin typeface="Tw Cen MT" panose="020B0602020104020603" pitchFamily="34" charset="0"/>
                <a:ea typeface="Meiryo UI" panose="020B0604030504040204" pitchFamily="50" charset="-128"/>
                <a:cs typeface="Arial" panose="020B0604020202020204" pitchFamily="34" charset="0"/>
              </a:rPr>
              <a:t>Strengthen Process Preventive action by </a:t>
            </a:r>
            <a:r>
              <a:rPr lang="en-US" sz="2000" b="1" dirty="0" err="1">
                <a:solidFill>
                  <a:srgbClr val="0000FF"/>
                </a:solidFill>
                <a:latin typeface="Tw Cen MT" panose="020B0602020104020603" pitchFamily="34" charset="0"/>
                <a:ea typeface="Meiryo UI" panose="020B0604030504040204" pitchFamily="50" charset="-128"/>
                <a:cs typeface="Arial" panose="020B0604020202020204" pitchFamily="34" charset="0"/>
              </a:rPr>
              <a:t>Cpk</a:t>
            </a:r>
            <a:r>
              <a:rPr lang="en-US" sz="2000" b="1" dirty="0">
                <a:solidFill>
                  <a:srgbClr val="0000FF"/>
                </a:solidFill>
                <a:latin typeface="Tw Cen MT" panose="020B0602020104020603" pitchFamily="34" charset="0"/>
                <a:ea typeface="Meiryo UI" panose="020B0604030504040204" pitchFamily="50" charset="-128"/>
                <a:cs typeface="Arial" panose="020B0604020202020204" pitchFamily="34" charset="0"/>
              </a:rPr>
              <a:t> online </a:t>
            </a:r>
          </a:p>
        </p:txBody>
      </p:sp>
      <p:sp>
        <p:nvSpPr>
          <p:cNvPr id="130" name="テキスト ボックス 127">
            <a:extLst>
              <a:ext uri="{FF2B5EF4-FFF2-40B4-BE49-F238E27FC236}">
                <a16:creationId xmlns:a16="http://schemas.microsoft.com/office/drawing/2014/main" id="{A05B657D-83F9-4B6B-84BF-E8A394DFCF4F}"/>
              </a:ext>
            </a:extLst>
          </p:cNvPr>
          <p:cNvSpPr txBox="1"/>
          <p:nvPr/>
        </p:nvSpPr>
        <p:spPr>
          <a:xfrm>
            <a:off x="5080223" y="1556527"/>
            <a:ext cx="5725789" cy="307777"/>
          </a:xfrm>
          <a:prstGeom prst="rect">
            <a:avLst/>
          </a:prstGeom>
          <a:noFill/>
        </p:spPr>
        <p:txBody>
          <a:bodyPr wrap="none" lIns="36000" tIns="0" rIns="36000" bIns="0" rtlCol="0">
            <a:spAutoFit/>
          </a:bodyPr>
          <a:lstStyle/>
          <a:p>
            <a:pPr marL="285750" lvl="1" indent="-285750">
              <a:lnSpc>
                <a:spcPct val="100000"/>
              </a:lnSpc>
              <a:spcBef>
                <a:spcPts val="0"/>
              </a:spcBef>
              <a:buFont typeface="Wingdings" panose="05000000000000000000" pitchFamily="2" charset="2"/>
              <a:buChar char="Ø"/>
            </a:pPr>
            <a:r>
              <a:rPr lang="en-US" altLang="ja-JP" sz="2000" b="1" dirty="0">
                <a:solidFill>
                  <a:srgbClr val="0000FF"/>
                </a:solidFill>
                <a:latin typeface="Tw Cen MT" panose="020B0602020104020603" pitchFamily="34" charset="0"/>
                <a:ea typeface="Meiryo UI" panose="020B0604030504040204" pitchFamily="50" charset="-128"/>
                <a:cs typeface="Arial" panose="020B0604020202020204" pitchFamily="34" charset="0"/>
              </a:rPr>
              <a:t>Enhance MQA activity for improve process quality</a:t>
            </a:r>
            <a:endParaRPr lang="en-US" altLang="ja-JP" sz="2000" dirty="0">
              <a:solidFill>
                <a:srgbClr val="0000FF"/>
              </a:solidFill>
              <a:latin typeface="Tw Cen MT" panose="020B0602020104020603" pitchFamily="34" charset="0"/>
              <a:ea typeface="Meiryo UI" panose="020B0604030504040204" pitchFamily="50" charset="-128"/>
              <a:cs typeface="Arial" panose="020B0604020202020204" pitchFamily="34" charset="0"/>
            </a:endParaRPr>
          </a:p>
        </p:txBody>
      </p:sp>
      <p:sp>
        <p:nvSpPr>
          <p:cNvPr id="17" name="AutoShape 2" descr="Image result for Thinking Image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5" name="Rectangle 154"/>
          <p:cNvSpPr/>
          <p:nvPr/>
        </p:nvSpPr>
        <p:spPr>
          <a:xfrm>
            <a:off x="162621" y="1612554"/>
            <a:ext cx="4828509" cy="307777"/>
          </a:xfrm>
          <a:prstGeom prst="rect">
            <a:avLst/>
          </a:prstGeom>
          <a:noFill/>
          <a:ln>
            <a:noFill/>
          </a:ln>
        </p:spPr>
        <p:txBody>
          <a:bodyPr vert="horz" wrap="square" lIns="0" tIns="0" rIns="0" bIns="0" rtlCol="0" anchor="ctr" anchorCtr="0">
            <a:spAutoFit/>
          </a:bodyPr>
          <a:lstStyle/>
          <a:p>
            <a:pPr marL="285750" indent="-285750" defTabSz="457200">
              <a:buFont typeface="Wingdings" panose="05000000000000000000" pitchFamily="2" charset="2"/>
              <a:buChar char="q"/>
            </a:pPr>
            <a:r>
              <a:rPr kumimoji="1" lang="en-US" sz="2000" b="1" dirty="0">
                <a:solidFill>
                  <a:schemeClr val="tx2"/>
                </a:solidFill>
                <a:latin typeface="Tw Cen MT" panose="020B0602020104020603" pitchFamily="34" charset="0"/>
                <a:ea typeface="Meiryo UI" panose="020B0604030504040204" pitchFamily="50" charset="-128"/>
                <a:cs typeface="Meiryo UI" panose="020B0604030504040204" pitchFamily="50" charset="-128"/>
              </a:rPr>
              <a:t>Market &amp;OQC not achieved target </a:t>
            </a:r>
            <a:endParaRPr kumimoji="1" lang="en-US" sz="1600" b="1" dirty="0">
              <a:solidFill>
                <a:srgbClr val="FF0000"/>
              </a:solidFill>
              <a:latin typeface="Arial" panose="020B0604020202020204" pitchFamily="34" charset="0"/>
              <a:ea typeface="Meiryo UI" panose="020B0604030504040204" pitchFamily="50" charset="-128"/>
              <a:cs typeface="Arial" panose="020B0604020202020204" pitchFamily="34" charset="0"/>
            </a:endParaRPr>
          </a:p>
        </p:txBody>
      </p:sp>
      <p:sp>
        <p:nvSpPr>
          <p:cNvPr id="268" name="Rectangle 63">
            <a:extLst>
              <a:ext uri="{FF2B5EF4-FFF2-40B4-BE49-F238E27FC236}">
                <a16:creationId xmlns:a16="http://schemas.microsoft.com/office/drawing/2014/main" id="{BD7BEB73-5B8F-479C-BEA7-3F6CCEA8612F}"/>
              </a:ext>
            </a:extLst>
          </p:cNvPr>
          <p:cNvSpPr/>
          <p:nvPr/>
        </p:nvSpPr>
        <p:spPr>
          <a:xfrm>
            <a:off x="10836515" y="1831398"/>
            <a:ext cx="1235202" cy="865878"/>
          </a:xfrm>
          <a:prstGeom prst="roundRect">
            <a:avLst>
              <a:gd name="adj" fmla="val 16520"/>
            </a:avLst>
          </a:prstGeom>
          <a:gradFill>
            <a:gsLst>
              <a:gs pos="0">
                <a:srgbClr val="00CC99">
                  <a:lumMod val="20000"/>
                  <a:lumOff val="80000"/>
                </a:srgbClr>
              </a:gs>
              <a:gs pos="0">
                <a:srgbClr val="FFFFFF"/>
              </a:gs>
              <a:gs pos="100000">
                <a:schemeClr val="accent4">
                  <a:lumMod val="60000"/>
                  <a:lumOff val="40000"/>
                </a:schemeClr>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eaLnBrk="0" hangingPunct="0"/>
            <a:r>
              <a:rPr kumimoji="1" lang="en-US" altLang="ja-JP" sz="1100" b="1" u="sng"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OQC defect</a:t>
            </a:r>
          </a:p>
          <a:p>
            <a:pPr eaLnBrk="0" hangingPunct="0"/>
            <a:r>
              <a:rPr kumimoji="1" lang="en-US" altLang="ja-JP" sz="1100" b="1" dirty="0">
                <a:solidFill>
                  <a:srgbClr val="FF0000"/>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FY22: 17 cases</a:t>
            </a:r>
          </a:p>
          <a:p>
            <a:pPr eaLnBrk="0" hangingPunct="0"/>
            <a:r>
              <a:rPr kumimoji="1" lang="en-US" altLang="ja-JP" sz="1100" b="1"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FY23 :12 cases</a:t>
            </a:r>
          </a:p>
          <a:p>
            <a:pPr eaLnBrk="0" hangingPunct="0"/>
            <a:r>
              <a:rPr kumimoji="1" lang="en-US" altLang="ja-JP" sz="1100" b="1"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          △30%</a:t>
            </a:r>
          </a:p>
        </p:txBody>
      </p:sp>
      <p:sp>
        <p:nvSpPr>
          <p:cNvPr id="493" name="Rectangle 492"/>
          <p:cNvSpPr/>
          <p:nvPr/>
        </p:nvSpPr>
        <p:spPr>
          <a:xfrm>
            <a:off x="158664" y="3230697"/>
            <a:ext cx="4533292" cy="307777"/>
          </a:xfrm>
          <a:prstGeom prst="rect">
            <a:avLst/>
          </a:prstGeom>
          <a:noFill/>
          <a:ln>
            <a:noFill/>
          </a:ln>
        </p:spPr>
        <p:txBody>
          <a:bodyPr vert="horz" wrap="none" lIns="0" tIns="0" rIns="0" bIns="0" rtlCol="0" anchor="ctr" anchorCtr="0">
            <a:spAutoFit/>
          </a:bodyPr>
          <a:lstStyle/>
          <a:p>
            <a:pPr marL="285750" indent="-285750" defTabSz="457200">
              <a:buFont typeface="Wingdings" panose="05000000000000000000" pitchFamily="2" charset="2"/>
              <a:buChar char="q"/>
            </a:pPr>
            <a:r>
              <a:rPr kumimoji="1" lang="en-US" sz="2000" b="1" dirty="0">
                <a:solidFill>
                  <a:schemeClr val="tx2"/>
                </a:solidFill>
                <a:latin typeface="Tw Cen MT" panose="020B0602020104020603" pitchFamily="34" charset="0"/>
                <a:ea typeface="Meiryo UI" panose="020B0604030504040204" pitchFamily="50" charset="-128"/>
                <a:cs typeface="Meiryo UI" panose="020B0604030504040204" pitchFamily="50" charset="-128"/>
              </a:rPr>
              <a:t>Loss cost:</a:t>
            </a:r>
            <a:r>
              <a:rPr kumimoji="1" lang="en-US" sz="2000" b="1" dirty="0">
                <a:latin typeface="Tw Cen MT" panose="020B0602020104020603" pitchFamily="34" charset="0"/>
                <a:ea typeface="Meiryo UI" panose="020B0604030504040204" pitchFamily="50" charset="-128"/>
                <a:cs typeface="Meiryo UI" panose="020B0604030504040204" pitchFamily="50" charset="-128"/>
              </a:rPr>
              <a:t> </a:t>
            </a:r>
            <a:r>
              <a:rPr kumimoji="1" lang="en-US" sz="1600" b="1" dirty="0">
                <a:solidFill>
                  <a:srgbClr val="FF0000"/>
                </a:solidFill>
                <a:latin typeface="Arial" panose="020B0604020202020204" pitchFamily="34" charset="0"/>
                <a:ea typeface="Meiryo UI" panose="020B0604030504040204" pitchFamily="50" charset="-128"/>
                <a:cs typeface="Arial" panose="020B0604020202020204" pitchFamily="34" charset="0"/>
              </a:rPr>
              <a:t>By Operation &amp; Wrong QR Label</a:t>
            </a:r>
          </a:p>
        </p:txBody>
      </p:sp>
      <p:sp>
        <p:nvSpPr>
          <p:cNvPr id="118" name="Rectangle 11">
            <a:extLst>
              <a:ext uri="{FF2B5EF4-FFF2-40B4-BE49-F238E27FC236}">
                <a16:creationId xmlns:a16="http://schemas.microsoft.com/office/drawing/2014/main" id="{2F1DE1EC-BD9A-45E8-BFCE-E5B258BD2F7E}"/>
              </a:ext>
            </a:extLst>
          </p:cNvPr>
          <p:cNvSpPr/>
          <p:nvPr/>
        </p:nvSpPr>
        <p:spPr>
          <a:xfrm>
            <a:off x="0" y="504000"/>
            <a:ext cx="12191999" cy="72000"/>
          </a:xfrm>
          <a:prstGeom prst="rect">
            <a:avLst/>
          </a:prstGeom>
          <a:gradFill>
            <a:gsLst>
              <a:gs pos="0">
                <a:schemeClr val="tx2">
                  <a:lumMod val="60000"/>
                  <a:lumOff val="40000"/>
                </a:schemeClr>
              </a:gs>
              <a:gs pos="50000">
                <a:schemeClr val="accent1">
                  <a:lumMod val="45000"/>
                  <a:lumOff val="55000"/>
                </a:schemeClr>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defRPr/>
            </a:pPr>
            <a:endParaRPr lang="en-US" sz="2400" dirty="0">
              <a:solidFill>
                <a:prstClr val="white"/>
              </a:solidFill>
            </a:endParaRPr>
          </a:p>
        </p:txBody>
      </p:sp>
      <p:sp>
        <p:nvSpPr>
          <p:cNvPr id="134" name="角丸四角形 3">
            <a:extLst>
              <a:ext uri="{FF2B5EF4-FFF2-40B4-BE49-F238E27FC236}">
                <a16:creationId xmlns:a16="http://schemas.microsoft.com/office/drawing/2014/main" id="{5C649549-EEA3-4627-95AD-A7564B788011}"/>
              </a:ext>
            </a:extLst>
          </p:cNvPr>
          <p:cNvSpPr/>
          <p:nvPr/>
        </p:nvSpPr>
        <p:spPr>
          <a:xfrm>
            <a:off x="153375" y="42547"/>
            <a:ext cx="2111933" cy="416162"/>
          </a:xfrm>
          <a:prstGeom prst="roundRect">
            <a:avLst>
              <a:gd name="adj" fmla="val 4217"/>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844083" rtl="0" eaLnBrk="1" fontAlgn="base" latinLnBrk="0" hangingPunct="1">
              <a:lnSpc>
                <a:spcPct val="100000"/>
              </a:lnSpc>
              <a:spcBef>
                <a:spcPct val="0"/>
              </a:spcBef>
              <a:spcAft>
                <a:spcPct val="0"/>
              </a:spcAft>
              <a:buClrTx/>
              <a:buSzTx/>
              <a:buFontTx/>
              <a:buNone/>
              <a:tabLst/>
              <a:defRPr/>
            </a:pPr>
            <a:r>
              <a:rPr kumimoji="1" lang="en-US" altLang="ja-JP" sz="2000" b="1" u="none" strike="noStrike" kern="1200" cap="none" spc="0" normalizeH="0" baseline="0" noProof="0" dirty="0">
                <a:ln>
                  <a:noFill/>
                </a:ln>
                <a:solidFill>
                  <a:schemeClr val="bg1"/>
                </a:solidFill>
                <a:effectLst/>
                <a:uLnTx/>
                <a:uFillTx/>
                <a:latin typeface="Meiryo UI" pitchFamily="50" charset="-128"/>
                <a:ea typeface="Meiryo UI" pitchFamily="50" charset="-128"/>
              </a:rPr>
              <a:t>KABD</a:t>
            </a:r>
            <a:r>
              <a:rPr kumimoji="1" lang="en-US" altLang="ja-JP" sz="2000" b="1" dirty="0">
                <a:solidFill>
                  <a:schemeClr val="bg1"/>
                </a:solidFill>
                <a:latin typeface="Meiryo UI" pitchFamily="50" charset="-128"/>
                <a:ea typeface="Meiryo UI" pitchFamily="50" charset="-128"/>
              </a:rPr>
              <a:t> </a:t>
            </a:r>
            <a:r>
              <a:rPr lang="en-US" altLang="ja-JP" sz="2000" b="1" dirty="0">
                <a:solidFill>
                  <a:schemeClr val="bg1"/>
                </a:solidFill>
                <a:latin typeface="Meiryo UI" pitchFamily="50" charset="-128"/>
                <a:ea typeface="Meiryo UI" pitchFamily="50" charset="-128"/>
              </a:rPr>
              <a:t>Factory</a:t>
            </a:r>
            <a:r>
              <a:rPr kumimoji="1" lang="en-US" altLang="ja-JP" sz="2000" b="1" u="none" strike="noStrike" kern="1200" cap="none" spc="0" normalizeH="0" baseline="0" noProof="0" dirty="0">
                <a:ln>
                  <a:noFill/>
                </a:ln>
                <a:solidFill>
                  <a:srgbClr val="000000"/>
                </a:solidFill>
                <a:effectLst/>
                <a:uLnTx/>
                <a:uFillTx/>
                <a:latin typeface="Meiryo UI" pitchFamily="50" charset="-128"/>
                <a:ea typeface="Meiryo UI" pitchFamily="50" charset="-128"/>
              </a:rPr>
              <a:t> </a:t>
            </a:r>
          </a:p>
        </p:txBody>
      </p:sp>
      <p:sp>
        <p:nvSpPr>
          <p:cNvPr id="132" name="Text Box 7">
            <a:extLst>
              <a:ext uri="{FF2B5EF4-FFF2-40B4-BE49-F238E27FC236}">
                <a16:creationId xmlns:a16="http://schemas.microsoft.com/office/drawing/2014/main" id="{9773312B-CCEC-44C7-84AA-3A9D3FE0C072}"/>
              </a:ext>
            </a:extLst>
          </p:cNvPr>
          <p:cNvSpPr txBox="1">
            <a:spLocks noChangeArrowheads="1"/>
          </p:cNvSpPr>
          <p:nvPr/>
        </p:nvSpPr>
        <p:spPr bwMode="auto">
          <a:xfrm>
            <a:off x="11392515" y="100173"/>
            <a:ext cx="720000" cy="3600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18000" rIns="36000" bIns="18000" anchor="ctr" anchorCtr="0">
            <a:noAutofit/>
          </a:bodyPr>
          <a:lstStyle/>
          <a:p>
            <a:pPr algn="ctr" defTabSz="457200" fontAlgn="auto">
              <a:spcBef>
                <a:spcPct val="50000"/>
              </a:spcBef>
              <a:spcAft>
                <a:spcPts val="0"/>
              </a:spcAft>
            </a:pPr>
            <a:r>
              <a:rPr lang="en-US" altLang="ja-JP" sz="1600" b="1" dirty="0">
                <a:solidFill>
                  <a:srgbClr val="44546A"/>
                </a:solidFill>
                <a:latin typeface="Meiryo UI" panose="020B0604030504040204" pitchFamily="50" charset="-128"/>
                <a:ea typeface="Meiryo UI" panose="020B0604030504040204" pitchFamily="50" charset="-128"/>
              </a:rPr>
              <a:t>5/12</a:t>
            </a:r>
            <a:endParaRPr lang="en-US" altLang="ja-JP" sz="1100" b="1" dirty="0">
              <a:solidFill>
                <a:srgbClr val="44546A"/>
              </a:solidFill>
              <a:latin typeface="Meiryo UI" panose="020B0604030504040204" pitchFamily="50" charset="-128"/>
              <a:ea typeface="Meiryo UI" panose="020B0604030504040204" pitchFamily="50" charset="-128"/>
            </a:endParaRPr>
          </a:p>
        </p:txBody>
      </p:sp>
      <p:sp>
        <p:nvSpPr>
          <p:cNvPr id="147" name="Rectangle 2">
            <a:extLst>
              <a:ext uri="{FF2B5EF4-FFF2-40B4-BE49-F238E27FC236}">
                <a16:creationId xmlns:a16="http://schemas.microsoft.com/office/drawing/2014/main" id="{924817C1-4E1D-40F3-AFFA-697DA0CAC4A9}"/>
              </a:ext>
            </a:extLst>
          </p:cNvPr>
          <p:cNvSpPr txBox="1">
            <a:spLocks/>
          </p:cNvSpPr>
          <p:nvPr/>
        </p:nvSpPr>
        <p:spPr>
          <a:xfrm>
            <a:off x="2993489" y="13375"/>
            <a:ext cx="6205023" cy="472813"/>
          </a:xfrm>
          <a:prstGeom prst="rect">
            <a:avLst/>
          </a:prstGeom>
        </p:spPr>
        <p:txBody>
          <a:bodyPr vert="horz" wrap="none" lIns="36000" tIns="36000" rIns="36000" bIns="36000" rtlCol="0" anchor="ctr">
            <a:sp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defRPr/>
            </a:pPr>
            <a:r>
              <a:rPr lang="en-US" sz="2600" b="1" dirty="0">
                <a:solidFill>
                  <a:prstClr val="black"/>
                </a:solidFill>
                <a:latin typeface="Meiryo UI" panose="020B0604030504040204" pitchFamily="34" charset="-128"/>
                <a:ea typeface="Meiryo UI" panose="020B0604030504040204" pitchFamily="34" charset="-128"/>
              </a:rPr>
              <a:t>2-3. Quality Analysis &amp; Action Plan</a:t>
            </a:r>
          </a:p>
        </p:txBody>
      </p:sp>
      <p:sp>
        <p:nvSpPr>
          <p:cNvPr id="149" name="Rounded Rectangle 185">
            <a:extLst>
              <a:ext uri="{FF2B5EF4-FFF2-40B4-BE49-F238E27FC236}">
                <a16:creationId xmlns:a16="http://schemas.microsoft.com/office/drawing/2014/main" id="{3B012F7D-7BD4-4CBC-B8E1-AEC6708D75D8}"/>
              </a:ext>
            </a:extLst>
          </p:cNvPr>
          <p:cNvSpPr/>
          <p:nvPr/>
        </p:nvSpPr>
        <p:spPr>
          <a:xfrm>
            <a:off x="2522382" y="638856"/>
            <a:ext cx="1184960" cy="360000"/>
          </a:xfrm>
          <a:prstGeom prst="round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chemeClr val="tx1"/>
                </a:solidFill>
              </a:rPr>
              <a:t>Process</a:t>
            </a:r>
          </a:p>
        </p:txBody>
      </p:sp>
      <p:sp>
        <p:nvSpPr>
          <p:cNvPr id="151" name="Rounded Rectangle 188">
            <a:extLst>
              <a:ext uri="{FF2B5EF4-FFF2-40B4-BE49-F238E27FC236}">
                <a16:creationId xmlns:a16="http://schemas.microsoft.com/office/drawing/2014/main" id="{91516DEB-D4D6-4E79-B5BC-A6A78F6B721D}"/>
              </a:ext>
            </a:extLst>
          </p:cNvPr>
          <p:cNvSpPr/>
          <p:nvPr/>
        </p:nvSpPr>
        <p:spPr>
          <a:xfrm>
            <a:off x="4133156" y="652528"/>
            <a:ext cx="1184960" cy="360000"/>
          </a:xfrm>
          <a:prstGeom prst="roundRect">
            <a:avLst/>
          </a:prstGeom>
          <a:solidFill>
            <a:schemeClr val="accent5">
              <a:lumMod val="40000"/>
              <a:lumOff val="60000"/>
            </a:schemeClr>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rgbClr val="FF0000"/>
                </a:solidFill>
              </a:rPr>
              <a:t>Market</a:t>
            </a:r>
          </a:p>
        </p:txBody>
      </p:sp>
      <p:sp>
        <p:nvSpPr>
          <p:cNvPr id="152" name="Rounded Rectangle 189">
            <a:extLst>
              <a:ext uri="{FF2B5EF4-FFF2-40B4-BE49-F238E27FC236}">
                <a16:creationId xmlns:a16="http://schemas.microsoft.com/office/drawing/2014/main" id="{EA339382-E57D-4783-AE78-F5AA85F0AF58}"/>
              </a:ext>
            </a:extLst>
          </p:cNvPr>
          <p:cNvSpPr/>
          <p:nvPr/>
        </p:nvSpPr>
        <p:spPr>
          <a:xfrm>
            <a:off x="5758823" y="644296"/>
            <a:ext cx="1184960" cy="360000"/>
          </a:xfrm>
          <a:prstGeom prst="roundRect">
            <a:avLst/>
          </a:prstGeom>
          <a:solidFill>
            <a:schemeClr val="accent5">
              <a:lumMod val="40000"/>
              <a:lumOff val="60000"/>
            </a:schemeClr>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rgbClr val="FF0000"/>
                </a:solidFill>
              </a:rPr>
              <a:t>OQC</a:t>
            </a:r>
          </a:p>
        </p:txBody>
      </p:sp>
      <p:sp>
        <p:nvSpPr>
          <p:cNvPr id="154" name="Rounded Rectangle 192">
            <a:extLst>
              <a:ext uri="{FF2B5EF4-FFF2-40B4-BE49-F238E27FC236}">
                <a16:creationId xmlns:a16="http://schemas.microsoft.com/office/drawing/2014/main" id="{2139B812-7E6B-492A-ADBC-D1A15784829E}"/>
              </a:ext>
            </a:extLst>
          </p:cNvPr>
          <p:cNvSpPr/>
          <p:nvPr/>
        </p:nvSpPr>
        <p:spPr>
          <a:xfrm>
            <a:off x="7275248" y="652906"/>
            <a:ext cx="1617162" cy="360000"/>
          </a:xfrm>
          <a:prstGeom prst="roundRect">
            <a:avLst/>
          </a:prstGeom>
          <a:solidFill>
            <a:schemeClr val="accent5">
              <a:lumMod val="40000"/>
              <a:lumOff val="60000"/>
            </a:schemeClr>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rgbClr val="FF0000"/>
                </a:solidFill>
              </a:rPr>
              <a:t>Quality Loss</a:t>
            </a:r>
          </a:p>
        </p:txBody>
      </p:sp>
      <p:pic>
        <p:nvPicPr>
          <p:cNvPr id="158" name="Picture 196">
            <a:extLst>
              <a:ext uri="{FF2B5EF4-FFF2-40B4-BE49-F238E27FC236}">
                <a16:creationId xmlns:a16="http://schemas.microsoft.com/office/drawing/2014/main" id="{AA7EAE6B-506F-4B73-A804-6FAC00864F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21817" y="706528"/>
            <a:ext cx="252000" cy="252000"/>
          </a:xfrm>
          <a:prstGeom prst="rect">
            <a:avLst/>
          </a:prstGeom>
        </p:spPr>
      </p:pic>
      <p:pic>
        <p:nvPicPr>
          <p:cNvPr id="159" name="Picture 200">
            <a:extLst>
              <a:ext uri="{FF2B5EF4-FFF2-40B4-BE49-F238E27FC236}">
                <a16:creationId xmlns:a16="http://schemas.microsoft.com/office/drawing/2014/main" id="{4CE88793-5743-41E9-B32A-EE1F83AA0E2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8489" y="698154"/>
            <a:ext cx="252000" cy="252000"/>
          </a:xfrm>
          <a:prstGeom prst="rect">
            <a:avLst/>
          </a:prstGeom>
        </p:spPr>
      </p:pic>
      <p:sp>
        <p:nvSpPr>
          <p:cNvPr id="163" name="Rounded Rectangle 204">
            <a:extLst>
              <a:ext uri="{FF2B5EF4-FFF2-40B4-BE49-F238E27FC236}">
                <a16:creationId xmlns:a16="http://schemas.microsoft.com/office/drawing/2014/main" id="{AB425700-FDE3-4089-A12C-003ADE70F95A}"/>
              </a:ext>
            </a:extLst>
          </p:cNvPr>
          <p:cNvSpPr/>
          <p:nvPr/>
        </p:nvSpPr>
        <p:spPr>
          <a:xfrm>
            <a:off x="2409726" y="598059"/>
            <a:ext cx="9714857" cy="468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44083"/>
            <a:endParaRPr kumimoji="1" lang="en-US" sz="1600" dirty="0">
              <a:solidFill>
                <a:srgbClr val="000000"/>
              </a:solidFill>
              <a:latin typeface="Meiryo UI" pitchFamily="50" charset="-128"/>
              <a:ea typeface="Meiryo UI" pitchFamily="50" charset="-128"/>
            </a:endParaRPr>
          </a:p>
        </p:txBody>
      </p:sp>
      <p:sp>
        <p:nvSpPr>
          <p:cNvPr id="164" name="Rectangle: Rounded Corners 3">
            <a:extLst>
              <a:ext uri="{FF2B5EF4-FFF2-40B4-BE49-F238E27FC236}">
                <a16:creationId xmlns:a16="http://schemas.microsoft.com/office/drawing/2014/main" id="{B8BB0D7C-BB92-42AD-B08E-3FB791C8E2D1}"/>
              </a:ext>
            </a:extLst>
          </p:cNvPr>
          <p:cNvSpPr/>
          <p:nvPr/>
        </p:nvSpPr>
        <p:spPr>
          <a:xfrm>
            <a:off x="95196" y="597947"/>
            <a:ext cx="2160000" cy="468224"/>
          </a:xfrm>
          <a:prstGeom prst="round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ja-JP" b="1" dirty="0">
                <a:solidFill>
                  <a:prstClr val="white"/>
                </a:solidFill>
                <a:latin typeface="Meiryo UI" panose="020B0604030504040204" pitchFamily="34" charset="-128"/>
                <a:ea typeface="Meiryo UI" panose="020B0604030504040204" pitchFamily="34" charset="-128"/>
              </a:rPr>
              <a:t>FY2022 Result</a:t>
            </a:r>
            <a:endParaRPr lang="ja-JP" altLang="en-US" b="1" dirty="0">
              <a:solidFill>
                <a:prstClr val="white"/>
              </a:solidFill>
              <a:latin typeface="Meiryo UI" panose="020B0604030504040204" pitchFamily="34" charset="-128"/>
              <a:ea typeface="Meiryo UI" panose="020B0604030504040204" pitchFamily="34" charset="-128"/>
            </a:endParaRPr>
          </a:p>
        </p:txBody>
      </p:sp>
      <p:pic>
        <p:nvPicPr>
          <p:cNvPr id="165" name="Picture 200">
            <a:extLst>
              <a:ext uri="{FF2B5EF4-FFF2-40B4-BE49-F238E27FC236}">
                <a16:creationId xmlns:a16="http://schemas.microsoft.com/office/drawing/2014/main" id="{9ABC7DB3-33AA-4375-878E-0EF65AB6441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32091" y="705681"/>
            <a:ext cx="252000" cy="252000"/>
          </a:xfrm>
          <a:prstGeom prst="rect">
            <a:avLst/>
          </a:prstGeom>
        </p:spPr>
      </p:pic>
      <p:pic>
        <p:nvPicPr>
          <p:cNvPr id="166" name="Picture 2" descr="See the source image">
            <a:extLst>
              <a:ext uri="{FF2B5EF4-FFF2-40B4-BE49-F238E27FC236}">
                <a16:creationId xmlns:a16="http://schemas.microsoft.com/office/drawing/2014/main" id="{35D4EBE7-F1B6-458F-AAD5-AF092C6BB8EC}"/>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0" b="99667" l="0" r="100000"/>
                    </a14:imgEffect>
                  </a14:imgLayer>
                </a14:imgProps>
              </a:ext>
              <a:ext uri="{28A0092B-C50C-407E-A947-70E740481C1C}">
                <a14:useLocalDpi xmlns:a14="http://schemas.microsoft.com/office/drawing/2010/main"/>
              </a:ext>
            </a:extLst>
          </a:blip>
          <a:srcRect/>
          <a:stretch>
            <a:fillRect/>
          </a:stretch>
        </p:blipFill>
        <p:spPr bwMode="auto">
          <a:xfrm>
            <a:off x="3399338" y="694480"/>
            <a:ext cx="248752" cy="248752"/>
          </a:xfrm>
          <a:prstGeom prst="rect">
            <a:avLst/>
          </a:prstGeom>
          <a:noFill/>
          <a:extLst>
            <a:ext uri="{909E8E84-426E-40DD-AFC4-6F175D3DCCD1}">
              <a14:hiddenFill xmlns:a14="http://schemas.microsoft.com/office/drawing/2010/main">
                <a:solidFill>
                  <a:srgbClr val="FFFFFF"/>
                </a:solidFill>
              </a14:hiddenFill>
            </a:ext>
          </a:extLst>
        </p:spPr>
      </p:pic>
      <p:sp>
        <p:nvSpPr>
          <p:cNvPr id="167" name="正方形/長方形 1">
            <a:extLst>
              <a:ext uri="{FF2B5EF4-FFF2-40B4-BE49-F238E27FC236}">
                <a16:creationId xmlns:a16="http://schemas.microsoft.com/office/drawing/2014/main" id="{D695DA5E-AF0F-4D41-94FE-95BF52A69135}"/>
              </a:ext>
            </a:extLst>
          </p:cNvPr>
          <p:cNvSpPr/>
          <p:nvPr/>
        </p:nvSpPr>
        <p:spPr>
          <a:xfrm>
            <a:off x="113130" y="1389118"/>
            <a:ext cx="4878000" cy="5400000"/>
          </a:xfrm>
          <a:prstGeom prst="roundRect">
            <a:avLst>
              <a:gd name="adj" fmla="val 2786"/>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18000" bIns="36000" rtlCol="0" anchor="ctr">
            <a:noAutofit/>
          </a:bodyPr>
          <a:lstStyle/>
          <a:p>
            <a:pPr marL="504000" indent="-504000"/>
            <a:endParaRPr kumimoji="1" lang="en-US" altLang="ja-JP" sz="1400" b="1" dirty="0">
              <a:solidFill>
                <a:srgbClr val="06098C"/>
              </a:solidFill>
              <a:latin typeface="Arial" panose="020B0604020202020204" pitchFamily="34" charset="0"/>
              <a:ea typeface="Meiryo UI" panose="020B0604030504040204" pitchFamily="50" charset="-128"/>
              <a:cs typeface="Arial" panose="020B0604020202020204" pitchFamily="34" charset="0"/>
            </a:endParaRPr>
          </a:p>
        </p:txBody>
      </p:sp>
      <p:sp>
        <p:nvSpPr>
          <p:cNvPr id="168" name="正方形/長方形 1">
            <a:extLst>
              <a:ext uri="{FF2B5EF4-FFF2-40B4-BE49-F238E27FC236}">
                <a16:creationId xmlns:a16="http://schemas.microsoft.com/office/drawing/2014/main" id="{8C1A2D85-9492-4BC7-BB56-A4FEF161AD23}"/>
              </a:ext>
            </a:extLst>
          </p:cNvPr>
          <p:cNvSpPr/>
          <p:nvPr/>
        </p:nvSpPr>
        <p:spPr>
          <a:xfrm>
            <a:off x="5084970" y="1373666"/>
            <a:ext cx="7020728" cy="5400000"/>
          </a:xfrm>
          <a:prstGeom prst="roundRect">
            <a:avLst>
              <a:gd name="adj" fmla="val 2786"/>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18000" bIns="36000" rtlCol="0" anchor="ctr">
            <a:noAutofit/>
          </a:bodyPr>
          <a:lstStyle/>
          <a:p>
            <a:pPr marL="504000" indent="-504000"/>
            <a:endParaRPr kumimoji="1" lang="en-US" altLang="ja-JP" sz="1400" b="1" dirty="0">
              <a:solidFill>
                <a:srgbClr val="06098C"/>
              </a:solidFill>
              <a:latin typeface="Arial" panose="020B0604020202020204" pitchFamily="34" charset="0"/>
              <a:ea typeface="Meiryo UI" panose="020B0604030504040204" pitchFamily="50" charset="-128"/>
              <a:cs typeface="Arial" panose="020B0604020202020204" pitchFamily="34" charset="0"/>
            </a:endParaRPr>
          </a:p>
        </p:txBody>
      </p:sp>
      <p:sp>
        <p:nvSpPr>
          <p:cNvPr id="169" name="Rounded Rectangle 120">
            <a:extLst>
              <a:ext uri="{FF2B5EF4-FFF2-40B4-BE49-F238E27FC236}">
                <a16:creationId xmlns:a16="http://schemas.microsoft.com/office/drawing/2014/main" id="{C1BCA755-0915-4060-9085-1FBE884B23F3}"/>
              </a:ext>
            </a:extLst>
          </p:cNvPr>
          <p:cNvSpPr/>
          <p:nvPr/>
        </p:nvSpPr>
        <p:spPr>
          <a:xfrm>
            <a:off x="1142638" y="1164879"/>
            <a:ext cx="2472168" cy="380960"/>
          </a:xfrm>
          <a:prstGeom prst="roundRect">
            <a:avLst/>
          </a:prstGeom>
          <a:ln/>
          <a:effectLst>
            <a:outerShdw blurRad="50800" dist="254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b="1" dirty="0">
                <a:latin typeface="Arial" panose="020B0604020202020204" pitchFamily="34" charset="0"/>
                <a:ea typeface="Meiryo UI" panose="020B0604030504040204" pitchFamily="50" charset="-128"/>
                <a:cs typeface="Arial" panose="020B0604020202020204" pitchFamily="34" charset="0"/>
              </a:rPr>
              <a:t>FY2022</a:t>
            </a:r>
            <a:r>
              <a:rPr lang="vi-VN" altLang="ja-JP" b="1" dirty="0">
                <a:latin typeface="Arial" panose="020B0604020202020204" pitchFamily="34" charset="0"/>
                <a:ea typeface="Meiryo UI" panose="020B0604030504040204" pitchFamily="50" charset="-128"/>
                <a:cs typeface="Arial" panose="020B0604020202020204" pitchFamily="34" charset="0"/>
              </a:rPr>
              <a:t> </a:t>
            </a:r>
            <a:r>
              <a:rPr lang="en-US" altLang="ja-JP" b="1" dirty="0">
                <a:latin typeface="Arial" panose="020B0604020202020204" pitchFamily="34" charset="0"/>
                <a:ea typeface="Meiryo UI" panose="020B0604030504040204" pitchFamily="50" charset="-128"/>
                <a:cs typeface="Arial" panose="020B0604020202020204" pitchFamily="34" charset="0"/>
              </a:rPr>
              <a:t>Pending</a:t>
            </a:r>
          </a:p>
        </p:txBody>
      </p:sp>
      <p:sp>
        <p:nvSpPr>
          <p:cNvPr id="170" name="Rounded Rectangle 124">
            <a:extLst>
              <a:ext uri="{FF2B5EF4-FFF2-40B4-BE49-F238E27FC236}">
                <a16:creationId xmlns:a16="http://schemas.microsoft.com/office/drawing/2014/main" id="{06155D12-A58F-44BA-B582-14147D6797E3}"/>
              </a:ext>
            </a:extLst>
          </p:cNvPr>
          <p:cNvSpPr/>
          <p:nvPr/>
        </p:nvSpPr>
        <p:spPr>
          <a:xfrm>
            <a:off x="7119168" y="1182454"/>
            <a:ext cx="2991323" cy="356436"/>
          </a:xfrm>
          <a:prstGeom prst="roundRect">
            <a:avLst/>
          </a:prstGeom>
          <a:gradFill>
            <a:gsLst>
              <a:gs pos="0">
                <a:schemeClr val="accent1">
                  <a:lumMod val="40000"/>
                  <a:lumOff val="60000"/>
                </a:schemeClr>
              </a:gs>
              <a:gs pos="100000">
                <a:schemeClr val="accent1">
                  <a:lumMod val="60000"/>
                  <a:lumOff val="40000"/>
                </a:schemeClr>
              </a:gs>
            </a:gsLst>
            <a:lin ang="5400000" scaled="1"/>
          </a:gradFill>
          <a:ln w="9525">
            <a:solidFill>
              <a:schemeClr val="tx2">
                <a:lumMod val="60000"/>
                <a:lumOff val="40000"/>
              </a:schemeClr>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tx1"/>
                </a:solidFill>
                <a:effectLst/>
                <a:latin typeface="Arial" panose="020B0604020202020204" pitchFamily="34" charset="0"/>
                <a:ea typeface="Meiryo UI"/>
                <a:cs typeface="Arial" panose="020B0604020202020204" pitchFamily="34" charset="0"/>
              </a:rPr>
              <a:t>Improvement </a:t>
            </a:r>
          </a:p>
        </p:txBody>
      </p:sp>
      <p:sp>
        <p:nvSpPr>
          <p:cNvPr id="131" name="Rounded Rectangle 192">
            <a:extLst>
              <a:ext uri="{FF2B5EF4-FFF2-40B4-BE49-F238E27FC236}">
                <a16:creationId xmlns:a16="http://schemas.microsoft.com/office/drawing/2014/main" id="{2139B812-7E6B-492A-ADBC-D1A15784829E}"/>
              </a:ext>
            </a:extLst>
          </p:cNvPr>
          <p:cNvSpPr/>
          <p:nvPr/>
        </p:nvSpPr>
        <p:spPr>
          <a:xfrm>
            <a:off x="9267238" y="651525"/>
            <a:ext cx="2714355" cy="354565"/>
          </a:xfrm>
          <a:prstGeom prst="roundRect">
            <a:avLst/>
          </a:prstGeom>
          <a:solidFill>
            <a:schemeClr val="accent5">
              <a:lumMod val="40000"/>
              <a:lumOff val="60000"/>
            </a:schemeClr>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rgbClr val="FF0000"/>
                </a:solidFill>
              </a:rPr>
              <a:t>Part Quality &amp; Sorting</a:t>
            </a:r>
          </a:p>
        </p:txBody>
      </p:sp>
      <p:pic>
        <p:nvPicPr>
          <p:cNvPr id="133" name="Picture 200">
            <a:extLst>
              <a:ext uri="{FF2B5EF4-FFF2-40B4-BE49-F238E27FC236}">
                <a16:creationId xmlns:a16="http://schemas.microsoft.com/office/drawing/2014/main" id="{9ABC7DB3-33AA-4375-878E-0EF65AB6441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666521" y="688408"/>
            <a:ext cx="252000" cy="252000"/>
          </a:xfrm>
          <a:prstGeom prst="rect">
            <a:avLst/>
          </a:prstGeom>
        </p:spPr>
      </p:pic>
      <p:graphicFrame>
        <p:nvGraphicFramePr>
          <p:cNvPr id="8" name="Chart 7">
            <a:extLst>
              <a:ext uri="{FF2B5EF4-FFF2-40B4-BE49-F238E27FC236}">
                <a16:creationId xmlns:a16="http://schemas.microsoft.com/office/drawing/2014/main" id="{7597325B-FDC4-4394-B066-FD7C346E277A}"/>
              </a:ext>
            </a:extLst>
          </p:cNvPr>
          <p:cNvGraphicFramePr>
            <a:graphicFrameLocks/>
          </p:cNvGraphicFramePr>
          <p:nvPr>
            <p:extLst>
              <p:ext uri="{D42A27DB-BD31-4B8C-83A1-F6EECF244321}">
                <p14:modId xmlns:p14="http://schemas.microsoft.com/office/powerpoint/2010/main" val="4202788682"/>
              </p:ext>
            </p:extLst>
          </p:nvPr>
        </p:nvGraphicFramePr>
        <p:xfrm>
          <a:off x="151466" y="3787805"/>
          <a:ext cx="1742496" cy="1384905"/>
        </p:xfrm>
        <a:graphic>
          <a:graphicData uri="http://schemas.openxmlformats.org/drawingml/2006/chart">
            <c:chart xmlns:c="http://schemas.openxmlformats.org/drawingml/2006/chart" xmlns:r="http://schemas.openxmlformats.org/officeDocument/2006/relationships" r:id="rId6"/>
          </a:graphicData>
        </a:graphic>
      </p:graphicFrame>
      <p:sp>
        <p:nvSpPr>
          <p:cNvPr id="10" name="テキスト ボックス 127">
            <a:extLst>
              <a:ext uri="{FF2B5EF4-FFF2-40B4-BE49-F238E27FC236}">
                <a16:creationId xmlns:a16="http://schemas.microsoft.com/office/drawing/2014/main" id="{37211717-54D4-935D-C545-F8C39E7B0927}"/>
              </a:ext>
            </a:extLst>
          </p:cNvPr>
          <p:cNvSpPr txBox="1"/>
          <p:nvPr/>
        </p:nvSpPr>
        <p:spPr>
          <a:xfrm>
            <a:off x="299944" y="3539857"/>
            <a:ext cx="1742497" cy="292388"/>
          </a:xfrm>
          <a:prstGeom prst="rect">
            <a:avLst/>
          </a:prstGeom>
          <a:noFill/>
        </p:spPr>
        <p:txBody>
          <a:bodyPr wrap="square" rtlCol="0">
            <a:spAutoFit/>
          </a:bodyPr>
          <a:lstStyle/>
          <a:p>
            <a:r>
              <a:rPr lang="en-US" altLang="ja-JP" sz="1300" b="1" dirty="0"/>
              <a:t>FY22 Quality loss</a:t>
            </a:r>
          </a:p>
        </p:txBody>
      </p:sp>
      <p:graphicFrame>
        <p:nvGraphicFramePr>
          <p:cNvPr id="11" name="Chart 10">
            <a:extLst>
              <a:ext uri="{FF2B5EF4-FFF2-40B4-BE49-F238E27FC236}">
                <a16:creationId xmlns:a16="http://schemas.microsoft.com/office/drawing/2014/main" id="{B63034A2-879C-3D32-65C3-F4ECA6E36C51}"/>
              </a:ext>
            </a:extLst>
          </p:cNvPr>
          <p:cNvGraphicFramePr/>
          <p:nvPr>
            <p:extLst>
              <p:ext uri="{D42A27DB-BD31-4B8C-83A1-F6EECF244321}">
                <p14:modId xmlns:p14="http://schemas.microsoft.com/office/powerpoint/2010/main" val="1137015012"/>
              </p:ext>
            </p:extLst>
          </p:nvPr>
        </p:nvGraphicFramePr>
        <p:xfrm>
          <a:off x="1333919" y="3818971"/>
          <a:ext cx="1735040" cy="1344044"/>
        </p:xfrm>
        <a:graphic>
          <a:graphicData uri="http://schemas.openxmlformats.org/drawingml/2006/chart">
            <c:chart xmlns:c="http://schemas.openxmlformats.org/drawingml/2006/chart" xmlns:r="http://schemas.openxmlformats.org/officeDocument/2006/relationships" r:id="rId7"/>
          </a:graphicData>
        </a:graphic>
      </p:graphicFrame>
      <p:pic>
        <p:nvPicPr>
          <p:cNvPr id="15" name="図 17">
            <a:extLst>
              <a:ext uri="{FF2B5EF4-FFF2-40B4-BE49-F238E27FC236}">
                <a16:creationId xmlns:a16="http://schemas.microsoft.com/office/drawing/2014/main" id="{D28F11FA-539A-0395-759F-73756B29479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9050442" flipV="1">
            <a:off x="1414736" y="4075323"/>
            <a:ext cx="496190" cy="341976"/>
          </a:xfrm>
          <a:prstGeom prst="rect">
            <a:avLst/>
          </a:prstGeom>
        </p:spPr>
      </p:pic>
      <p:sp>
        <p:nvSpPr>
          <p:cNvPr id="16" name="Pie 302">
            <a:extLst>
              <a:ext uri="{FF2B5EF4-FFF2-40B4-BE49-F238E27FC236}">
                <a16:creationId xmlns:a16="http://schemas.microsoft.com/office/drawing/2014/main" id="{C53BF8C1-3C57-3591-5B03-BE150B27F560}"/>
              </a:ext>
            </a:extLst>
          </p:cNvPr>
          <p:cNvSpPr/>
          <p:nvPr/>
        </p:nvSpPr>
        <p:spPr>
          <a:xfrm rot="15293200">
            <a:off x="1797995" y="4040993"/>
            <a:ext cx="820534" cy="900000"/>
          </a:xfrm>
          <a:prstGeom prst="pie">
            <a:avLst>
              <a:gd name="adj1" fmla="val 887112"/>
              <a:gd name="adj2" fmla="val 19686235"/>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dirty="0"/>
          </a:p>
        </p:txBody>
      </p:sp>
      <p:sp>
        <p:nvSpPr>
          <p:cNvPr id="18" name="テキスト ボックス 127">
            <a:extLst>
              <a:ext uri="{FF2B5EF4-FFF2-40B4-BE49-F238E27FC236}">
                <a16:creationId xmlns:a16="http://schemas.microsoft.com/office/drawing/2014/main" id="{2F562EA8-C8FD-A5DA-3C6D-3CC5E88DD626}"/>
              </a:ext>
            </a:extLst>
          </p:cNvPr>
          <p:cNvSpPr txBox="1"/>
          <p:nvPr/>
        </p:nvSpPr>
        <p:spPr>
          <a:xfrm>
            <a:off x="2727506" y="3556161"/>
            <a:ext cx="2198406" cy="492443"/>
          </a:xfrm>
          <a:prstGeom prst="rect">
            <a:avLst/>
          </a:prstGeom>
          <a:noFill/>
        </p:spPr>
        <p:txBody>
          <a:bodyPr wrap="square" rtlCol="0">
            <a:spAutoFit/>
          </a:bodyPr>
          <a:lstStyle/>
          <a:p>
            <a:pPr algn="ctr"/>
            <a:r>
              <a:rPr lang="en-US" altLang="ja-JP" sz="1300" b="1" dirty="0"/>
              <a:t>FY22 Rework cost 97% part issue </a:t>
            </a:r>
          </a:p>
        </p:txBody>
      </p:sp>
      <p:sp>
        <p:nvSpPr>
          <p:cNvPr id="44" name="テキスト ボックス 127">
            <a:extLst>
              <a:ext uri="{FF2B5EF4-FFF2-40B4-BE49-F238E27FC236}">
                <a16:creationId xmlns:a16="http://schemas.microsoft.com/office/drawing/2014/main" id="{37211717-54D4-935D-C545-F8C39E7B0927}"/>
              </a:ext>
            </a:extLst>
          </p:cNvPr>
          <p:cNvSpPr txBox="1"/>
          <p:nvPr/>
        </p:nvSpPr>
        <p:spPr>
          <a:xfrm>
            <a:off x="88759" y="1923217"/>
            <a:ext cx="4696120" cy="307777"/>
          </a:xfrm>
          <a:prstGeom prst="rect">
            <a:avLst/>
          </a:prstGeom>
          <a:noFill/>
        </p:spPr>
        <p:txBody>
          <a:bodyPr wrap="square" rtlCol="0">
            <a:spAutoFit/>
          </a:bodyPr>
          <a:lstStyle/>
          <a:p>
            <a:r>
              <a:rPr lang="en-US" altLang="ja-JP" sz="1400" dirty="0"/>
              <a:t>    FY22 Market : 7 cases / OQC lot out : 17 cases</a:t>
            </a:r>
          </a:p>
        </p:txBody>
      </p:sp>
      <p:sp>
        <p:nvSpPr>
          <p:cNvPr id="14" name="Rectangle 13"/>
          <p:cNvSpPr/>
          <p:nvPr/>
        </p:nvSpPr>
        <p:spPr>
          <a:xfrm>
            <a:off x="4916630" y="3085372"/>
            <a:ext cx="2743378" cy="738664"/>
          </a:xfrm>
          <a:prstGeom prst="rect">
            <a:avLst/>
          </a:prstGeom>
        </p:spPr>
        <p:txBody>
          <a:bodyPr wrap="square">
            <a:spAutoFit/>
          </a:bodyPr>
          <a:lstStyle/>
          <a:p>
            <a:pPr marL="360000" indent="-180000">
              <a:buFont typeface="Wingdings" panose="05000000000000000000" pitchFamily="2" charset="2"/>
              <a:buChar char="§"/>
            </a:pPr>
            <a:r>
              <a:rPr kumimoji="1" lang="en-US" altLang="ja-JP" sz="1400" dirty="0">
                <a:latin typeface="Arial" panose="020B0604020202020204" pitchFamily="34" charset="0"/>
                <a:ea typeface="Meiryo UI" panose="020B0604030504040204" pitchFamily="50" charset="-128"/>
                <a:cs typeface="Arial" panose="020B0604020202020204" pitchFamily="34" charset="0"/>
              </a:rPr>
              <a:t>Verify manual adjust</a:t>
            </a:r>
          </a:p>
          <a:p>
            <a:pPr marL="360000" indent="-180000">
              <a:buFont typeface="Wingdings" panose="05000000000000000000" pitchFamily="2" charset="2"/>
              <a:buChar char="§"/>
            </a:pPr>
            <a:r>
              <a:rPr kumimoji="1" lang="en-US" altLang="ja-JP" sz="1400" dirty="0">
                <a:latin typeface="Arial" panose="020B0604020202020204" pitchFamily="34" charset="0"/>
                <a:ea typeface="Meiryo UI" panose="020B0604030504040204" pitchFamily="50" charset="-128"/>
                <a:cs typeface="Arial" panose="020B0604020202020204" pitchFamily="34" charset="0"/>
              </a:rPr>
              <a:t>Verify Welding condition</a:t>
            </a:r>
          </a:p>
          <a:p>
            <a:pPr marL="465750" indent="-285750">
              <a:buFont typeface="Wingdings" panose="05000000000000000000" pitchFamily="2" charset="2"/>
              <a:buChar char="à"/>
            </a:pPr>
            <a:r>
              <a:rPr kumimoji="1" lang="en-US" altLang="ja-JP" sz="1400" dirty="0">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Early indicate action</a:t>
            </a:r>
          </a:p>
        </p:txBody>
      </p:sp>
      <p:sp>
        <p:nvSpPr>
          <p:cNvPr id="59" name="Rectangle 58"/>
          <p:cNvSpPr/>
          <p:nvPr/>
        </p:nvSpPr>
        <p:spPr>
          <a:xfrm>
            <a:off x="4979177" y="1876952"/>
            <a:ext cx="5090811" cy="738664"/>
          </a:xfrm>
          <a:prstGeom prst="rect">
            <a:avLst/>
          </a:prstGeom>
        </p:spPr>
        <p:txBody>
          <a:bodyPr wrap="square">
            <a:spAutoFit/>
          </a:bodyPr>
          <a:lstStyle/>
          <a:p>
            <a:pPr marL="360000" indent="-180000">
              <a:buFont typeface="Wingdings" panose="05000000000000000000" pitchFamily="2" charset="2"/>
              <a:buChar char="§"/>
            </a:pPr>
            <a:r>
              <a:rPr kumimoji="1" lang="en-US" altLang="ja-JP" sz="1400" dirty="0">
                <a:latin typeface="Arial" panose="020B0604020202020204" pitchFamily="34" charset="0"/>
                <a:ea typeface="Meiryo UI" panose="020B0604030504040204" pitchFamily="50" charset="-128"/>
                <a:cs typeface="Arial" panose="020B0604020202020204" pitchFamily="34" charset="0"/>
              </a:rPr>
              <a:t>Daily Risky point patrol</a:t>
            </a:r>
          </a:p>
          <a:p>
            <a:pPr marL="360000" indent="-180000">
              <a:buFont typeface="Wingdings" panose="05000000000000000000" pitchFamily="2" charset="2"/>
              <a:buChar char="§"/>
            </a:pPr>
            <a:r>
              <a:rPr kumimoji="1" lang="en-US" altLang="ja-JP" sz="1400" dirty="0">
                <a:latin typeface="Arial" panose="020B0604020202020204" pitchFamily="34" charset="0"/>
                <a:ea typeface="Meiryo UI" panose="020B0604030504040204" pitchFamily="50" charset="-128"/>
                <a:cs typeface="Arial" panose="020B0604020202020204" pitchFamily="34" charset="0"/>
              </a:rPr>
              <a:t>All Jig</a:t>
            </a:r>
            <a:r>
              <a:rPr kumimoji="1" lang="en-US" altLang="ja-JP" sz="1400" dirty="0">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 / Checker evaluate before apply</a:t>
            </a:r>
          </a:p>
          <a:p>
            <a:pPr marL="360000" indent="-180000">
              <a:buFont typeface="Wingdings" panose="05000000000000000000" pitchFamily="2" charset="2"/>
              <a:buChar char="§"/>
            </a:pPr>
            <a:r>
              <a:rPr kumimoji="1" lang="en-US" altLang="ja-JP" sz="1400" dirty="0">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KISS Sheet check &amp; suggest to improve</a:t>
            </a:r>
          </a:p>
        </p:txBody>
      </p:sp>
      <p:sp>
        <p:nvSpPr>
          <p:cNvPr id="21" name="Rectangle 20"/>
          <p:cNvSpPr/>
          <p:nvPr/>
        </p:nvSpPr>
        <p:spPr>
          <a:xfrm>
            <a:off x="266578" y="2477538"/>
            <a:ext cx="4713705" cy="523220"/>
          </a:xfrm>
          <a:prstGeom prst="rect">
            <a:avLst/>
          </a:prstGeom>
          <a:ln>
            <a:noFill/>
          </a:ln>
        </p:spPr>
        <p:txBody>
          <a:bodyPr wrap="square">
            <a:spAutoFit/>
          </a:bodyPr>
          <a:lstStyle/>
          <a:p>
            <a:r>
              <a:rPr kumimoji="1" lang="en-US" sz="1400" dirty="0">
                <a:solidFill>
                  <a:srgbClr val="FF0000"/>
                </a:solidFill>
                <a:latin typeface="Calibri" panose="020F0502020204030204" pitchFamily="34" charset="0"/>
                <a:ea typeface="Meiryo UI" panose="020B0604030504040204" pitchFamily="50" charset="-128"/>
                <a:cs typeface="Calibri" panose="020F0502020204030204" pitchFamily="34" charset="0"/>
              </a:rPr>
              <a:t>❶ </a:t>
            </a:r>
            <a:r>
              <a:rPr kumimoji="1" lang="en-US" sz="1400" dirty="0">
                <a:solidFill>
                  <a:srgbClr val="FF0000"/>
                </a:solidFill>
                <a:latin typeface="Arial" panose="020B0604020202020204" pitchFamily="34" charset="0"/>
                <a:ea typeface="Meiryo UI" panose="020B0604030504040204" pitchFamily="50" charset="-128"/>
                <a:cs typeface="Arial" panose="020B0604020202020204" pitchFamily="34" charset="0"/>
              </a:rPr>
              <a:t>Man/Method NG high ratio</a:t>
            </a:r>
          </a:p>
          <a:p>
            <a:r>
              <a:rPr kumimoji="1" lang="en-US" sz="1400" dirty="0">
                <a:solidFill>
                  <a:srgbClr val="FF0000"/>
                </a:solidFill>
                <a:latin typeface="Calibri" panose="020F0502020204030204" pitchFamily="34" charset="0"/>
                <a:ea typeface="Meiryo UI" panose="020B0604030504040204" pitchFamily="50" charset="-128"/>
                <a:cs typeface="Calibri" panose="020F0502020204030204" pitchFamily="34" charset="0"/>
              </a:rPr>
              <a:t>❷ </a:t>
            </a:r>
            <a:r>
              <a:rPr kumimoji="1" lang="en-US" sz="1400" dirty="0">
                <a:solidFill>
                  <a:srgbClr val="FF0000"/>
                </a:solidFill>
                <a:latin typeface="Arial" panose="020B0604020202020204" pitchFamily="34" charset="0"/>
                <a:ea typeface="Meiryo UI" panose="020B0604030504040204" pitchFamily="50" charset="-128"/>
                <a:cs typeface="Arial" panose="020B0604020202020204" pitchFamily="34" charset="0"/>
              </a:rPr>
              <a:t>Market Leakage current  concern welding no good</a:t>
            </a:r>
          </a:p>
        </p:txBody>
      </p:sp>
      <p:sp>
        <p:nvSpPr>
          <p:cNvPr id="2" name="テキスト ボックス 127">
            <a:extLst>
              <a:ext uri="{FF2B5EF4-FFF2-40B4-BE49-F238E27FC236}">
                <a16:creationId xmlns:a16="http://schemas.microsoft.com/office/drawing/2014/main" id="{DF158762-9B34-D7A6-8FB1-522019FD547D}"/>
              </a:ext>
            </a:extLst>
          </p:cNvPr>
          <p:cNvSpPr txBox="1"/>
          <p:nvPr/>
        </p:nvSpPr>
        <p:spPr>
          <a:xfrm>
            <a:off x="5047302" y="5595571"/>
            <a:ext cx="5017343" cy="954107"/>
          </a:xfrm>
          <a:prstGeom prst="rect">
            <a:avLst/>
          </a:prstGeom>
          <a:noFill/>
        </p:spPr>
        <p:txBody>
          <a:bodyPr wrap="square" rtlCol="0">
            <a:spAutoFit/>
          </a:bodyPr>
          <a:lstStyle/>
          <a:p>
            <a:pPr marL="180000" lvl="1" indent="-180000">
              <a:spcBef>
                <a:spcPts val="0"/>
              </a:spcBef>
              <a:buFont typeface="Wingdings" panose="05000000000000000000" pitchFamily="2" charset="2"/>
              <a:buChar char="§"/>
            </a:pPr>
            <a:r>
              <a:rPr kumimoji="1" lang="en-US" altLang="ja-JP" sz="1400" dirty="0">
                <a:latin typeface="Meiryo UI" panose="020B0604030504040204" pitchFamily="50" charset="-128"/>
                <a:ea typeface="Meiryo UI" panose="020B0604030504040204" pitchFamily="50" charset="-128"/>
                <a:cs typeface="Arial" charset="0"/>
                <a:sym typeface="Wingdings" panose="05000000000000000000" pitchFamily="2" charset="2"/>
              </a:rPr>
              <a:t>Together KABD supporter  Skill up</a:t>
            </a:r>
          </a:p>
          <a:p>
            <a:pPr marL="0" lvl="1">
              <a:spcBef>
                <a:spcPts val="0"/>
              </a:spcBef>
            </a:pPr>
            <a:r>
              <a:rPr kumimoji="1" lang="en-US" altLang="ja-JP" sz="1400" dirty="0">
                <a:latin typeface="Meiryo UI" panose="020B0604030504040204" pitchFamily="50" charset="-128"/>
                <a:ea typeface="Meiryo UI" panose="020B0604030504040204" pitchFamily="50" charset="-128"/>
                <a:cs typeface="Arial" charset="0"/>
                <a:sym typeface="Wingdings" panose="05000000000000000000" pitchFamily="2" charset="2"/>
              </a:rPr>
              <a:t>   - Guider </a:t>
            </a:r>
            <a:r>
              <a:rPr kumimoji="1" lang="en-US" altLang="ja-JP" sz="1400" dirty="0">
                <a:latin typeface="Meiryo UI" panose="020B0604030504040204" pitchFamily="50" charset="-128"/>
                <a:ea typeface="Meiryo UI" panose="020B0604030504040204" pitchFamily="50" charset="-128"/>
                <a:cs typeface="Arial" charset="0"/>
              </a:rPr>
              <a:t>check point for WIP /Review fix point</a:t>
            </a:r>
          </a:p>
          <a:p>
            <a:pPr marL="0" lvl="1">
              <a:spcBef>
                <a:spcPts val="0"/>
              </a:spcBef>
            </a:pPr>
            <a:r>
              <a:rPr kumimoji="1" lang="en-US" altLang="ja-JP" sz="1400" dirty="0">
                <a:latin typeface="Meiryo UI" panose="020B0604030504040204" pitchFamily="50" charset="-128"/>
                <a:ea typeface="Meiryo UI" panose="020B0604030504040204" pitchFamily="50" charset="-128"/>
                <a:cs typeface="Arial" charset="0"/>
                <a:sym typeface="Wingdings" panose="05000000000000000000" pitchFamily="2" charset="2"/>
              </a:rPr>
              <a:t>   - Improve maker process : clean up /handling</a:t>
            </a:r>
          </a:p>
          <a:p>
            <a:pPr marL="0" lvl="1">
              <a:spcBef>
                <a:spcPts val="0"/>
              </a:spcBef>
            </a:pPr>
            <a:r>
              <a:rPr kumimoji="1" lang="en-US" altLang="ja-JP" sz="1400" dirty="0">
                <a:latin typeface="Meiryo UI" panose="020B0604030504040204" pitchFamily="50" charset="-128"/>
                <a:ea typeface="Meiryo UI" panose="020B0604030504040204" pitchFamily="50" charset="-128"/>
                <a:cs typeface="Arial" charset="0"/>
                <a:sym typeface="Wingdings" panose="05000000000000000000" pitchFamily="2" charset="2"/>
              </a:rPr>
              <a:t>   - Follow making New Tooling &amp; Localization</a:t>
            </a:r>
          </a:p>
        </p:txBody>
      </p:sp>
      <p:sp>
        <p:nvSpPr>
          <p:cNvPr id="3" name="テキスト ボックス 127">
            <a:extLst>
              <a:ext uri="{FF2B5EF4-FFF2-40B4-BE49-F238E27FC236}">
                <a16:creationId xmlns:a16="http://schemas.microsoft.com/office/drawing/2014/main" id="{72623D1A-5D92-9046-59CE-25C2B0F743E2}"/>
              </a:ext>
            </a:extLst>
          </p:cNvPr>
          <p:cNvSpPr txBox="1"/>
          <p:nvPr/>
        </p:nvSpPr>
        <p:spPr>
          <a:xfrm>
            <a:off x="5178474" y="5181921"/>
            <a:ext cx="3557375" cy="307777"/>
          </a:xfrm>
          <a:prstGeom prst="rect">
            <a:avLst/>
          </a:prstGeom>
          <a:noFill/>
        </p:spPr>
        <p:txBody>
          <a:bodyPr wrap="none" lIns="36000" tIns="0" rIns="36000" bIns="0" rtlCol="0">
            <a:spAutoFit/>
          </a:bodyPr>
          <a:lstStyle/>
          <a:p>
            <a:pPr marL="285750" lvl="1" indent="-285750">
              <a:spcBef>
                <a:spcPts val="0"/>
              </a:spcBef>
              <a:buFont typeface="Wingdings" panose="05000000000000000000" pitchFamily="2" charset="2"/>
              <a:buChar char="Ø"/>
            </a:pPr>
            <a:r>
              <a:rPr lang="en-US" altLang="ja-JP" sz="2000" b="1" dirty="0">
                <a:solidFill>
                  <a:srgbClr val="0000FF"/>
                </a:solidFill>
                <a:latin typeface="Tw Cen MT" panose="020B0602020104020603" pitchFamily="34" charset="0"/>
                <a:ea typeface="Meiryo UI" panose="020B0604030504040204" pitchFamily="50" charset="-128"/>
                <a:cs typeface="Arial" panose="020B0604020202020204" pitchFamily="34" charset="0"/>
              </a:rPr>
              <a:t>Improve Quality of Metal Part</a:t>
            </a:r>
          </a:p>
        </p:txBody>
      </p:sp>
      <p:sp>
        <p:nvSpPr>
          <p:cNvPr id="5" name="TextBox 4">
            <a:extLst>
              <a:ext uri="{FF2B5EF4-FFF2-40B4-BE49-F238E27FC236}">
                <a16:creationId xmlns:a16="http://schemas.microsoft.com/office/drawing/2014/main" id="{D8B3401B-4E2A-4DBE-27E9-765EFAB27F40}"/>
              </a:ext>
            </a:extLst>
          </p:cNvPr>
          <p:cNvSpPr txBox="1"/>
          <p:nvPr/>
        </p:nvSpPr>
        <p:spPr>
          <a:xfrm>
            <a:off x="9640324" y="5650530"/>
            <a:ext cx="1241326" cy="307777"/>
          </a:xfrm>
          <a:prstGeom prst="rect">
            <a:avLst/>
          </a:prstGeom>
          <a:noFill/>
        </p:spPr>
        <p:txBody>
          <a:bodyPr wrap="square" rtlCol="0">
            <a:spAutoFit/>
          </a:bodyPr>
          <a:lstStyle>
            <a:defPPr>
              <a:defRPr lang="en-US"/>
            </a:defPPr>
            <a:lvl1pPr>
              <a:defRPr sz="1400" b="1">
                <a:solidFill>
                  <a:srgbClr val="3366FF"/>
                </a:solidFill>
              </a:defRPr>
            </a:lvl1pPr>
          </a:lstStyle>
          <a:p>
            <a:r>
              <a:rPr lang="en-US" dirty="0">
                <a:solidFill>
                  <a:srgbClr val="0033CC"/>
                </a:solidFill>
                <a:latin typeface="Tw Cen MT" panose="020B0602020104020603"/>
                <a:sym typeface="Wingdings" panose="05000000000000000000" pitchFamily="2" charset="2"/>
              </a:rPr>
              <a:t>[</a:t>
            </a:r>
            <a:r>
              <a:rPr lang="en-US" dirty="0">
                <a:solidFill>
                  <a:srgbClr val="0033CC"/>
                </a:solidFill>
                <a:latin typeface="Tw Cen MT" panose="020B0602020104020603"/>
              </a:rPr>
              <a:t>5 Makers]</a:t>
            </a:r>
          </a:p>
        </p:txBody>
      </p:sp>
      <p:sp>
        <p:nvSpPr>
          <p:cNvPr id="12" name="TextBox 11">
            <a:extLst>
              <a:ext uri="{FF2B5EF4-FFF2-40B4-BE49-F238E27FC236}">
                <a16:creationId xmlns:a16="http://schemas.microsoft.com/office/drawing/2014/main" id="{27DC519F-8D59-88F3-F046-72FA20120EA6}"/>
              </a:ext>
            </a:extLst>
          </p:cNvPr>
          <p:cNvSpPr txBox="1"/>
          <p:nvPr/>
        </p:nvSpPr>
        <p:spPr>
          <a:xfrm>
            <a:off x="9647574" y="5899222"/>
            <a:ext cx="1241326" cy="307777"/>
          </a:xfrm>
          <a:prstGeom prst="rect">
            <a:avLst/>
          </a:prstGeom>
          <a:noFill/>
        </p:spPr>
        <p:txBody>
          <a:bodyPr wrap="square" rtlCol="0">
            <a:spAutoFit/>
          </a:bodyPr>
          <a:lstStyle>
            <a:defPPr>
              <a:defRPr lang="en-US"/>
            </a:defPPr>
            <a:lvl1pPr>
              <a:defRPr sz="1400" b="1">
                <a:solidFill>
                  <a:srgbClr val="3366FF"/>
                </a:solidFill>
              </a:defRPr>
            </a:lvl1pPr>
          </a:lstStyle>
          <a:p>
            <a:r>
              <a:rPr lang="en-US" dirty="0">
                <a:solidFill>
                  <a:srgbClr val="0033CC"/>
                </a:solidFill>
                <a:latin typeface="Tw Cen MT" panose="020B0602020104020603"/>
                <a:sym typeface="Wingdings" panose="05000000000000000000" pitchFamily="2" charset="2"/>
              </a:rPr>
              <a:t>[90 Tools</a:t>
            </a:r>
            <a:r>
              <a:rPr lang="en-US" dirty="0">
                <a:solidFill>
                  <a:srgbClr val="0033CC"/>
                </a:solidFill>
                <a:latin typeface="Tw Cen MT" panose="020B0602020104020603"/>
              </a:rPr>
              <a:t>]</a:t>
            </a:r>
          </a:p>
        </p:txBody>
      </p:sp>
      <p:grpSp>
        <p:nvGrpSpPr>
          <p:cNvPr id="22" name="Group 21">
            <a:extLst>
              <a:ext uri="{FF2B5EF4-FFF2-40B4-BE49-F238E27FC236}">
                <a16:creationId xmlns:a16="http://schemas.microsoft.com/office/drawing/2014/main" id="{561BB34E-C6E8-2EA7-EB49-1A23CF0ADA1A}"/>
              </a:ext>
            </a:extLst>
          </p:cNvPr>
          <p:cNvGrpSpPr/>
          <p:nvPr/>
        </p:nvGrpSpPr>
        <p:grpSpPr>
          <a:xfrm>
            <a:off x="9285300" y="5262934"/>
            <a:ext cx="1614156" cy="1493605"/>
            <a:chOff x="-4191344" y="297556"/>
            <a:chExt cx="2040915" cy="1672470"/>
          </a:xfrm>
        </p:grpSpPr>
        <p:grpSp>
          <p:nvGrpSpPr>
            <p:cNvPr id="23" name="Group 22">
              <a:extLst>
                <a:ext uri="{FF2B5EF4-FFF2-40B4-BE49-F238E27FC236}">
                  <a16:creationId xmlns:a16="http://schemas.microsoft.com/office/drawing/2014/main" id="{77E693F2-25AE-75D7-2880-C9866F6683FA}"/>
                </a:ext>
              </a:extLst>
            </p:cNvPr>
            <p:cNvGrpSpPr/>
            <p:nvPr/>
          </p:nvGrpSpPr>
          <p:grpSpPr>
            <a:xfrm>
              <a:off x="-4037304" y="297556"/>
              <a:ext cx="1847422" cy="1528476"/>
              <a:chOff x="765188" y="1739900"/>
              <a:chExt cx="6992925" cy="4254502"/>
            </a:xfrm>
          </p:grpSpPr>
          <p:sp>
            <p:nvSpPr>
              <p:cNvPr id="28" name="Freeform 3">
                <a:extLst>
                  <a:ext uri="{FF2B5EF4-FFF2-40B4-BE49-F238E27FC236}">
                    <a16:creationId xmlns:a16="http://schemas.microsoft.com/office/drawing/2014/main" id="{23D38C41-8B83-F4FE-BFC5-C0737A1E651E}"/>
                  </a:ext>
                </a:extLst>
              </p:cNvPr>
              <p:cNvSpPr>
                <a:spLocks noEditPoints="1"/>
              </p:cNvSpPr>
              <p:nvPr/>
            </p:nvSpPr>
            <p:spPr bwMode="gray">
              <a:xfrm>
                <a:off x="1143000" y="2590801"/>
                <a:ext cx="6615113" cy="2919412"/>
              </a:xfrm>
              <a:custGeom>
                <a:avLst/>
                <a:gdLst>
                  <a:gd name="T0" fmla="*/ 1692 w 4040"/>
                  <a:gd name="T1" fmla="*/ 12 h 1888"/>
                  <a:gd name="T2" fmla="*/ 1234 w 4040"/>
                  <a:gd name="T3" fmla="*/ 74 h 1888"/>
                  <a:gd name="T4" fmla="*/ 828 w 4040"/>
                  <a:gd name="T5" fmla="*/ 182 h 1888"/>
                  <a:gd name="T6" fmla="*/ 486 w 4040"/>
                  <a:gd name="T7" fmla="*/ 330 h 1888"/>
                  <a:gd name="T8" fmla="*/ 226 w 4040"/>
                  <a:gd name="T9" fmla="*/ 510 h 1888"/>
                  <a:gd name="T10" fmla="*/ 58 w 4040"/>
                  <a:gd name="T11" fmla="*/ 718 h 1888"/>
                  <a:gd name="T12" fmla="*/ 0 w 4040"/>
                  <a:gd name="T13" fmla="*/ 944 h 1888"/>
                  <a:gd name="T14" fmla="*/ 58 w 4040"/>
                  <a:gd name="T15" fmla="*/ 1170 h 1888"/>
                  <a:gd name="T16" fmla="*/ 226 w 4040"/>
                  <a:gd name="T17" fmla="*/ 1378 h 1888"/>
                  <a:gd name="T18" fmla="*/ 486 w 4040"/>
                  <a:gd name="T19" fmla="*/ 1558 h 1888"/>
                  <a:gd name="T20" fmla="*/ 828 w 4040"/>
                  <a:gd name="T21" fmla="*/ 1706 h 1888"/>
                  <a:gd name="T22" fmla="*/ 1234 w 4040"/>
                  <a:gd name="T23" fmla="*/ 1814 h 1888"/>
                  <a:gd name="T24" fmla="*/ 1692 w 4040"/>
                  <a:gd name="T25" fmla="*/ 1876 h 1888"/>
                  <a:gd name="T26" fmla="*/ 2186 w 4040"/>
                  <a:gd name="T27" fmla="*/ 1884 h 1888"/>
                  <a:gd name="T28" fmla="*/ 2658 w 4040"/>
                  <a:gd name="T29" fmla="*/ 1840 h 1888"/>
                  <a:gd name="T30" fmla="*/ 3084 w 4040"/>
                  <a:gd name="T31" fmla="*/ 1746 h 1888"/>
                  <a:gd name="T32" fmla="*/ 3448 w 4040"/>
                  <a:gd name="T33" fmla="*/ 1612 h 1888"/>
                  <a:gd name="T34" fmla="*/ 3738 w 4040"/>
                  <a:gd name="T35" fmla="*/ 1442 h 1888"/>
                  <a:gd name="T36" fmla="*/ 3938 w 4040"/>
                  <a:gd name="T37" fmla="*/ 1242 h 1888"/>
                  <a:gd name="T38" fmla="*/ 4034 w 4040"/>
                  <a:gd name="T39" fmla="*/ 1022 h 1888"/>
                  <a:gd name="T40" fmla="*/ 4014 w 4040"/>
                  <a:gd name="T41" fmla="*/ 790 h 1888"/>
                  <a:gd name="T42" fmla="*/ 3882 w 4040"/>
                  <a:gd name="T43" fmla="*/ 576 h 1888"/>
                  <a:gd name="T44" fmla="*/ 3650 w 4040"/>
                  <a:gd name="T45" fmla="*/ 386 h 1888"/>
                  <a:gd name="T46" fmla="*/ 3334 w 4040"/>
                  <a:gd name="T47" fmla="*/ 228 h 1888"/>
                  <a:gd name="T48" fmla="*/ 2948 w 4040"/>
                  <a:gd name="T49" fmla="*/ 106 h 1888"/>
                  <a:gd name="T50" fmla="*/ 2506 w 4040"/>
                  <a:gd name="T51" fmla="*/ 28 h 1888"/>
                  <a:gd name="T52" fmla="*/ 2020 w 4040"/>
                  <a:gd name="T53" fmla="*/ 0 h 1888"/>
                  <a:gd name="T54" fmla="*/ 1606 w 4040"/>
                  <a:gd name="T55" fmla="*/ 1736 h 1888"/>
                  <a:gd name="T56" fmla="*/ 1164 w 4040"/>
                  <a:gd name="T57" fmla="*/ 1678 h 1888"/>
                  <a:gd name="T58" fmla="*/ 776 w 4040"/>
                  <a:gd name="T59" fmla="*/ 1576 h 1888"/>
                  <a:gd name="T60" fmla="*/ 458 w 4040"/>
                  <a:gd name="T61" fmla="*/ 1436 h 1888"/>
                  <a:gd name="T62" fmla="*/ 224 w 4040"/>
                  <a:gd name="T63" fmla="*/ 1266 h 1888"/>
                  <a:gd name="T64" fmla="*/ 88 w 4040"/>
                  <a:gd name="T65" fmla="*/ 1074 h 1888"/>
                  <a:gd name="T66" fmla="*/ 68 w 4040"/>
                  <a:gd name="T67" fmla="*/ 864 h 1888"/>
                  <a:gd name="T68" fmla="*/ 166 w 4040"/>
                  <a:gd name="T69" fmla="*/ 664 h 1888"/>
                  <a:gd name="T70" fmla="*/ 370 w 4040"/>
                  <a:gd name="T71" fmla="*/ 486 h 1888"/>
                  <a:gd name="T72" fmla="*/ 662 w 4040"/>
                  <a:gd name="T73" fmla="*/ 336 h 1888"/>
                  <a:gd name="T74" fmla="*/ 1028 w 4040"/>
                  <a:gd name="T75" fmla="*/ 222 h 1888"/>
                  <a:gd name="T76" fmla="*/ 1454 w 4040"/>
                  <a:gd name="T77" fmla="*/ 148 h 1888"/>
                  <a:gd name="T78" fmla="*/ 1922 w 4040"/>
                  <a:gd name="T79" fmla="*/ 120 h 1888"/>
                  <a:gd name="T80" fmla="*/ 2392 w 4040"/>
                  <a:gd name="T81" fmla="*/ 148 h 1888"/>
                  <a:gd name="T82" fmla="*/ 2818 w 4040"/>
                  <a:gd name="T83" fmla="*/ 222 h 1888"/>
                  <a:gd name="T84" fmla="*/ 3184 w 4040"/>
                  <a:gd name="T85" fmla="*/ 336 h 1888"/>
                  <a:gd name="T86" fmla="*/ 3476 w 4040"/>
                  <a:gd name="T87" fmla="*/ 486 h 1888"/>
                  <a:gd name="T88" fmla="*/ 3680 w 4040"/>
                  <a:gd name="T89" fmla="*/ 664 h 1888"/>
                  <a:gd name="T90" fmla="*/ 3778 w 4040"/>
                  <a:gd name="T91" fmla="*/ 864 h 1888"/>
                  <a:gd name="T92" fmla="*/ 3758 w 4040"/>
                  <a:gd name="T93" fmla="*/ 1074 h 1888"/>
                  <a:gd name="T94" fmla="*/ 3622 w 4040"/>
                  <a:gd name="T95" fmla="*/ 1266 h 1888"/>
                  <a:gd name="T96" fmla="*/ 3388 w 4040"/>
                  <a:gd name="T97" fmla="*/ 1436 h 1888"/>
                  <a:gd name="T98" fmla="*/ 3070 w 4040"/>
                  <a:gd name="T99" fmla="*/ 1576 h 1888"/>
                  <a:gd name="T100" fmla="*/ 2682 w 4040"/>
                  <a:gd name="T101" fmla="*/ 1678 h 1888"/>
                  <a:gd name="T102" fmla="*/ 2240 w 4040"/>
                  <a:gd name="T103" fmla="*/ 173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rgbClr val="DDDDDD">
                      <a:gamma/>
                      <a:shade val="45490"/>
                      <a:invGamma/>
                    </a:srgbClr>
                  </a:gs>
                  <a:gs pos="100000">
                    <a:srgbClr val="DDDDDD"/>
                  </a:gs>
                </a:gsLst>
                <a:lin ang="0" scaled="1"/>
              </a:gradFill>
              <a:ln>
                <a:noFill/>
              </a:ln>
              <a:extLst>
                <a:ext uri="{91240B29-F687-4F45-9708-019B960494DF}">
                  <a14:hiddenLine xmlns:a14="http://schemas.microsoft.com/office/drawing/2010/main" w="0">
                    <a:solidFill>
                      <a:srgbClr val="F7C16B"/>
                    </a:solidFill>
                    <a:prstDash val="solid"/>
                    <a:round/>
                    <a:headEnd/>
                    <a:tailEnd/>
                  </a14:hiddenLine>
                </a:ext>
              </a:extLst>
            </p:spPr>
            <p:txBody>
              <a:bodyPr/>
              <a:lstStyle/>
              <a:p>
                <a:endParaRPr lang="en-US" sz="1200" dirty="0">
                  <a:latin typeface="+mj-lt"/>
                </a:endParaRPr>
              </a:p>
            </p:txBody>
          </p:sp>
          <p:sp>
            <p:nvSpPr>
              <p:cNvPr id="29" name="Oval 5">
                <a:extLst>
                  <a:ext uri="{FF2B5EF4-FFF2-40B4-BE49-F238E27FC236}">
                    <a16:creationId xmlns:a16="http://schemas.microsoft.com/office/drawing/2014/main" id="{524A4901-D1E8-C386-3BD2-2879E91F5883}"/>
                  </a:ext>
                </a:extLst>
              </p:cNvPr>
              <p:cNvSpPr>
                <a:spLocks noChangeArrowheads="1"/>
              </p:cNvSpPr>
              <p:nvPr/>
            </p:nvSpPr>
            <p:spPr bwMode="gray">
              <a:xfrm>
                <a:off x="765188" y="2198843"/>
                <a:ext cx="1826256" cy="1301749"/>
              </a:xfrm>
              <a:prstGeom prst="ellipse">
                <a:avLst/>
              </a:prstGeom>
              <a:gradFill rotWithShape="1">
                <a:gsLst>
                  <a:gs pos="0">
                    <a:srgbClr val="99CC00">
                      <a:gamma/>
                      <a:tint val="33333"/>
                      <a:invGamma/>
                    </a:srgbClr>
                  </a:gs>
                  <a:gs pos="100000">
                    <a:srgbClr val="99CC00"/>
                  </a:gs>
                </a:gsLst>
                <a:path path="shape">
                  <a:fillToRect l="50000" t="50000" r="50000" b="50000"/>
                </a:path>
              </a:gradFill>
              <a:ln>
                <a:noFill/>
              </a:ln>
              <a:effectLst>
                <a:prstShdw prst="shdw12" dist="76200" dir="10800000">
                  <a:srgbClr val="46505E">
                    <a:alpha val="50000"/>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eaLnBrk="1" hangingPunct="1"/>
                <a:endParaRPr lang="en-US" altLang="en-US" sz="1200" dirty="0">
                  <a:latin typeface="+mj-lt"/>
                </a:endParaRPr>
              </a:p>
            </p:txBody>
          </p:sp>
          <p:pic>
            <p:nvPicPr>
              <p:cNvPr id="30" name="Picture 32" descr="Picture1">
                <a:extLst>
                  <a:ext uri="{FF2B5EF4-FFF2-40B4-BE49-F238E27FC236}">
                    <a16:creationId xmlns:a16="http://schemas.microsoft.com/office/drawing/2014/main" id="{4295002E-B489-3D6F-6ABE-F378058E9477}"/>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11684" y="3155218"/>
                <a:ext cx="1003302" cy="1079501"/>
              </a:xfrm>
              <a:prstGeom prst="rect">
                <a:avLst/>
              </a:prstGeom>
              <a:noFill/>
              <a:extLst>
                <a:ext uri="{909E8E84-426E-40DD-AFC4-6F175D3DCCD1}">
                  <a14:hiddenFill xmlns:a14="http://schemas.microsoft.com/office/drawing/2010/main">
                    <a:solidFill>
                      <a:srgbClr val="FFFFFF"/>
                    </a:solidFill>
                  </a14:hiddenFill>
                </a:ext>
              </a:extLst>
            </p:spPr>
          </p:pic>
          <p:sp>
            <p:nvSpPr>
              <p:cNvPr id="31" name="Oval 16">
                <a:extLst>
                  <a:ext uri="{FF2B5EF4-FFF2-40B4-BE49-F238E27FC236}">
                    <a16:creationId xmlns:a16="http://schemas.microsoft.com/office/drawing/2014/main" id="{5333FCED-17F7-37E5-C107-E7DAF19D1701}"/>
                  </a:ext>
                </a:extLst>
              </p:cNvPr>
              <p:cNvSpPr>
                <a:spLocks noChangeArrowheads="1"/>
              </p:cNvSpPr>
              <p:nvPr/>
            </p:nvSpPr>
            <p:spPr bwMode="gray">
              <a:xfrm>
                <a:off x="4531060" y="1894262"/>
                <a:ext cx="1953513" cy="1301749"/>
              </a:xfrm>
              <a:prstGeom prst="ellipse">
                <a:avLst/>
              </a:prstGeom>
              <a:solidFill>
                <a:srgbClr val="FFCC00"/>
              </a:solidFill>
              <a:ln>
                <a:noFill/>
              </a:ln>
              <a:effectLst>
                <a:prstShdw prst="shdw12" dist="12700" dir="10800000">
                  <a:srgbClr val="46505E">
                    <a:alpha val="50000"/>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eaLnBrk="1" hangingPunct="1"/>
                <a:endParaRPr lang="en-US" altLang="en-US" sz="1200" dirty="0">
                  <a:latin typeface="+mj-lt"/>
                </a:endParaRPr>
              </a:p>
            </p:txBody>
          </p:sp>
          <p:pic>
            <p:nvPicPr>
              <p:cNvPr id="32" name="Picture 27" descr="Picture1">
                <a:extLst>
                  <a:ext uri="{FF2B5EF4-FFF2-40B4-BE49-F238E27FC236}">
                    <a16:creationId xmlns:a16="http://schemas.microsoft.com/office/drawing/2014/main" id="{D926EFE5-65B5-C494-E1C1-84EDD20F3209}"/>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733800" y="1739900"/>
                <a:ext cx="1003300" cy="1079500"/>
              </a:xfrm>
              <a:prstGeom prst="rect">
                <a:avLst/>
              </a:prstGeom>
              <a:noFill/>
              <a:extLst>
                <a:ext uri="{909E8E84-426E-40DD-AFC4-6F175D3DCCD1}">
                  <a14:hiddenFill xmlns:a14="http://schemas.microsoft.com/office/drawing/2010/main">
                    <a:solidFill>
                      <a:srgbClr val="FFFFFF"/>
                    </a:solidFill>
                  </a14:hiddenFill>
                </a:ext>
              </a:extLst>
            </p:spPr>
          </p:pic>
          <p:sp>
            <p:nvSpPr>
              <p:cNvPr id="33" name="Oval 20">
                <a:extLst>
                  <a:ext uri="{FF2B5EF4-FFF2-40B4-BE49-F238E27FC236}">
                    <a16:creationId xmlns:a16="http://schemas.microsoft.com/office/drawing/2014/main" id="{813BF8E9-1AB8-D89C-B4E1-E291F5641C77}"/>
                  </a:ext>
                </a:extLst>
              </p:cNvPr>
              <p:cNvSpPr>
                <a:spLocks noChangeArrowheads="1"/>
              </p:cNvSpPr>
              <p:nvPr/>
            </p:nvSpPr>
            <p:spPr bwMode="gray">
              <a:xfrm>
                <a:off x="5364351" y="4117257"/>
                <a:ext cx="2014849" cy="1337393"/>
              </a:xfrm>
              <a:prstGeom prst="ellipse">
                <a:avLst/>
              </a:prstGeom>
              <a:gradFill rotWithShape="1">
                <a:gsLst>
                  <a:gs pos="0">
                    <a:srgbClr val="9933FF">
                      <a:gamma/>
                      <a:tint val="33333"/>
                      <a:invGamma/>
                    </a:srgbClr>
                  </a:gs>
                  <a:gs pos="100000">
                    <a:srgbClr val="9933FF"/>
                  </a:gs>
                </a:gsLst>
                <a:path path="shape">
                  <a:fillToRect l="50000" t="50000" r="50000" b="50000"/>
                </a:path>
              </a:gradFill>
              <a:ln>
                <a:noFill/>
              </a:ln>
              <a:effectLst>
                <a:prstShdw prst="shdw12" dist="63500" dir="10800000">
                  <a:srgbClr val="46505E">
                    <a:alpha val="50000"/>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eaLnBrk="1" hangingPunct="1"/>
                <a:endParaRPr lang="en-US" altLang="en-US" sz="1200" dirty="0">
                  <a:latin typeface="+mj-lt"/>
                </a:endParaRPr>
              </a:p>
            </p:txBody>
          </p:sp>
          <p:pic>
            <p:nvPicPr>
              <p:cNvPr id="34" name="Picture 35" descr="Picture1">
                <a:extLst>
                  <a:ext uri="{FF2B5EF4-FFF2-40B4-BE49-F238E27FC236}">
                    <a16:creationId xmlns:a16="http://schemas.microsoft.com/office/drawing/2014/main" id="{C23734C0-EC4F-38DB-E830-4D07E36CF0C6}"/>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919293" y="4792602"/>
                <a:ext cx="1838820" cy="1079502"/>
              </a:xfrm>
              <a:prstGeom prst="rect">
                <a:avLst/>
              </a:prstGeom>
              <a:noFill/>
              <a:extLst>
                <a:ext uri="{909E8E84-426E-40DD-AFC4-6F175D3DCCD1}">
                  <a14:hiddenFill xmlns:a14="http://schemas.microsoft.com/office/drawing/2010/main">
                    <a:solidFill>
                      <a:srgbClr val="FFFFFF"/>
                    </a:solidFill>
                  </a14:hiddenFill>
                </a:ext>
              </a:extLst>
            </p:spPr>
          </p:pic>
          <p:sp>
            <p:nvSpPr>
              <p:cNvPr id="35" name="Oval 24">
                <a:extLst>
                  <a:ext uri="{FF2B5EF4-FFF2-40B4-BE49-F238E27FC236}">
                    <a16:creationId xmlns:a16="http://schemas.microsoft.com/office/drawing/2014/main" id="{7AC28ACD-2028-8DC0-397C-FA5D87ACB21E}"/>
                  </a:ext>
                </a:extLst>
              </p:cNvPr>
              <p:cNvSpPr>
                <a:spLocks noChangeArrowheads="1"/>
              </p:cNvSpPr>
              <p:nvPr/>
            </p:nvSpPr>
            <p:spPr bwMode="gray">
              <a:xfrm>
                <a:off x="2078511" y="4619035"/>
                <a:ext cx="1916448" cy="1209597"/>
              </a:xfrm>
              <a:prstGeom prst="ellipse">
                <a:avLst/>
              </a:prstGeom>
              <a:gradFill rotWithShape="1">
                <a:gsLst>
                  <a:gs pos="0">
                    <a:srgbClr val="00CCFF">
                      <a:gamma/>
                      <a:tint val="48627"/>
                      <a:invGamma/>
                    </a:srgbClr>
                  </a:gs>
                  <a:gs pos="100000">
                    <a:srgbClr val="00CCFF"/>
                  </a:gs>
                </a:gsLst>
                <a:path path="shape">
                  <a:fillToRect l="50000" t="50000" r="50000" b="50000"/>
                </a:path>
              </a:gradFill>
              <a:ln>
                <a:noFill/>
              </a:ln>
              <a:effectLst>
                <a:prstShdw prst="shdw12">
                  <a:srgbClr val="46505E">
                    <a:alpha val="50000"/>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eaLnBrk="1" hangingPunct="1"/>
                <a:endParaRPr lang="en-US" altLang="en-US" sz="1200" dirty="0">
                  <a:latin typeface="+mj-lt"/>
                </a:endParaRPr>
              </a:p>
            </p:txBody>
          </p:sp>
          <p:pic>
            <p:nvPicPr>
              <p:cNvPr id="36" name="Picture 33" descr="Picture1">
                <a:extLst>
                  <a:ext uri="{FF2B5EF4-FFF2-40B4-BE49-F238E27FC236}">
                    <a16:creationId xmlns:a16="http://schemas.microsoft.com/office/drawing/2014/main" id="{B84C9BFA-238E-4460-5C39-93707527FC72}"/>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739902" y="4914901"/>
                <a:ext cx="1999405" cy="1079501"/>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a:extLst>
                <a:ext uri="{FF2B5EF4-FFF2-40B4-BE49-F238E27FC236}">
                  <a16:creationId xmlns:a16="http://schemas.microsoft.com/office/drawing/2014/main" id="{657E0CD7-D2BA-6275-DB26-DD91D0C4E6BE}"/>
                </a:ext>
              </a:extLst>
            </p:cNvPr>
            <p:cNvSpPr/>
            <p:nvPr/>
          </p:nvSpPr>
          <p:spPr>
            <a:xfrm>
              <a:off x="-3795090" y="1443811"/>
              <a:ext cx="768103" cy="526215"/>
            </a:xfrm>
            <a:prstGeom prst="rect">
              <a:avLst/>
            </a:prstGeom>
            <a:noFill/>
          </p:spPr>
          <p:txBody>
            <a:bodyPr wrap="square" rtlCol="0">
              <a:spAutoFit/>
            </a:bodyPr>
            <a:lstStyle/>
            <a:p>
              <a:pPr algn="ctr"/>
              <a:r>
                <a:rPr lang="en-US" sz="1000" b="1" dirty="0">
                  <a:solidFill>
                    <a:schemeClr val="tx1"/>
                  </a:solidFill>
                  <a:latin typeface="Arial" panose="020B0604020202020204" pitchFamily="34" charset="0"/>
                  <a:cs typeface="Arial" panose="020B0604020202020204" pitchFamily="34" charset="0"/>
                </a:rPr>
                <a:t>PRC</a:t>
              </a:r>
            </a:p>
          </p:txBody>
        </p:sp>
        <p:sp>
          <p:nvSpPr>
            <p:cNvPr id="25" name="Rectangle 24">
              <a:extLst>
                <a:ext uri="{FF2B5EF4-FFF2-40B4-BE49-F238E27FC236}">
                  <a16:creationId xmlns:a16="http://schemas.microsoft.com/office/drawing/2014/main" id="{F66B8E58-14B9-6B56-DD7D-2D4F2E2CED9C}"/>
                </a:ext>
              </a:extLst>
            </p:cNvPr>
            <p:cNvSpPr/>
            <p:nvPr/>
          </p:nvSpPr>
          <p:spPr>
            <a:xfrm>
              <a:off x="-3176754" y="448937"/>
              <a:ext cx="778503" cy="416832"/>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I</a:t>
              </a:r>
              <a:r>
                <a:rPr lang="en-US" sz="1000" b="1" dirty="0">
                  <a:solidFill>
                    <a:schemeClr val="tx1"/>
                  </a:solidFill>
                  <a:latin typeface="Arial" panose="020B0604020202020204" pitchFamily="34" charset="0"/>
                  <a:cs typeface="Arial" panose="020B0604020202020204" pitchFamily="34" charset="0"/>
                </a:rPr>
                <a:t>QC</a:t>
              </a:r>
            </a:p>
          </p:txBody>
        </p:sp>
        <p:sp>
          <p:nvSpPr>
            <p:cNvPr id="26" name="Rectangle 25">
              <a:extLst>
                <a:ext uri="{FF2B5EF4-FFF2-40B4-BE49-F238E27FC236}">
                  <a16:creationId xmlns:a16="http://schemas.microsoft.com/office/drawing/2014/main" id="{C1FE0F55-6997-3E8E-FFB1-3E887AE15ADB}"/>
                </a:ext>
              </a:extLst>
            </p:cNvPr>
            <p:cNvSpPr/>
            <p:nvPr/>
          </p:nvSpPr>
          <p:spPr>
            <a:xfrm>
              <a:off x="-2947152" y="1279220"/>
              <a:ext cx="796723" cy="416832"/>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PMD</a:t>
              </a:r>
              <a:endParaRPr lang="en-US" sz="1000" b="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F8E89E7A-6752-6BB1-4BD4-A748196EBD1D}"/>
                </a:ext>
              </a:extLst>
            </p:cNvPr>
            <p:cNvSpPr/>
            <p:nvPr/>
          </p:nvSpPr>
          <p:spPr>
            <a:xfrm>
              <a:off x="-4191344" y="583954"/>
              <a:ext cx="771330" cy="416832"/>
            </a:xfrm>
            <a:prstGeom prst="rect">
              <a:avLst/>
            </a:prstGeom>
            <a:noFill/>
          </p:spPr>
          <p:txBody>
            <a:bodyPr wrap="square" rtlCol="0">
              <a:spAutoFit/>
            </a:bodyPr>
            <a:lstStyle/>
            <a:p>
              <a:pPr algn="ctr"/>
              <a:r>
                <a:rPr lang="en-US" sz="1000" b="1" dirty="0">
                  <a:solidFill>
                    <a:schemeClr val="tx1"/>
                  </a:solidFill>
                  <a:latin typeface="Arial" panose="020B0604020202020204" pitchFamily="34" charset="0"/>
                  <a:cs typeface="Arial" panose="020B0604020202020204" pitchFamily="34" charset="0"/>
                </a:rPr>
                <a:t>FED</a:t>
              </a:r>
            </a:p>
          </p:txBody>
        </p:sp>
      </p:grpSp>
      <p:sp>
        <p:nvSpPr>
          <p:cNvPr id="466" name="テキスト ボックス 127">
            <a:extLst>
              <a:ext uri="{FF2B5EF4-FFF2-40B4-BE49-F238E27FC236}">
                <a16:creationId xmlns:a16="http://schemas.microsoft.com/office/drawing/2014/main" id="{F05B33A8-6F26-77FF-E7C2-DAF43A5722E7}"/>
              </a:ext>
            </a:extLst>
          </p:cNvPr>
          <p:cNvSpPr txBox="1"/>
          <p:nvPr/>
        </p:nvSpPr>
        <p:spPr>
          <a:xfrm>
            <a:off x="5153125" y="4064418"/>
            <a:ext cx="4195627" cy="307777"/>
          </a:xfrm>
          <a:prstGeom prst="rect">
            <a:avLst/>
          </a:prstGeom>
          <a:noFill/>
        </p:spPr>
        <p:txBody>
          <a:bodyPr wrap="none" lIns="36000" tIns="0" rIns="36000" bIns="0" rtlCol="0">
            <a:spAutoFit/>
          </a:bodyPr>
          <a:lstStyle/>
          <a:p>
            <a:pPr marL="285750" lvl="1" indent="-285750">
              <a:lnSpc>
                <a:spcPct val="100000"/>
              </a:lnSpc>
              <a:spcBef>
                <a:spcPts val="0"/>
              </a:spcBef>
              <a:buFont typeface="Wingdings" panose="05000000000000000000" pitchFamily="2" charset="2"/>
              <a:buChar char="Ø"/>
            </a:pPr>
            <a:r>
              <a:rPr lang="en-US" altLang="ja-JP" sz="2000" b="1" dirty="0">
                <a:solidFill>
                  <a:srgbClr val="0000FF"/>
                </a:solidFill>
                <a:latin typeface="Tw Cen MT" panose="020B0602020104020603" pitchFamily="34" charset="0"/>
                <a:ea typeface="Meiryo UI" panose="020B0604030504040204" pitchFamily="50" charset="-128"/>
                <a:cs typeface="Arial" panose="020B0604020202020204" pitchFamily="34" charset="0"/>
              </a:rPr>
              <a:t>Prevention of rework by wrong Part</a:t>
            </a:r>
            <a:endParaRPr lang="en-US" altLang="ja-JP" sz="2000" dirty="0">
              <a:solidFill>
                <a:srgbClr val="0000FF"/>
              </a:solidFill>
              <a:latin typeface="Tw Cen MT" panose="020B0602020104020603" pitchFamily="34" charset="0"/>
              <a:ea typeface="Meiryo UI" panose="020B0604030504040204" pitchFamily="50" charset="-128"/>
              <a:cs typeface="Arial" panose="020B0604020202020204" pitchFamily="34" charset="0"/>
            </a:endParaRPr>
          </a:p>
        </p:txBody>
      </p:sp>
      <p:sp>
        <p:nvSpPr>
          <p:cNvPr id="467" name="TextBox 466">
            <a:extLst>
              <a:ext uri="{FF2B5EF4-FFF2-40B4-BE49-F238E27FC236}">
                <a16:creationId xmlns:a16="http://schemas.microsoft.com/office/drawing/2014/main" id="{610988AB-D7E7-86E3-8D1D-CE4B0BD0D6F5}"/>
              </a:ext>
            </a:extLst>
          </p:cNvPr>
          <p:cNvSpPr txBox="1"/>
          <p:nvPr/>
        </p:nvSpPr>
        <p:spPr>
          <a:xfrm>
            <a:off x="5220203" y="4384270"/>
            <a:ext cx="5077744" cy="574516"/>
          </a:xfrm>
          <a:prstGeom prst="rect">
            <a:avLst/>
          </a:prstGeom>
          <a:noFill/>
        </p:spPr>
        <p:txBody>
          <a:bodyPr wrap="square" rtlCol="0">
            <a:spAutoFit/>
          </a:bodyPr>
          <a:lstStyle/>
          <a:p>
            <a:pPr marL="171450" marR="0" lvl="0" indent="-171450" algn="l" defTabSz="914400" rtl="0" eaLnBrk="0" fontAlgn="auto" latinLnBrk="0" hangingPunct="0">
              <a:spcBef>
                <a:spcPts val="400"/>
              </a:spcBef>
              <a:spcAft>
                <a:spcPts val="0"/>
              </a:spcAft>
              <a:buClrTx/>
              <a:buSzTx/>
              <a:buFont typeface="Wingdings" panose="05000000000000000000" pitchFamily="2" charset="2"/>
              <a:buChar char="§"/>
              <a:tabLst/>
              <a:defRPr/>
            </a:pPr>
            <a:r>
              <a:rPr kumimoji="1" lang="en-US" altLang="ja-JP" sz="1400" dirty="0">
                <a:latin typeface="Meiryo UI" panose="020B0604030504040204" pitchFamily="50" charset="-128"/>
                <a:ea typeface="Meiryo UI" panose="020B0604030504040204" pitchFamily="50" charset="-128"/>
                <a:cs typeface="Arial" charset="0"/>
              </a:rPr>
              <a:t>Supplier v</a:t>
            </a:r>
            <a:r>
              <a:rPr kumimoji="1" lang="en-US" altLang="ja-JP" sz="1400" b="0" i="0" u="none" strike="noStrike" kern="1200" cap="none" normalizeH="0" baseline="0" dirty="0">
                <a:ln>
                  <a:noFill/>
                </a:ln>
                <a:solidFill>
                  <a:schemeClr val="tx1"/>
                </a:solidFill>
                <a:effectLst/>
                <a:latin typeface="Meiryo UI" panose="020B0604030504040204" pitchFamily="50" charset="-128"/>
                <a:ea typeface="Meiryo UI" panose="020B0604030504040204" pitchFamily="50" charset="-128"/>
                <a:cs typeface="Arial" charset="0"/>
              </a:rPr>
              <a:t>erify after pasting QR label</a:t>
            </a:r>
          </a:p>
          <a:p>
            <a:pPr marL="171450" marR="0" lvl="0" indent="-171450" algn="l" defTabSz="914400" rtl="0" eaLnBrk="0" fontAlgn="auto" latinLnBrk="0" hangingPunct="0">
              <a:spcBef>
                <a:spcPts val="400"/>
              </a:spcBef>
              <a:spcAft>
                <a:spcPts val="0"/>
              </a:spcAft>
              <a:buClrTx/>
              <a:buSzTx/>
              <a:buFont typeface="Wingdings" panose="05000000000000000000" pitchFamily="2" charset="2"/>
              <a:buChar char="§"/>
              <a:tabLst/>
              <a:defRPr/>
            </a:pPr>
            <a:r>
              <a:rPr kumimoji="1" lang="en-US" altLang="ja-JP" sz="1400" dirty="0">
                <a:latin typeface="Meiryo UI" panose="020B0604030504040204" pitchFamily="50" charset="-128"/>
                <a:ea typeface="Meiryo UI" panose="020B0604030504040204" pitchFamily="50" charset="-128"/>
                <a:cs typeface="Arial" charset="0"/>
              </a:rPr>
              <a:t>Combine internal check part</a:t>
            </a:r>
          </a:p>
        </p:txBody>
      </p:sp>
      <p:pic>
        <p:nvPicPr>
          <p:cNvPr id="470" name="Picture 469">
            <a:extLst>
              <a:ext uri="{FF2B5EF4-FFF2-40B4-BE49-F238E27FC236}">
                <a16:creationId xmlns:a16="http://schemas.microsoft.com/office/drawing/2014/main" id="{265F3EDC-A20D-EC9F-592F-CBC5725FEC31}"/>
              </a:ext>
            </a:extLst>
          </p:cNvPr>
          <p:cNvPicPr>
            <a:picLocks noChangeAspect="1"/>
          </p:cNvPicPr>
          <p:nvPr/>
        </p:nvPicPr>
        <p:blipFill>
          <a:blip r:embed="rId10"/>
          <a:stretch>
            <a:fillRect/>
          </a:stretch>
        </p:blipFill>
        <p:spPr>
          <a:xfrm>
            <a:off x="8546282" y="4699475"/>
            <a:ext cx="1962993" cy="383085"/>
          </a:xfrm>
          <a:prstGeom prst="rect">
            <a:avLst/>
          </a:prstGeom>
        </p:spPr>
      </p:pic>
      <p:sp>
        <p:nvSpPr>
          <p:cNvPr id="471" name="TextBox 470">
            <a:extLst>
              <a:ext uri="{FF2B5EF4-FFF2-40B4-BE49-F238E27FC236}">
                <a16:creationId xmlns:a16="http://schemas.microsoft.com/office/drawing/2014/main" id="{5C9A4921-4920-DC8D-3828-BE42CD183545}"/>
              </a:ext>
            </a:extLst>
          </p:cNvPr>
          <p:cNvSpPr txBox="1"/>
          <p:nvPr/>
        </p:nvSpPr>
        <p:spPr>
          <a:xfrm>
            <a:off x="8727033" y="4342851"/>
            <a:ext cx="2172045" cy="307777"/>
          </a:xfrm>
          <a:prstGeom prst="rect">
            <a:avLst/>
          </a:prstGeom>
          <a:noFill/>
        </p:spPr>
        <p:txBody>
          <a:bodyPr wrap="square" rtlCol="0">
            <a:spAutoFit/>
          </a:bodyPr>
          <a:lstStyle>
            <a:defPPr>
              <a:defRPr lang="en-US"/>
            </a:defPPr>
            <a:lvl1pPr>
              <a:defRPr sz="1400" b="1">
                <a:solidFill>
                  <a:srgbClr val="3366FF"/>
                </a:solidFill>
              </a:defRPr>
            </a:lvl1pPr>
          </a:lstStyle>
          <a:p>
            <a:r>
              <a:rPr lang="en-US" dirty="0">
                <a:solidFill>
                  <a:srgbClr val="0033CC"/>
                </a:solidFill>
                <a:latin typeface="Tw Cen MT" panose="020B0602020104020603"/>
                <a:sym typeface="Wingdings" panose="05000000000000000000" pitchFamily="2" charset="2"/>
              </a:rPr>
              <a:t>[20 makers/400 parts</a:t>
            </a:r>
            <a:r>
              <a:rPr lang="en-US" dirty="0">
                <a:solidFill>
                  <a:srgbClr val="0033CC"/>
                </a:solidFill>
                <a:latin typeface="Tw Cen MT" panose="020B0602020104020603"/>
              </a:rPr>
              <a:t>]</a:t>
            </a:r>
          </a:p>
        </p:txBody>
      </p:sp>
      <p:graphicFrame>
        <p:nvGraphicFramePr>
          <p:cNvPr id="476" name="Chart 475">
            <a:extLst>
              <a:ext uri="{FF2B5EF4-FFF2-40B4-BE49-F238E27FC236}">
                <a16:creationId xmlns:a16="http://schemas.microsoft.com/office/drawing/2014/main" id="{BC6B554B-B8D4-C25B-1E09-D4F13982B277}"/>
              </a:ext>
            </a:extLst>
          </p:cNvPr>
          <p:cNvGraphicFramePr/>
          <p:nvPr>
            <p:extLst>
              <p:ext uri="{D42A27DB-BD31-4B8C-83A1-F6EECF244321}">
                <p14:modId xmlns:p14="http://schemas.microsoft.com/office/powerpoint/2010/main" val="3700826366"/>
              </p:ext>
            </p:extLst>
          </p:nvPr>
        </p:nvGraphicFramePr>
        <p:xfrm>
          <a:off x="2695200" y="3875326"/>
          <a:ext cx="2307157" cy="1467974"/>
        </p:xfrm>
        <a:graphic>
          <a:graphicData uri="http://schemas.openxmlformats.org/drawingml/2006/chart">
            <c:chart xmlns:c="http://schemas.openxmlformats.org/drawingml/2006/chart" xmlns:r="http://schemas.openxmlformats.org/officeDocument/2006/relationships" r:id="rId11"/>
          </a:graphicData>
        </a:graphic>
      </p:graphicFrame>
      <p:sp>
        <p:nvSpPr>
          <p:cNvPr id="480" name="Pie 302">
            <a:extLst>
              <a:ext uri="{FF2B5EF4-FFF2-40B4-BE49-F238E27FC236}">
                <a16:creationId xmlns:a16="http://schemas.microsoft.com/office/drawing/2014/main" id="{9FF63606-D48A-72D6-7902-953F39A0F5A7}"/>
              </a:ext>
            </a:extLst>
          </p:cNvPr>
          <p:cNvSpPr/>
          <p:nvPr/>
        </p:nvSpPr>
        <p:spPr>
          <a:xfrm rot="15293200">
            <a:off x="3376250" y="4124206"/>
            <a:ext cx="950898" cy="962906"/>
          </a:xfrm>
          <a:prstGeom prst="pie">
            <a:avLst>
              <a:gd name="adj1" fmla="val 887112"/>
              <a:gd name="adj2" fmla="val 12030943"/>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dirty="0"/>
          </a:p>
        </p:txBody>
      </p:sp>
      <p:grpSp>
        <p:nvGrpSpPr>
          <p:cNvPr id="52" name="Group 51"/>
          <p:cNvGrpSpPr/>
          <p:nvPr/>
        </p:nvGrpSpPr>
        <p:grpSpPr>
          <a:xfrm>
            <a:off x="7102994" y="2988617"/>
            <a:ext cx="3954278" cy="916362"/>
            <a:chOff x="7308765" y="1917717"/>
            <a:chExt cx="5286741" cy="1069187"/>
          </a:xfrm>
        </p:grpSpPr>
        <p:pic>
          <p:nvPicPr>
            <p:cNvPr id="6" name="Picture 5"/>
            <p:cNvPicPr>
              <a:picLocks noChangeAspect="1"/>
            </p:cNvPicPr>
            <p:nvPr/>
          </p:nvPicPr>
          <p:blipFill rotWithShape="1">
            <a:blip r:embed="rId12"/>
            <a:srcRect l="39964" t="17106" r="38759" b="57192"/>
            <a:stretch/>
          </p:blipFill>
          <p:spPr>
            <a:xfrm>
              <a:off x="9267238" y="1957645"/>
              <a:ext cx="1272277" cy="744985"/>
            </a:xfrm>
            <a:prstGeom prst="rect">
              <a:avLst/>
            </a:prstGeom>
            <a:ln>
              <a:solidFill>
                <a:schemeClr val="bg1">
                  <a:lumMod val="50000"/>
                </a:schemeClr>
              </a:solidFill>
            </a:ln>
          </p:spPr>
        </p:pic>
        <p:sp>
          <p:nvSpPr>
            <p:cNvPr id="7" name="Rectangle 6"/>
            <p:cNvSpPr/>
            <p:nvPr/>
          </p:nvSpPr>
          <p:spPr>
            <a:xfrm>
              <a:off x="9599444" y="2303430"/>
              <a:ext cx="929087" cy="106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Safety spec</a:t>
              </a:r>
            </a:p>
          </p:txBody>
        </p:sp>
        <p:sp>
          <p:nvSpPr>
            <p:cNvPr id="9" name="Oval 8"/>
            <p:cNvSpPr/>
            <p:nvPr/>
          </p:nvSpPr>
          <p:spPr>
            <a:xfrm>
              <a:off x="10098810" y="2455101"/>
              <a:ext cx="369428" cy="170364"/>
            </a:xfrm>
            <a:prstGeom prst="ellipse">
              <a:avLst/>
            </a:prstGeom>
            <a:noFill/>
            <a:ln w="31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10318975" y="2414609"/>
              <a:ext cx="310640" cy="85939"/>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pic>
          <p:nvPicPr>
            <p:cNvPr id="477" name="Picture 476">
              <a:extLst>
                <a:ext uri="{FF2B5EF4-FFF2-40B4-BE49-F238E27FC236}">
                  <a16:creationId xmlns:a16="http://schemas.microsoft.com/office/drawing/2014/main" id="{979298BE-8AC2-71D7-E96E-2A862AF702BF}"/>
                </a:ext>
              </a:extLst>
            </p:cNvPr>
            <p:cNvPicPr>
              <a:picLocks noChangeAspect="1"/>
            </p:cNvPicPr>
            <p:nvPr/>
          </p:nvPicPr>
          <p:blipFill>
            <a:blip r:embed="rId13"/>
            <a:stretch>
              <a:fillRect/>
            </a:stretch>
          </p:blipFill>
          <p:spPr>
            <a:xfrm>
              <a:off x="7652467" y="2025511"/>
              <a:ext cx="1083382" cy="604286"/>
            </a:xfrm>
            <a:prstGeom prst="rect">
              <a:avLst/>
            </a:prstGeom>
          </p:spPr>
        </p:pic>
        <p:sp>
          <p:nvSpPr>
            <p:cNvPr id="478" name="Rectangle 477">
              <a:extLst>
                <a:ext uri="{FF2B5EF4-FFF2-40B4-BE49-F238E27FC236}">
                  <a16:creationId xmlns:a16="http://schemas.microsoft.com/office/drawing/2014/main" id="{4586657B-6F00-0200-ECF2-D4387E8288A8}"/>
                </a:ext>
              </a:extLst>
            </p:cNvPr>
            <p:cNvSpPr/>
            <p:nvPr/>
          </p:nvSpPr>
          <p:spPr>
            <a:xfrm>
              <a:off x="7308765" y="2675241"/>
              <a:ext cx="1847947" cy="296262"/>
            </a:xfrm>
            <a:prstGeom prst="rect">
              <a:avLst/>
            </a:prstGeom>
          </p:spPr>
          <p:txBody>
            <a:bodyPr wrap="square">
              <a:spAutoFit/>
            </a:bodyPr>
            <a:lstStyle/>
            <a:p>
              <a:pPr marL="180000"/>
              <a:r>
                <a:rPr kumimoji="1" lang="en-US" altLang="ja-JP" sz="1050" dirty="0">
                  <a:effectLst>
                    <a:glow rad="228600">
                      <a:schemeClr val="accent5">
                        <a:satMod val="175000"/>
                        <a:alpha val="40000"/>
                      </a:schemeClr>
                    </a:glow>
                  </a:effectLst>
                  <a:latin typeface="Arial" panose="020B0604020202020204" pitchFamily="34" charset="0"/>
                  <a:ea typeface="Meiryo UI" panose="020B0604030504040204" pitchFamily="50" charset="-128"/>
                  <a:cs typeface="Arial" panose="020B0604020202020204" pitchFamily="34" charset="0"/>
                </a:rPr>
                <a:t>Daily collect data</a:t>
              </a:r>
            </a:p>
          </p:txBody>
        </p:sp>
        <p:sp>
          <p:nvSpPr>
            <p:cNvPr id="479" name="Arrow: Right 478">
              <a:extLst>
                <a:ext uri="{FF2B5EF4-FFF2-40B4-BE49-F238E27FC236}">
                  <a16:creationId xmlns:a16="http://schemas.microsoft.com/office/drawing/2014/main" id="{682F4157-61E7-0590-5D59-469D98999491}"/>
                </a:ext>
              </a:extLst>
            </p:cNvPr>
            <p:cNvSpPr/>
            <p:nvPr/>
          </p:nvSpPr>
          <p:spPr>
            <a:xfrm>
              <a:off x="8948989" y="2189606"/>
              <a:ext cx="266166" cy="189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480">
              <a:extLst>
                <a:ext uri="{FF2B5EF4-FFF2-40B4-BE49-F238E27FC236}">
                  <a16:creationId xmlns:a16="http://schemas.microsoft.com/office/drawing/2014/main" id="{223FC63E-14A2-D948-D3B5-BF88831F261C}"/>
                </a:ext>
              </a:extLst>
            </p:cNvPr>
            <p:cNvSpPr/>
            <p:nvPr/>
          </p:nvSpPr>
          <p:spPr>
            <a:xfrm>
              <a:off x="9037717" y="2681664"/>
              <a:ext cx="1847947" cy="305240"/>
            </a:xfrm>
            <a:prstGeom prst="rect">
              <a:avLst/>
            </a:prstGeom>
          </p:spPr>
          <p:txBody>
            <a:bodyPr wrap="square">
              <a:spAutoFit/>
            </a:bodyPr>
            <a:lstStyle/>
            <a:p>
              <a:pPr marL="180000"/>
              <a:r>
                <a:rPr kumimoji="1" lang="en-US" altLang="ja-JP" sz="1050" dirty="0">
                  <a:effectLst>
                    <a:glow rad="228600">
                      <a:schemeClr val="accent5">
                        <a:satMod val="175000"/>
                        <a:alpha val="40000"/>
                      </a:schemeClr>
                    </a:glow>
                  </a:effectLst>
                  <a:latin typeface="Arial" panose="020B0604020202020204" pitchFamily="34" charset="0"/>
                  <a:ea typeface="Meiryo UI" panose="020B0604030504040204" pitchFamily="50" charset="-128"/>
                  <a:cs typeface="Arial" panose="020B0604020202020204" pitchFamily="34" charset="0"/>
                </a:rPr>
                <a:t>Auto make </a:t>
              </a:r>
              <a:r>
                <a:rPr kumimoji="1" lang="en-US" altLang="ja-JP" sz="1050" dirty="0" err="1">
                  <a:effectLst>
                    <a:glow rad="228600">
                      <a:schemeClr val="accent5">
                        <a:satMod val="175000"/>
                        <a:alpha val="40000"/>
                      </a:schemeClr>
                    </a:glow>
                  </a:effectLst>
                  <a:latin typeface="Arial" panose="020B0604020202020204" pitchFamily="34" charset="0"/>
                  <a:ea typeface="Meiryo UI" panose="020B0604030504040204" pitchFamily="50" charset="-128"/>
                  <a:cs typeface="Arial" panose="020B0604020202020204" pitchFamily="34" charset="0"/>
                </a:rPr>
                <a:t>Cpk</a:t>
              </a:r>
              <a:endParaRPr kumimoji="1" lang="en-US" altLang="ja-JP" sz="1050" dirty="0">
                <a:effectLst>
                  <a:glow rad="228600">
                    <a:schemeClr val="accent5">
                      <a:satMod val="175000"/>
                      <a:alpha val="40000"/>
                    </a:schemeClr>
                  </a:glow>
                </a:effectLst>
                <a:latin typeface="Arial" panose="020B0604020202020204" pitchFamily="34" charset="0"/>
                <a:ea typeface="Meiryo UI" panose="020B0604030504040204" pitchFamily="50" charset="-128"/>
                <a:cs typeface="Arial" panose="020B0604020202020204" pitchFamily="34" charset="0"/>
              </a:endParaRPr>
            </a:p>
          </p:txBody>
        </p:sp>
        <p:sp>
          <p:nvSpPr>
            <p:cNvPr id="482" name="Rectangle 481">
              <a:extLst>
                <a:ext uri="{FF2B5EF4-FFF2-40B4-BE49-F238E27FC236}">
                  <a16:creationId xmlns:a16="http://schemas.microsoft.com/office/drawing/2014/main" id="{E02D5E2D-810C-FB3A-F59C-35DF27BDCD96}"/>
                </a:ext>
              </a:extLst>
            </p:cNvPr>
            <p:cNvSpPr/>
            <p:nvPr/>
          </p:nvSpPr>
          <p:spPr>
            <a:xfrm>
              <a:off x="10747559" y="2660951"/>
              <a:ext cx="1847947" cy="305240"/>
            </a:xfrm>
            <a:prstGeom prst="rect">
              <a:avLst/>
            </a:prstGeom>
          </p:spPr>
          <p:txBody>
            <a:bodyPr wrap="square">
              <a:spAutoFit/>
            </a:bodyPr>
            <a:lstStyle/>
            <a:p>
              <a:pPr marL="180000"/>
              <a:r>
                <a:rPr kumimoji="1" lang="en-US" altLang="ja-JP" sz="1050" dirty="0">
                  <a:effectLst>
                    <a:glow rad="228600">
                      <a:schemeClr val="accent5">
                        <a:satMod val="175000"/>
                        <a:alpha val="40000"/>
                      </a:schemeClr>
                    </a:glow>
                  </a:effectLst>
                  <a:latin typeface="Arial" panose="020B0604020202020204" pitchFamily="34" charset="0"/>
                  <a:ea typeface="Meiryo UI" panose="020B0604030504040204" pitchFamily="50" charset="-128"/>
                  <a:cs typeface="Arial" panose="020B0604020202020204" pitchFamily="34" charset="0"/>
                </a:rPr>
                <a:t>Auto alarm</a:t>
              </a:r>
            </a:p>
          </p:txBody>
        </p:sp>
        <p:sp>
          <p:nvSpPr>
            <p:cNvPr id="483" name="Arrow: Right 482">
              <a:extLst>
                <a:ext uri="{FF2B5EF4-FFF2-40B4-BE49-F238E27FC236}">
                  <a16:creationId xmlns:a16="http://schemas.microsoft.com/office/drawing/2014/main" id="{CD9EFC50-54D8-F1EF-2C8E-08F46D21EF69}"/>
                </a:ext>
              </a:extLst>
            </p:cNvPr>
            <p:cNvSpPr/>
            <p:nvPr/>
          </p:nvSpPr>
          <p:spPr>
            <a:xfrm>
              <a:off x="10645014" y="2200170"/>
              <a:ext cx="266166" cy="189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4" name="Picture 483">
              <a:extLst>
                <a:ext uri="{FF2B5EF4-FFF2-40B4-BE49-F238E27FC236}">
                  <a16:creationId xmlns:a16="http://schemas.microsoft.com/office/drawing/2014/main" id="{7F21CC46-1A54-ACA8-29C0-2FDE32A893D4}"/>
                </a:ext>
              </a:extLst>
            </p:cNvPr>
            <p:cNvPicPr>
              <a:picLocks noChangeAspect="1"/>
            </p:cNvPicPr>
            <p:nvPr/>
          </p:nvPicPr>
          <p:blipFill>
            <a:blip r:embed="rId14"/>
            <a:stretch>
              <a:fillRect/>
            </a:stretch>
          </p:blipFill>
          <p:spPr>
            <a:xfrm>
              <a:off x="11038781" y="1917717"/>
              <a:ext cx="784913" cy="784913"/>
            </a:xfrm>
            <a:prstGeom prst="rect">
              <a:avLst/>
            </a:prstGeom>
          </p:spPr>
        </p:pic>
        <p:sp>
          <p:nvSpPr>
            <p:cNvPr id="485" name="Rectangle 484">
              <a:extLst>
                <a:ext uri="{FF2B5EF4-FFF2-40B4-BE49-F238E27FC236}">
                  <a16:creationId xmlns:a16="http://schemas.microsoft.com/office/drawing/2014/main" id="{4783A878-E520-28F3-C9CC-3F6C59CAC60F}"/>
                </a:ext>
              </a:extLst>
            </p:cNvPr>
            <p:cNvSpPr/>
            <p:nvPr/>
          </p:nvSpPr>
          <p:spPr>
            <a:xfrm>
              <a:off x="10605095" y="2021977"/>
              <a:ext cx="1847946" cy="261610"/>
            </a:xfrm>
            <a:prstGeom prst="rect">
              <a:avLst/>
            </a:prstGeom>
          </p:spPr>
          <p:txBody>
            <a:bodyPr wrap="square">
              <a:spAutoFit/>
            </a:bodyPr>
            <a:lstStyle/>
            <a:p>
              <a:pPr marL="180000"/>
              <a:r>
                <a:rPr kumimoji="1" lang="en-US" altLang="ja-JP" sz="1100" dirty="0">
                  <a:solidFill>
                    <a:schemeClr val="bg1"/>
                  </a:solidFill>
                  <a:effectLst>
                    <a:glow rad="152400">
                      <a:srgbClr val="FF0000">
                        <a:alpha val="91000"/>
                      </a:srgbClr>
                    </a:glow>
                  </a:effectLst>
                  <a:latin typeface="Arial" panose="020B0604020202020204" pitchFamily="34" charset="0"/>
                  <a:ea typeface="Meiryo UI" panose="020B0604030504040204" pitchFamily="50" charset="-128"/>
                  <a:cs typeface="Arial" panose="020B0604020202020204" pitchFamily="34" charset="0"/>
                </a:rPr>
                <a:t>Over safety spec</a:t>
              </a:r>
            </a:p>
          </p:txBody>
        </p:sp>
      </p:grpSp>
      <p:pic>
        <p:nvPicPr>
          <p:cNvPr id="486" name="Picture 485">
            <a:extLst>
              <a:ext uri="{FF2B5EF4-FFF2-40B4-BE49-F238E27FC236}">
                <a16:creationId xmlns:a16="http://schemas.microsoft.com/office/drawing/2014/main" id="{3951BF66-26AA-1A33-82B2-D23262C5F189}"/>
              </a:ext>
            </a:extLst>
          </p:cNvPr>
          <p:cNvPicPr>
            <a:picLocks noChangeAspect="1"/>
          </p:cNvPicPr>
          <p:nvPr/>
        </p:nvPicPr>
        <p:blipFill>
          <a:blip r:embed="rId15"/>
          <a:stretch>
            <a:fillRect/>
          </a:stretch>
        </p:blipFill>
        <p:spPr>
          <a:xfrm>
            <a:off x="8754840" y="1959396"/>
            <a:ext cx="664250" cy="622175"/>
          </a:xfrm>
          <a:prstGeom prst="rect">
            <a:avLst/>
          </a:prstGeom>
          <a:ln>
            <a:noFill/>
          </a:ln>
        </p:spPr>
      </p:pic>
      <p:sp>
        <p:nvSpPr>
          <p:cNvPr id="487" name="Rectangle 486">
            <a:extLst>
              <a:ext uri="{FF2B5EF4-FFF2-40B4-BE49-F238E27FC236}">
                <a16:creationId xmlns:a16="http://schemas.microsoft.com/office/drawing/2014/main" id="{DB2D01A7-DA41-81AD-86F0-3EC978040DB6}"/>
              </a:ext>
            </a:extLst>
          </p:cNvPr>
          <p:cNvSpPr/>
          <p:nvPr/>
        </p:nvSpPr>
        <p:spPr>
          <a:xfrm>
            <a:off x="8374205" y="2242079"/>
            <a:ext cx="1247309" cy="369332"/>
          </a:xfrm>
          <a:prstGeom prst="rect">
            <a:avLst/>
          </a:prstGeom>
        </p:spPr>
        <p:txBody>
          <a:bodyPr wrap="square">
            <a:spAutoFit/>
          </a:bodyPr>
          <a:lstStyle/>
          <a:p>
            <a:pPr marL="180000" algn="ctr"/>
            <a:r>
              <a:rPr kumimoji="1" lang="en-US" altLang="ja-JP" sz="900" dirty="0">
                <a:effectLst>
                  <a:glow rad="190500">
                    <a:srgbClr val="FFFF00"/>
                  </a:glow>
                </a:effectLst>
                <a:latin typeface="Arial" panose="020B0604020202020204" pitchFamily="34" charset="0"/>
                <a:ea typeface="Meiryo UI" panose="020B0604030504040204" pitchFamily="50" charset="-128"/>
                <a:cs typeface="Arial" panose="020B0604020202020204" pitchFamily="34" charset="0"/>
              </a:rPr>
              <a:t>JIG/Checker</a:t>
            </a:r>
          </a:p>
          <a:p>
            <a:pPr marL="180000" algn="ctr"/>
            <a:r>
              <a:rPr kumimoji="1" lang="en-US" altLang="ja-JP" sz="900" dirty="0">
                <a:effectLst>
                  <a:glow rad="190500">
                    <a:srgbClr val="FFFF00"/>
                  </a:glow>
                </a:effectLst>
                <a:latin typeface="Arial" panose="020B0604020202020204" pitchFamily="34" charset="0"/>
                <a:ea typeface="Meiryo UI" panose="020B0604030504040204" pitchFamily="50" charset="-128"/>
                <a:cs typeface="Arial" panose="020B0604020202020204" pitchFamily="34" charset="0"/>
              </a:rPr>
              <a:t>Evaluation</a:t>
            </a:r>
          </a:p>
        </p:txBody>
      </p:sp>
      <p:pic>
        <p:nvPicPr>
          <p:cNvPr id="490" name="Picture 489">
            <a:extLst>
              <a:ext uri="{FF2B5EF4-FFF2-40B4-BE49-F238E27FC236}">
                <a16:creationId xmlns:a16="http://schemas.microsoft.com/office/drawing/2014/main" id="{336353BA-196B-E356-C091-EC3A85FE2426}"/>
              </a:ext>
            </a:extLst>
          </p:cNvPr>
          <p:cNvPicPr>
            <a:picLocks noChangeAspect="1"/>
          </p:cNvPicPr>
          <p:nvPr/>
        </p:nvPicPr>
        <p:blipFill>
          <a:blip r:embed="rId16"/>
          <a:stretch>
            <a:fillRect/>
          </a:stretch>
        </p:blipFill>
        <p:spPr>
          <a:xfrm>
            <a:off x="9594580" y="1948110"/>
            <a:ext cx="1081568" cy="603337"/>
          </a:xfrm>
          <a:prstGeom prst="rect">
            <a:avLst/>
          </a:prstGeom>
          <a:ln>
            <a:solidFill>
              <a:schemeClr val="tx1"/>
            </a:solidFill>
          </a:ln>
        </p:spPr>
      </p:pic>
      <p:sp>
        <p:nvSpPr>
          <p:cNvPr id="491" name="Rectangle 490">
            <a:extLst>
              <a:ext uri="{FF2B5EF4-FFF2-40B4-BE49-F238E27FC236}">
                <a16:creationId xmlns:a16="http://schemas.microsoft.com/office/drawing/2014/main" id="{C89A36D5-76CF-D948-420D-4F5A0ACB84E6}"/>
              </a:ext>
            </a:extLst>
          </p:cNvPr>
          <p:cNvSpPr/>
          <p:nvPr/>
        </p:nvSpPr>
        <p:spPr>
          <a:xfrm>
            <a:off x="9323898" y="2220817"/>
            <a:ext cx="1516139" cy="369332"/>
          </a:xfrm>
          <a:prstGeom prst="rect">
            <a:avLst/>
          </a:prstGeom>
        </p:spPr>
        <p:txBody>
          <a:bodyPr wrap="square">
            <a:spAutoFit/>
          </a:bodyPr>
          <a:lstStyle/>
          <a:p>
            <a:pPr marL="180000" algn="ctr"/>
            <a:r>
              <a:rPr kumimoji="1" lang="en-US" altLang="ja-JP" sz="900" dirty="0">
                <a:effectLst>
                  <a:glow rad="190500">
                    <a:srgbClr val="FFFF00"/>
                  </a:glow>
                </a:effectLst>
                <a:latin typeface="Arial" panose="020B0604020202020204" pitchFamily="34" charset="0"/>
                <a:ea typeface="Meiryo UI" panose="020B0604030504040204" pitchFamily="50" charset="-128"/>
                <a:cs typeface="Arial" panose="020B0604020202020204" pitchFamily="34" charset="0"/>
              </a:rPr>
              <a:t>KISS Sheet </a:t>
            </a:r>
          </a:p>
          <a:p>
            <a:pPr marL="180000" algn="ctr"/>
            <a:r>
              <a:rPr kumimoji="1" lang="en-US" altLang="ja-JP" sz="900" dirty="0">
                <a:effectLst>
                  <a:glow rad="190500">
                    <a:srgbClr val="FFFF00"/>
                  </a:glow>
                </a:effectLst>
                <a:latin typeface="Arial" panose="020B0604020202020204" pitchFamily="34" charset="0"/>
                <a:ea typeface="Meiryo UI" panose="020B0604030504040204" pitchFamily="50" charset="-128"/>
                <a:cs typeface="Arial" panose="020B0604020202020204" pitchFamily="34" charset="0"/>
              </a:rPr>
              <a:t>Check &amp; Improve</a:t>
            </a:r>
          </a:p>
        </p:txBody>
      </p:sp>
      <p:grpSp>
        <p:nvGrpSpPr>
          <p:cNvPr id="113" name="Group 112"/>
          <p:cNvGrpSpPr/>
          <p:nvPr/>
        </p:nvGrpSpPr>
        <p:grpSpPr>
          <a:xfrm>
            <a:off x="-228032" y="5375628"/>
            <a:ext cx="2693854" cy="1347493"/>
            <a:chOff x="5482107" y="2117258"/>
            <a:chExt cx="3574473" cy="1588552"/>
          </a:xfrm>
        </p:grpSpPr>
        <p:graphicFrame>
          <p:nvGraphicFramePr>
            <p:cNvPr id="114" name="Chart 113"/>
            <p:cNvGraphicFramePr/>
            <p:nvPr>
              <p:extLst>
                <p:ext uri="{D42A27DB-BD31-4B8C-83A1-F6EECF244321}">
                  <p14:modId xmlns:p14="http://schemas.microsoft.com/office/powerpoint/2010/main" val="3317410354"/>
                </p:ext>
              </p:extLst>
            </p:nvPr>
          </p:nvGraphicFramePr>
          <p:xfrm>
            <a:off x="5482107" y="2117258"/>
            <a:ext cx="3574473" cy="1588552"/>
          </p:xfrm>
          <a:graphic>
            <a:graphicData uri="http://schemas.openxmlformats.org/drawingml/2006/chart">
              <c:chart xmlns:c="http://schemas.openxmlformats.org/drawingml/2006/chart" xmlns:r="http://schemas.openxmlformats.org/officeDocument/2006/relationships" r:id="rId17"/>
            </a:graphicData>
          </a:graphic>
        </p:graphicFrame>
        <p:sp>
          <p:nvSpPr>
            <p:cNvPr id="115" name="テキスト ボックス 33">
              <a:extLst>
                <a:ext uri="{FF2B5EF4-FFF2-40B4-BE49-F238E27FC236}">
                  <a16:creationId xmlns:a16="http://schemas.microsoft.com/office/drawing/2014/main" id="{A6E2C47A-CABE-4AFC-8650-338EC4F56123}"/>
                </a:ext>
              </a:extLst>
            </p:cNvPr>
            <p:cNvSpPr txBox="1"/>
            <p:nvPr/>
          </p:nvSpPr>
          <p:spPr>
            <a:xfrm>
              <a:off x="6671658" y="3072480"/>
              <a:ext cx="984322" cy="46220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ja-JP" sz="1000" b="1" dirty="0">
                  <a:solidFill>
                    <a:sysClr val="windowText" lastClr="000000"/>
                  </a:solidFill>
                  <a:effectLst>
                    <a:glow rad="127000">
                      <a:prstClr val="white"/>
                    </a:glow>
                  </a:effectLst>
                  <a:latin typeface="Meiryo UI" panose="020B0604030504040204" pitchFamily="50" charset="-128"/>
                  <a:ea typeface="Meiryo UI" panose="020B0604030504040204" pitchFamily="50" charset="-128"/>
                </a:rPr>
                <a:t>Metal</a:t>
              </a:r>
              <a:endParaRPr kumimoji="1" lang="en-US" altLang="ja-JP" sz="1000" b="1" i="0" u="none" strike="noStrike" kern="1200" cap="none" spc="0" normalizeH="0" baseline="0" noProof="0" dirty="0">
                <a:ln>
                  <a:noFill/>
                </a:ln>
                <a:solidFill>
                  <a:sysClr val="windowText" lastClr="000000"/>
                </a:solidFill>
                <a:effectLst>
                  <a:glow rad="127000">
                    <a:prstClr val="white"/>
                  </a:glow>
                </a:effectLst>
                <a:uLnTx/>
                <a:uFillTx/>
                <a:latin typeface="Meiryo UI" panose="020B0604030504040204" pitchFamily="50" charset="-128"/>
                <a:ea typeface="Meiryo UI" panose="020B0604030504040204" pitchFamily="50" charset="-128"/>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1" i="0" u="none" strike="noStrike" kern="1200" cap="none" spc="0" normalizeH="0" baseline="0" noProof="0" dirty="0">
                  <a:ln>
                    <a:noFill/>
                  </a:ln>
                  <a:solidFill>
                    <a:sysClr val="windowText" lastClr="000000"/>
                  </a:solidFill>
                  <a:effectLst>
                    <a:glow rad="127000">
                      <a:prstClr val="white"/>
                    </a:glow>
                  </a:effectLst>
                  <a:uLnTx/>
                  <a:uFillTx/>
                  <a:latin typeface="Meiryo UI" panose="020B0604030504040204" pitchFamily="50" charset="-128"/>
                  <a:ea typeface="Meiryo UI" panose="020B0604030504040204" pitchFamily="50" charset="-128"/>
                </a:rPr>
                <a:t>78%</a:t>
              </a:r>
              <a:endParaRPr kumimoji="1" lang="ja-JP" altLang="en-US" sz="1000" b="1" i="0" u="none" strike="noStrike" kern="1200" cap="none" spc="0" normalizeH="0" baseline="0" noProof="0" dirty="0">
                <a:ln>
                  <a:noFill/>
                </a:ln>
                <a:solidFill>
                  <a:sysClr val="windowText" lastClr="000000"/>
                </a:solidFill>
                <a:effectLst>
                  <a:glow rad="127000">
                    <a:prstClr val="white"/>
                  </a:glow>
                </a:effectLst>
                <a:uLnTx/>
                <a:uFillTx/>
                <a:latin typeface="Meiryo UI" panose="020B0604030504040204" pitchFamily="50" charset="-128"/>
                <a:ea typeface="Meiryo UI" panose="020B0604030504040204" pitchFamily="50" charset="-128"/>
              </a:endParaRPr>
            </a:p>
          </p:txBody>
        </p:sp>
        <p:sp>
          <p:nvSpPr>
            <p:cNvPr id="116" name="テキスト ボックス 33">
              <a:extLst>
                <a:ext uri="{FF2B5EF4-FFF2-40B4-BE49-F238E27FC236}">
                  <a16:creationId xmlns:a16="http://schemas.microsoft.com/office/drawing/2014/main" id="{A6E2C47A-CABE-4AFC-8650-338EC4F56123}"/>
                </a:ext>
              </a:extLst>
            </p:cNvPr>
            <p:cNvSpPr txBox="1"/>
            <p:nvPr/>
          </p:nvSpPr>
          <p:spPr>
            <a:xfrm>
              <a:off x="6244123" y="2490620"/>
              <a:ext cx="890267" cy="39109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ja-JP" sz="800" b="1" dirty="0">
                  <a:solidFill>
                    <a:sysClr val="windowText" lastClr="000000"/>
                  </a:solidFill>
                  <a:effectLst>
                    <a:glow rad="127000">
                      <a:prstClr val="white"/>
                    </a:glow>
                  </a:effectLst>
                  <a:latin typeface="Meiryo UI" panose="020B0604030504040204" pitchFamily="50" charset="-128"/>
                  <a:ea typeface="Meiryo UI" panose="020B0604030504040204" pitchFamily="50" charset="-128"/>
                </a:rPr>
                <a:t>Plastic 17</a:t>
              </a:r>
              <a:r>
                <a:rPr kumimoji="1" lang="en-US" altLang="ja-JP" sz="800" b="1" i="0" u="none" strike="noStrike" kern="1200" cap="none" spc="0" normalizeH="0" baseline="0" noProof="0" dirty="0">
                  <a:ln>
                    <a:noFill/>
                  </a:ln>
                  <a:solidFill>
                    <a:sysClr val="windowText" lastClr="000000"/>
                  </a:solidFill>
                  <a:effectLst>
                    <a:glow rad="127000">
                      <a:prstClr val="white"/>
                    </a:glow>
                  </a:effectLst>
                  <a:uLnTx/>
                  <a:uFillTx/>
                  <a:latin typeface="Meiryo UI" panose="020B0604030504040204" pitchFamily="50" charset="-128"/>
                  <a:ea typeface="Meiryo UI" panose="020B0604030504040204" pitchFamily="50" charset="-128"/>
                </a:rPr>
                <a:t>%</a:t>
              </a:r>
              <a:endParaRPr kumimoji="1" lang="ja-JP" altLang="en-US" sz="800" b="1" i="0" u="none" strike="noStrike" kern="1200" cap="none" spc="0" normalizeH="0" baseline="0" noProof="0" dirty="0">
                <a:ln>
                  <a:noFill/>
                </a:ln>
                <a:solidFill>
                  <a:sysClr val="windowText" lastClr="000000"/>
                </a:solidFill>
                <a:effectLst>
                  <a:glow rad="127000">
                    <a:prstClr val="white"/>
                  </a:glow>
                </a:effectLst>
                <a:uLnTx/>
                <a:uFillTx/>
                <a:latin typeface="Meiryo UI" panose="020B0604030504040204" pitchFamily="50" charset="-128"/>
                <a:ea typeface="Meiryo UI" panose="020B0604030504040204" pitchFamily="50" charset="-128"/>
              </a:endParaRPr>
            </a:p>
          </p:txBody>
        </p:sp>
        <p:sp>
          <p:nvSpPr>
            <p:cNvPr id="117" name="テキスト ボックス 33">
              <a:extLst>
                <a:ext uri="{FF2B5EF4-FFF2-40B4-BE49-F238E27FC236}">
                  <a16:creationId xmlns:a16="http://schemas.microsoft.com/office/drawing/2014/main" id="{A6E2C47A-CABE-4AFC-8650-338EC4F56123}"/>
                </a:ext>
              </a:extLst>
            </p:cNvPr>
            <p:cNvSpPr txBox="1"/>
            <p:nvPr/>
          </p:nvSpPr>
          <p:spPr>
            <a:xfrm>
              <a:off x="6720388" y="2213000"/>
              <a:ext cx="585054" cy="39109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800" i="0" u="none" strike="noStrike" kern="1200" cap="none" spc="0" normalizeH="0" baseline="0" noProof="0" dirty="0">
                  <a:ln>
                    <a:noFill/>
                  </a:ln>
                  <a:solidFill>
                    <a:sysClr val="windowText" lastClr="000000"/>
                  </a:solidFill>
                  <a:effectLst>
                    <a:glow rad="127000">
                      <a:prstClr val="white"/>
                    </a:glow>
                  </a:effectLst>
                  <a:uLnTx/>
                  <a:uFillTx/>
                  <a:latin typeface="Meiryo UI" panose="020B0604030504040204" pitchFamily="50" charset="-128"/>
                  <a:ea typeface="Meiryo UI" panose="020B0604030504040204" pitchFamily="50" charset="-128"/>
                </a:rPr>
                <a:t>Other</a:t>
              </a:r>
              <a:endParaRPr kumimoji="1" lang="en-US" altLang="ja-JP" sz="800" i="0" u="none" strike="noStrike" kern="1200" cap="none" spc="0" normalizeH="0" baseline="0" noProof="0" dirty="0">
                <a:ln>
                  <a:noFill/>
                </a:ln>
                <a:solidFill>
                  <a:sysClr val="windowText" lastClr="000000"/>
                </a:solidFill>
                <a:effectLst>
                  <a:glow rad="127000">
                    <a:prstClr val="white"/>
                  </a:glow>
                </a:effectLst>
                <a:uLnTx/>
                <a:uFillTx/>
                <a:latin typeface="Meiryo UI" panose="020B0604030504040204" pitchFamily="50" charset="-128"/>
                <a:ea typeface="Meiryo UI" panose="020B0604030504040204" pitchFamily="50" charset="-128"/>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800" i="0" u="none" strike="noStrike" kern="1200" cap="none" spc="0" normalizeH="0" baseline="0" noProof="0" dirty="0">
                  <a:ln>
                    <a:noFill/>
                  </a:ln>
                  <a:solidFill>
                    <a:sysClr val="windowText" lastClr="000000"/>
                  </a:solidFill>
                  <a:effectLst>
                    <a:glow rad="127000">
                      <a:prstClr val="white"/>
                    </a:glow>
                  </a:effectLst>
                  <a:uLnTx/>
                  <a:uFillTx/>
                  <a:latin typeface="Meiryo UI" panose="020B0604030504040204" pitchFamily="50" charset="-128"/>
                  <a:ea typeface="Meiryo UI" panose="020B0604030504040204" pitchFamily="50" charset="-128"/>
                </a:rPr>
                <a:t>4%</a:t>
              </a:r>
              <a:endParaRPr kumimoji="1" lang="ja-JP" altLang="en-US" sz="800" i="0" u="none" strike="noStrike" kern="1200" cap="none" spc="0" normalizeH="0" baseline="0" noProof="0" dirty="0">
                <a:ln>
                  <a:noFill/>
                </a:ln>
                <a:solidFill>
                  <a:sysClr val="windowText" lastClr="000000"/>
                </a:solidFill>
                <a:effectLst>
                  <a:glow rad="127000">
                    <a:prstClr val="white"/>
                  </a:glow>
                </a:effectLst>
                <a:uLnTx/>
                <a:uFillTx/>
                <a:latin typeface="Meiryo UI" panose="020B0604030504040204" pitchFamily="50" charset="-128"/>
                <a:ea typeface="Meiryo UI" panose="020B0604030504040204" pitchFamily="50" charset="-128"/>
              </a:endParaRPr>
            </a:p>
          </p:txBody>
        </p:sp>
      </p:grpSp>
      <p:grpSp>
        <p:nvGrpSpPr>
          <p:cNvPr id="119" name="Group 118">
            <a:extLst>
              <a:ext uri="{FF2B5EF4-FFF2-40B4-BE49-F238E27FC236}">
                <a16:creationId xmlns:a16="http://schemas.microsoft.com/office/drawing/2014/main" id="{10CA9704-1354-5EBC-DCEB-141C8467E6BE}"/>
              </a:ext>
            </a:extLst>
          </p:cNvPr>
          <p:cNvGrpSpPr/>
          <p:nvPr/>
        </p:nvGrpSpPr>
        <p:grpSpPr>
          <a:xfrm>
            <a:off x="1468954" y="5068971"/>
            <a:ext cx="2051259" cy="1857502"/>
            <a:chOff x="1338678" y="3229805"/>
            <a:chExt cx="1854297" cy="1774775"/>
          </a:xfrm>
        </p:grpSpPr>
        <p:graphicFrame>
          <p:nvGraphicFramePr>
            <p:cNvPr id="120" name="Chart 119">
              <a:extLst>
                <a:ext uri="{FF2B5EF4-FFF2-40B4-BE49-F238E27FC236}">
                  <a16:creationId xmlns:a16="http://schemas.microsoft.com/office/drawing/2014/main" id="{7F938C4E-E570-A8D1-D89B-3BEFFC834D44}"/>
                </a:ext>
              </a:extLst>
            </p:cNvPr>
            <p:cNvGraphicFramePr/>
            <p:nvPr>
              <p:extLst>
                <p:ext uri="{D42A27DB-BD31-4B8C-83A1-F6EECF244321}">
                  <p14:modId xmlns:p14="http://schemas.microsoft.com/office/powerpoint/2010/main" val="2021147912"/>
                </p:ext>
              </p:extLst>
            </p:nvPr>
          </p:nvGraphicFramePr>
          <p:xfrm>
            <a:off x="1389786" y="3229805"/>
            <a:ext cx="1803189" cy="1774775"/>
          </p:xfrm>
          <a:graphic>
            <a:graphicData uri="http://schemas.openxmlformats.org/drawingml/2006/chart">
              <c:chart xmlns:c="http://schemas.openxmlformats.org/drawingml/2006/chart" xmlns:r="http://schemas.openxmlformats.org/officeDocument/2006/relationships" r:id="rId18"/>
            </a:graphicData>
          </a:graphic>
        </p:graphicFrame>
        <p:sp>
          <p:nvSpPr>
            <p:cNvPr id="121" name="テキスト ボックス 33">
              <a:extLst>
                <a:ext uri="{FF2B5EF4-FFF2-40B4-BE49-F238E27FC236}">
                  <a16:creationId xmlns:a16="http://schemas.microsoft.com/office/drawing/2014/main" id="{6A992C72-F584-61F5-07E7-3E8E3FFFC95D}"/>
                </a:ext>
              </a:extLst>
            </p:cNvPr>
            <p:cNvSpPr txBox="1"/>
            <p:nvPr/>
          </p:nvSpPr>
          <p:spPr>
            <a:xfrm>
              <a:off x="1338678" y="4634780"/>
              <a:ext cx="1700066" cy="24260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50" b="1" i="0" u="none" strike="noStrike" kern="1200" cap="none" spc="0" normalizeH="0" baseline="0" dirty="0">
                  <a:ln>
                    <a:noFill/>
                  </a:ln>
                  <a:solidFill>
                    <a:sysClr val="windowText" lastClr="000000"/>
                  </a:solidFill>
                  <a:effectLst>
                    <a:glow rad="127000">
                      <a:prstClr val="white"/>
                    </a:glow>
                  </a:effectLst>
                  <a:uLnTx/>
                  <a:uFillTx/>
                  <a:latin typeface="Meiryo UI" panose="020B0604030504040204" pitchFamily="50" charset="-128"/>
                  <a:ea typeface="Meiryo UI" panose="020B0604030504040204" pitchFamily="50" charset="-128"/>
                  <a:cs typeface="+mn-cs"/>
                </a:rPr>
                <a:t>By </a:t>
              </a:r>
              <a:r>
                <a:rPr kumimoji="1" lang="en-US" altLang="ja-JP" sz="1050" b="1" dirty="0">
                  <a:solidFill>
                    <a:sysClr val="windowText" lastClr="000000"/>
                  </a:solidFill>
                  <a:effectLst>
                    <a:glow rad="127000">
                      <a:prstClr val="white"/>
                    </a:glow>
                  </a:effectLst>
                  <a:latin typeface="Meiryo UI" panose="020B0604030504040204" pitchFamily="50" charset="-128"/>
                  <a:ea typeface="Meiryo UI" panose="020B0604030504040204" pitchFamily="50" charset="-128"/>
                </a:rPr>
                <a:t>cause</a:t>
              </a:r>
              <a:endParaRPr kumimoji="1" lang="ja-JP" altLang="en-US" sz="1050" b="1" i="0" u="none" strike="noStrike" kern="1200" cap="none" spc="0" normalizeH="0" baseline="0" noProof="0" dirty="0">
                <a:ln>
                  <a:noFill/>
                </a:ln>
                <a:solidFill>
                  <a:sysClr val="windowText" lastClr="000000"/>
                </a:solidFill>
                <a:effectLst>
                  <a:glow rad="127000">
                    <a:prstClr val="white"/>
                  </a:glow>
                </a:effectLst>
                <a:uLnTx/>
                <a:uFillTx/>
                <a:latin typeface="Meiryo UI" panose="020B0604030504040204" pitchFamily="50" charset="-128"/>
                <a:ea typeface="Meiryo UI" panose="020B0604030504040204" pitchFamily="50" charset="-128"/>
                <a:cs typeface="+mn-cs"/>
              </a:endParaRPr>
            </a:p>
          </p:txBody>
        </p:sp>
        <p:sp>
          <p:nvSpPr>
            <p:cNvPr id="122" name="テキスト ボックス 33">
              <a:extLst>
                <a:ext uri="{FF2B5EF4-FFF2-40B4-BE49-F238E27FC236}">
                  <a16:creationId xmlns:a16="http://schemas.microsoft.com/office/drawing/2014/main" id="{2B524467-576A-4C20-D6DF-67EB888225E2}"/>
                </a:ext>
              </a:extLst>
            </p:cNvPr>
            <p:cNvSpPr txBox="1"/>
            <p:nvPr/>
          </p:nvSpPr>
          <p:spPr>
            <a:xfrm>
              <a:off x="1911008" y="4235669"/>
              <a:ext cx="584270" cy="294070"/>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ja-JP" sz="700" b="1" dirty="0">
                  <a:solidFill>
                    <a:sysClr val="windowText" lastClr="000000"/>
                  </a:solidFill>
                  <a:effectLst>
                    <a:glow rad="127000">
                      <a:prstClr val="white"/>
                    </a:glow>
                  </a:effectLst>
                  <a:latin typeface="Meiryo UI" panose="020B0604030504040204" pitchFamily="50" charset="-128"/>
                  <a:ea typeface="Meiryo UI" panose="020B0604030504040204" pitchFamily="50" charset="-128"/>
                </a:rPr>
                <a:t>Tool Issue</a:t>
              </a:r>
              <a:endParaRPr kumimoji="1" lang="en-US" altLang="ja-JP" sz="700" b="1" i="0" u="none" strike="noStrike" kern="1200" cap="none" spc="0" normalizeH="0" baseline="0" noProof="0" dirty="0">
                <a:ln>
                  <a:noFill/>
                </a:ln>
                <a:solidFill>
                  <a:sysClr val="windowText" lastClr="000000"/>
                </a:solidFill>
                <a:effectLst>
                  <a:glow rad="127000">
                    <a:prstClr val="white"/>
                  </a:glow>
                </a:effectLst>
                <a:uLnTx/>
                <a:uFillTx/>
                <a:latin typeface="Meiryo UI" panose="020B0604030504040204" pitchFamily="50" charset="-128"/>
                <a:ea typeface="Meiryo UI" panose="020B0604030504040204" pitchFamily="50" charset="-128"/>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700" b="1" i="0" u="none" strike="noStrike" kern="1200" cap="none" spc="0" normalizeH="0" baseline="0" noProof="0" dirty="0">
                  <a:ln>
                    <a:noFill/>
                  </a:ln>
                  <a:solidFill>
                    <a:sysClr val="windowText" lastClr="000000"/>
                  </a:solidFill>
                  <a:effectLst>
                    <a:glow rad="127000">
                      <a:prstClr val="white"/>
                    </a:glow>
                  </a:effectLst>
                  <a:uLnTx/>
                  <a:uFillTx/>
                  <a:latin typeface="Meiryo UI" panose="020B0604030504040204" pitchFamily="50" charset="-128"/>
                  <a:ea typeface="Meiryo UI" panose="020B0604030504040204" pitchFamily="50" charset="-128"/>
                </a:rPr>
                <a:t>60%</a:t>
              </a:r>
              <a:endParaRPr kumimoji="1" lang="ja-JP" altLang="en-US" sz="700" b="1" i="0" u="none" strike="noStrike" kern="1200" cap="none" spc="0" normalizeH="0" baseline="0" noProof="0" dirty="0">
                <a:ln>
                  <a:noFill/>
                </a:ln>
                <a:solidFill>
                  <a:sysClr val="windowText" lastClr="000000"/>
                </a:solidFill>
                <a:effectLst>
                  <a:glow rad="127000">
                    <a:prstClr val="white"/>
                  </a:glow>
                </a:effectLst>
                <a:uLnTx/>
                <a:uFillTx/>
                <a:latin typeface="Meiryo UI" panose="020B0604030504040204" pitchFamily="50" charset="-128"/>
                <a:ea typeface="Meiryo UI" panose="020B0604030504040204" pitchFamily="50" charset="-128"/>
              </a:endParaRPr>
            </a:p>
          </p:txBody>
        </p:sp>
        <p:sp>
          <p:nvSpPr>
            <p:cNvPr id="123" name="テキスト ボックス 33">
              <a:extLst>
                <a:ext uri="{FF2B5EF4-FFF2-40B4-BE49-F238E27FC236}">
                  <a16:creationId xmlns:a16="http://schemas.microsoft.com/office/drawing/2014/main" id="{8BC5E84A-AF59-385B-6AEA-A6579938D264}"/>
                </a:ext>
              </a:extLst>
            </p:cNvPr>
            <p:cNvSpPr txBox="1"/>
            <p:nvPr/>
          </p:nvSpPr>
          <p:spPr>
            <a:xfrm>
              <a:off x="1710688" y="3805397"/>
              <a:ext cx="993652" cy="29407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700" b="1" i="0" u="none" strike="noStrike" kern="1200" cap="none" spc="0" normalizeH="0" baseline="0" noProof="0" dirty="0">
                  <a:ln>
                    <a:noFill/>
                  </a:ln>
                  <a:solidFill>
                    <a:sysClr val="windowText" lastClr="000000"/>
                  </a:solidFill>
                  <a:effectLst>
                    <a:glow rad="127000">
                      <a:prstClr val="white"/>
                    </a:glow>
                  </a:effectLst>
                  <a:uLnTx/>
                  <a:uFillTx/>
                  <a:latin typeface="Meiryo UI" panose="020B0604030504040204" pitchFamily="50" charset="-128"/>
                  <a:ea typeface="Meiryo UI" panose="020B0604030504040204" pitchFamily="50" charset="-128"/>
                  <a:cs typeface="+mn-cs"/>
                </a:rPr>
                <a:t>Maker’s process 30</a:t>
              </a:r>
              <a:r>
                <a:rPr kumimoji="1" lang="en-US" altLang="ja-JP" sz="700" b="1" i="0" u="none" strike="noStrike" kern="1200" cap="none" spc="0" normalizeH="0" baseline="0" noProof="0" dirty="0">
                  <a:ln>
                    <a:noFill/>
                  </a:ln>
                  <a:solidFill>
                    <a:sysClr val="windowText" lastClr="000000"/>
                  </a:solidFill>
                  <a:effectLst>
                    <a:glow rad="127000">
                      <a:prstClr val="white"/>
                    </a:glow>
                  </a:effectLst>
                  <a:uLnTx/>
                  <a:uFillTx/>
                  <a:latin typeface="Meiryo UI" panose="020B0604030504040204" pitchFamily="50" charset="-128"/>
                  <a:ea typeface="Meiryo UI" panose="020B0604030504040204" pitchFamily="50" charset="-128"/>
                  <a:cs typeface="+mn-cs"/>
                </a:rPr>
                <a:t>%</a:t>
              </a:r>
              <a:endParaRPr kumimoji="1" lang="ja-JP" altLang="en-US" sz="700" b="1" i="0" u="none" strike="noStrike" kern="1200" cap="none" spc="0" normalizeH="0" baseline="0" noProof="0" dirty="0">
                <a:ln>
                  <a:noFill/>
                </a:ln>
                <a:solidFill>
                  <a:sysClr val="windowText" lastClr="000000"/>
                </a:solidFill>
                <a:effectLst>
                  <a:glow rad="127000">
                    <a:prstClr val="white"/>
                  </a:glow>
                </a:effectLst>
                <a:uLnTx/>
                <a:uFillTx/>
                <a:latin typeface="Meiryo UI" panose="020B0604030504040204" pitchFamily="50" charset="-128"/>
                <a:ea typeface="Meiryo UI" panose="020B0604030504040204" pitchFamily="50" charset="-128"/>
                <a:cs typeface="+mn-cs"/>
              </a:endParaRPr>
            </a:p>
          </p:txBody>
        </p:sp>
        <p:sp>
          <p:nvSpPr>
            <p:cNvPr id="125" name="テキスト ボックス 33">
              <a:extLst>
                <a:ext uri="{FF2B5EF4-FFF2-40B4-BE49-F238E27FC236}">
                  <a16:creationId xmlns:a16="http://schemas.microsoft.com/office/drawing/2014/main" id="{3F641284-C2C3-940A-49F1-FA780D3AFEE0}"/>
                </a:ext>
              </a:extLst>
            </p:cNvPr>
            <p:cNvSpPr txBox="1"/>
            <p:nvPr/>
          </p:nvSpPr>
          <p:spPr>
            <a:xfrm>
              <a:off x="1664140" y="3593721"/>
              <a:ext cx="1210715" cy="22055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ja-JP" sz="900" dirty="0">
                  <a:solidFill>
                    <a:sysClr val="windowText" lastClr="000000"/>
                  </a:solidFill>
                  <a:effectLst>
                    <a:glow rad="127000">
                      <a:prstClr val="white"/>
                    </a:glow>
                  </a:effectLst>
                  <a:latin typeface="Meiryo UI" panose="020B0604030504040204" pitchFamily="50" charset="-128"/>
                  <a:ea typeface="Meiryo UI" panose="020B0604030504040204" pitchFamily="50" charset="-128"/>
                </a:rPr>
                <a:t>Other 10</a:t>
              </a:r>
              <a:r>
                <a:rPr kumimoji="1" lang="en-US" altLang="ja-JP" sz="900" i="0" u="none" strike="noStrike" kern="1200" cap="none" spc="0" normalizeH="0" baseline="0" noProof="0" dirty="0">
                  <a:ln>
                    <a:noFill/>
                  </a:ln>
                  <a:solidFill>
                    <a:sysClr val="windowText" lastClr="000000"/>
                  </a:solidFill>
                  <a:effectLst>
                    <a:glow rad="127000">
                      <a:prstClr val="white"/>
                    </a:glow>
                  </a:effectLst>
                  <a:uLnTx/>
                  <a:uFillTx/>
                  <a:latin typeface="Meiryo UI" panose="020B0604030504040204" pitchFamily="50" charset="-128"/>
                  <a:ea typeface="Meiryo UI" panose="020B0604030504040204" pitchFamily="50" charset="-128"/>
                </a:rPr>
                <a:t>%</a:t>
              </a:r>
              <a:endParaRPr kumimoji="1" lang="ja-JP" altLang="en-US" sz="900" i="0" u="none" strike="noStrike" kern="1200" cap="none" spc="0" normalizeH="0" baseline="0" noProof="0" dirty="0">
                <a:ln>
                  <a:noFill/>
                </a:ln>
                <a:solidFill>
                  <a:sysClr val="windowText" lastClr="000000"/>
                </a:solidFill>
                <a:effectLst>
                  <a:glow rad="127000">
                    <a:prstClr val="white"/>
                  </a:glow>
                </a:effectLst>
                <a:uLnTx/>
                <a:uFillTx/>
                <a:latin typeface="Meiryo UI" panose="020B0604030504040204" pitchFamily="50" charset="-128"/>
                <a:ea typeface="Meiryo UI" panose="020B0604030504040204" pitchFamily="50" charset="-128"/>
              </a:endParaRPr>
            </a:p>
          </p:txBody>
        </p:sp>
      </p:grpSp>
      <p:sp>
        <p:nvSpPr>
          <p:cNvPr id="126" name="Rectangle 125"/>
          <p:cNvSpPr/>
          <p:nvPr/>
        </p:nvSpPr>
        <p:spPr>
          <a:xfrm>
            <a:off x="133526" y="5168727"/>
            <a:ext cx="4884029" cy="246221"/>
          </a:xfrm>
          <a:prstGeom prst="rect">
            <a:avLst/>
          </a:prstGeom>
          <a:noFill/>
          <a:ln>
            <a:noFill/>
          </a:ln>
        </p:spPr>
        <p:txBody>
          <a:bodyPr vert="horz" wrap="none" lIns="0" tIns="0" rIns="0" bIns="0" rtlCol="0" anchor="ctr" anchorCtr="0">
            <a:spAutoFit/>
          </a:bodyPr>
          <a:lstStyle/>
          <a:p>
            <a:pPr defTabSz="457200"/>
            <a:r>
              <a:rPr kumimoji="1" lang="en-US" sz="1600" b="1" dirty="0">
                <a:solidFill>
                  <a:schemeClr val="tx2"/>
                </a:solidFill>
                <a:latin typeface="Meiryo UI" panose="020B0604030504040204" pitchFamily="34" charset="-128"/>
                <a:ea typeface="Meiryo UI" panose="020B0604030504040204" pitchFamily="34" charset="-128"/>
                <a:cs typeface="Meiryo UI" panose="020B0604030504040204" pitchFamily="50" charset="-128"/>
                <a:sym typeface="Wingdings" panose="05000000000000000000" pitchFamily="2" charset="2"/>
              </a:rPr>
              <a:t> </a:t>
            </a:r>
            <a:r>
              <a:rPr kumimoji="1" lang="en-US" sz="1600" b="1" dirty="0">
                <a:solidFill>
                  <a:schemeClr val="tx2"/>
                </a:solidFill>
                <a:latin typeface="Meiryo UI" panose="020B0604030504040204" pitchFamily="34" charset="-128"/>
                <a:ea typeface="Meiryo UI" panose="020B0604030504040204" pitchFamily="34" charset="-128"/>
                <a:cs typeface="Meiryo UI" panose="020B0604030504040204" pitchFamily="50" charset="-128"/>
              </a:rPr>
              <a:t>Part Quality &amp; Sorting:</a:t>
            </a:r>
            <a:r>
              <a:rPr kumimoji="1" lang="en-US" sz="1600" b="1" dirty="0">
                <a:latin typeface="Meiryo UI" panose="020B0604030504040204" pitchFamily="34" charset="-128"/>
                <a:ea typeface="Meiryo UI" panose="020B0604030504040204" pitchFamily="34" charset="-128"/>
                <a:cs typeface="Meiryo UI" panose="020B0604030504040204" pitchFamily="50" charset="-128"/>
              </a:rPr>
              <a:t> </a:t>
            </a:r>
            <a:r>
              <a:rPr kumimoji="1" lang="en-US" sz="1600" b="1" dirty="0">
                <a:solidFill>
                  <a:srgbClr val="FF0000"/>
                </a:solidFill>
                <a:latin typeface="Meiryo UI" panose="020B0604030504040204" pitchFamily="34" charset="-128"/>
                <a:ea typeface="Meiryo UI" panose="020B0604030504040204" pitchFamily="34" charset="-128"/>
                <a:cs typeface="Arial" panose="020B0604020202020204" pitchFamily="34" charset="0"/>
              </a:rPr>
              <a:t>High NG Metal part</a:t>
            </a:r>
          </a:p>
        </p:txBody>
      </p:sp>
      <p:pic>
        <p:nvPicPr>
          <p:cNvPr id="127" name="図 17">
            <a:extLst>
              <a:ext uri="{FF2B5EF4-FFF2-40B4-BE49-F238E27FC236}">
                <a16:creationId xmlns:a16="http://schemas.microsoft.com/office/drawing/2014/main" id="{B74B7A46-9690-41D1-9267-404AD11E887E}"/>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rot="19050442" flipV="1">
            <a:off x="1423280" y="5785471"/>
            <a:ext cx="465639" cy="320193"/>
          </a:xfrm>
          <a:prstGeom prst="rect">
            <a:avLst/>
          </a:prstGeom>
        </p:spPr>
      </p:pic>
      <p:grpSp>
        <p:nvGrpSpPr>
          <p:cNvPr id="128" name="Group 127">
            <a:extLst>
              <a:ext uri="{FF2B5EF4-FFF2-40B4-BE49-F238E27FC236}">
                <a16:creationId xmlns:a16="http://schemas.microsoft.com/office/drawing/2014/main" id="{3A2E95AF-F74E-90BA-9E0A-19AB8996FE55}"/>
              </a:ext>
            </a:extLst>
          </p:cNvPr>
          <p:cNvGrpSpPr/>
          <p:nvPr/>
        </p:nvGrpSpPr>
        <p:grpSpPr>
          <a:xfrm>
            <a:off x="3246657" y="5527459"/>
            <a:ext cx="1458522" cy="1168846"/>
            <a:chOff x="2675054" y="5457678"/>
            <a:chExt cx="1510493" cy="1171501"/>
          </a:xfrm>
        </p:grpSpPr>
        <p:sp>
          <p:nvSpPr>
            <p:cNvPr id="129" name="テキスト ボックス 13">
              <a:extLst>
                <a:ext uri="{FF2B5EF4-FFF2-40B4-BE49-F238E27FC236}">
                  <a16:creationId xmlns:a16="http://schemas.microsoft.com/office/drawing/2014/main" id="{60F9B704-0CB6-F7B2-4EAE-7DD96F4A3B9B}"/>
                </a:ext>
              </a:extLst>
            </p:cNvPr>
            <p:cNvSpPr txBox="1"/>
            <p:nvPr/>
          </p:nvSpPr>
          <p:spPr>
            <a:xfrm>
              <a:off x="2718767" y="5457678"/>
              <a:ext cx="1345312" cy="153888"/>
            </a:xfrm>
            <a:prstGeom prst="rect">
              <a:avLst/>
            </a:prstGeom>
            <a:noFill/>
          </p:spPr>
          <p:txBody>
            <a:bodyPr wrap="square" lIns="0" tIns="0" rIns="0" bIns="0" rtlCol="0">
              <a:spAutoFit/>
            </a:bodyPr>
            <a:lstStyle/>
            <a:p>
              <a:r>
                <a:rPr lang="en" altLang="ja-JP" sz="1000" b="1" dirty="0">
                  <a:effectLst>
                    <a:glow rad="139700">
                      <a:schemeClr val="bg1">
                        <a:alpha val="90000"/>
                      </a:schemeClr>
                    </a:glow>
                  </a:effectLst>
                  <a:latin typeface="Meiryo UI" panose="020B0604030504040204" pitchFamily="50" charset="-128"/>
                  <a:ea typeface="Meiryo UI" panose="020B0604030504040204" pitchFamily="50" charset="-128"/>
                </a:rPr>
                <a:t>Fix point unstable</a:t>
              </a:r>
              <a:endParaRPr lang="ja-JP" altLang="en-US" sz="1000" b="1" dirty="0">
                <a:effectLst>
                  <a:glow rad="139700">
                    <a:schemeClr val="bg1">
                      <a:alpha val="90000"/>
                    </a:schemeClr>
                  </a:glow>
                </a:effectLst>
                <a:latin typeface="Meiryo UI" panose="020B0604030504040204" pitchFamily="50" charset="-128"/>
                <a:ea typeface="Meiryo UI" panose="020B0604030504040204" pitchFamily="50" charset="-128"/>
              </a:endParaRPr>
            </a:p>
          </p:txBody>
        </p:sp>
        <p:grpSp>
          <p:nvGrpSpPr>
            <p:cNvPr id="135" name="Group 134">
              <a:extLst>
                <a:ext uri="{FF2B5EF4-FFF2-40B4-BE49-F238E27FC236}">
                  <a16:creationId xmlns:a16="http://schemas.microsoft.com/office/drawing/2014/main" id="{0537D26F-4ACD-CB15-714D-0767DD9717A8}"/>
                </a:ext>
              </a:extLst>
            </p:cNvPr>
            <p:cNvGrpSpPr/>
            <p:nvPr/>
          </p:nvGrpSpPr>
          <p:grpSpPr>
            <a:xfrm>
              <a:off x="2675054" y="5707445"/>
              <a:ext cx="1510493" cy="921734"/>
              <a:chOff x="2675054" y="5707445"/>
              <a:chExt cx="1510493" cy="921734"/>
            </a:xfrm>
          </p:grpSpPr>
          <p:pic>
            <p:nvPicPr>
              <p:cNvPr id="141" name="Picture 8" descr="How Important is Press Tool Design in The Overall machining process? -">
                <a:extLst>
                  <a:ext uri="{FF2B5EF4-FFF2-40B4-BE49-F238E27FC236}">
                    <a16:creationId xmlns:a16="http://schemas.microsoft.com/office/drawing/2014/main" id="{F306C2A7-F194-4E66-92CB-5BF8C4769A0C}"/>
                  </a:ext>
                </a:extLst>
              </p:cNvPr>
              <p:cNvPicPr>
                <a:picLocks noChangeAspect="1" noChangeArrowheads="1"/>
              </p:cNvPicPr>
              <p:nvPr/>
            </p:nvPicPr>
            <p:blipFill>
              <a:blip r:embed="rId20" cstate="hqprint">
                <a:extLst>
                  <a:ext uri="{28A0092B-C50C-407E-A947-70E740481C1C}">
                    <a14:useLocalDpi xmlns:a14="http://schemas.microsoft.com/office/drawing/2010/main" val="0"/>
                  </a:ext>
                </a:extLst>
              </a:blip>
              <a:srcRect/>
              <a:stretch>
                <a:fillRect/>
              </a:stretch>
            </p:blipFill>
            <p:spPr bwMode="auto">
              <a:xfrm>
                <a:off x="2675054" y="5707445"/>
                <a:ext cx="1510493" cy="921734"/>
              </a:xfrm>
              <a:prstGeom prst="rect">
                <a:avLst/>
              </a:prstGeom>
              <a:noFill/>
              <a:extLst>
                <a:ext uri="{909E8E84-426E-40DD-AFC4-6F175D3DCCD1}">
                  <a14:hiddenFill xmlns:a14="http://schemas.microsoft.com/office/drawing/2010/main">
                    <a:solidFill>
                      <a:srgbClr val="FFFFFF"/>
                    </a:solidFill>
                  </a14:hiddenFill>
                </a:ext>
              </a:extLst>
            </p:spPr>
          </p:pic>
          <p:sp>
            <p:nvSpPr>
              <p:cNvPr id="142" name="Rectangle 141">
                <a:extLst>
                  <a:ext uri="{FF2B5EF4-FFF2-40B4-BE49-F238E27FC236}">
                    <a16:creationId xmlns:a16="http://schemas.microsoft.com/office/drawing/2014/main" id="{3C98E501-26C0-7065-B09C-6A306E35EBA9}"/>
                  </a:ext>
                </a:extLst>
              </p:cNvPr>
              <p:cNvSpPr/>
              <p:nvPr/>
            </p:nvSpPr>
            <p:spPr>
              <a:xfrm rot="20101927">
                <a:off x="3697528" y="6349125"/>
                <a:ext cx="431391" cy="219991"/>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6" name="Straight Arrow Connector 135">
              <a:extLst>
                <a:ext uri="{FF2B5EF4-FFF2-40B4-BE49-F238E27FC236}">
                  <a16:creationId xmlns:a16="http://schemas.microsoft.com/office/drawing/2014/main" id="{66C8F668-F996-FED1-447A-AFC55EC00E20}"/>
                </a:ext>
              </a:extLst>
            </p:cNvPr>
            <p:cNvCxnSpPr/>
            <p:nvPr/>
          </p:nvCxnSpPr>
          <p:spPr>
            <a:xfrm flipH="1">
              <a:off x="2875510" y="5629425"/>
              <a:ext cx="307498" cy="335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C2DA12AE-151E-0C34-5B2E-C4A600D6F2AC}"/>
                </a:ext>
              </a:extLst>
            </p:cNvPr>
            <p:cNvCxnSpPr>
              <a:cxnSpLocks/>
            </p:cNvCxnSpPr>
            <p:nvPr/>
          </p:nvCxnSpPr>
          <p:spPr>
            <a:xfrm>
              <a:off x="3183008" y="5624361"/>
              <a:ext cx="40072" cy="510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A49E1871-6747-3CDF-B529-1E8964145CBA}"/>
                </a:ext>
              </a:extLst>
            </p:cNvPr>
            <p:cNvCxnSpPr>
              <a:cxnSpLocks/>
            </p:cNvCxnSpPr>
            <p:nvPr/>
          </p:nvCxnSpPr>
          <p:spPr>
            <a:xfrm>
              <a:off x="3183752" y="5623470"/>
              <a:ext cx="671245" cy="450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062C4B5-A9CA-0BCA-11CA-A53D07CD4528}"/>
                </a:ext>
              </a:extLst>
            </p:cNvPr>
            <p:cNvCxnSpPr>
              <a:cxnSpLocks/>
            </p:cNvCxnSpPr>
            <p:nvPr/>
          </p:nvCxnSpPr>
          <p:spPr>
            <a:xfrm>
              <a:off x="3166508" y="5620033"/>
              <a:ext cx="395134" cy="162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テキスト ボックス 13">
              <a:extLst>
                <a:ext uri="{FF2B5EF4-FFF2-40B4-BE49-F238E27FC236}">
                  <a16:creationId xmlns:a16="http://schemas.microsoft.com/office/drawing/2014/main" id="{3C328CA2-2A52-9352-DD76-7F6A602303C4}"/>
                </a:ext>
              </a:extLst>
            </p:cNvPr>
            <p:cNvSpPr txBox="1"/>
            <p:nvPr/>
          </p:nvSpPr>
          <p:spPr>
            <a:xfrm>
              <a:off x="2825269" y="6234629"/>
              <a:ext cx="416617" cy="153888"/>
            </a:xfrm>
            <a:prstGeom prst="rect">
              <a:avLst/>
            </a:prstGeom>
            <a:noFill/>
          </p:spPr>
          <p:txBody>
            <a:bodyPr wrap="square" lIns="0" tIns="0" rIns="0" bIns="0" rtlCol="0">
              <a:spAutoFit/>
            </a:bodyPr>
            <a:lstStyle/>
            <a:p>
              <a:r>
                <a:rPr lang="en" altLang="ja-JP" sz="1000" b="1" dirty="0">
                  <a:effectLst>
                    <a:glow rad="139700">
                      <a:schemeClr val="bg1">
                        <a:alpha val="90000"/>
                      </a:schemeClr>
                    </a:glow>
                  </a:effectLst>
                  <a:latin typeface="Meiryo UI" panose="020B0604030504040204" pitchFamily="50" charset="-128"/>
                  <a:ea typeface="Meiryo UI" panose="020B0604030504040204" pitchFamily="50" charset="-128"/>
                </a:rPr>
                <a:t>Tool</a:t>
              </a:r>
              <a:endParaRPr lang="ja-JP" altLang="en-US" sz="1000" b="1" dirty="0">
                <a:effectLst>
                  <a:glow rad="139700">
                    <a:schemeClr val="bg1">
                      <a:alpha val="90000"/>
                    </a:schemeClr>
                  </a:glow>
                </a:effectLst>
                <a:latin typeface="Meiryo UI" panose="020B0604030504040204" pitchFamily="50" charset="-128"/>
                <a:ea typeface="Meiryo UI" panose="020B0604030504040204" pitchFamily="50" charset="-128"/>
              </a:endParaRPr>
            </a:p>
          </p:txBody>
        </p:sp>
      </p:grpSp>
      <p:sp>
        <p:nvSpPr>
          <p:cNvPr id="106" name="テキスト ボックス 127">
            <a:extLst>
              <a:ext uri="{FF2B5EF4-FFF2-40B4-BE49-F238E27FC236}">
                <a16:creationId xmlns:a16="http://schemas.microsoft.com/office/drawing/2014/main" id="{37211717-54D4-935D-C545-F8C39E7B0927}"/>
              </a:ext>
            </a:extLst>
          </p:cNvPr>
          <p:cNvSpPr txBox="1"/>
          <p:nvPr/>
        </p:nvSpPr>
        <p:spPr>
          <a:xfrm>
            <a:off x="102218" y="2197050"/>
            <a:ext cx="1686219" cy="307777"/>
          </a:xfrm>
          <a:prstGeom prst="rect">
            <a:avLst/>
          </a:prstGeom>
          <a:noFill/>
        </p:spPr>
        <p:txBody>
          <a:bodyPr wrap="square" rtlCol="0">
            <a:spAutoFit/>
          </a:bodyPr>
          <a:lstStyle/>
          <a:p>
            <a:r>
              <a:rPr lang="en-US" altLang="ja-JP" sz="1400" b="1" dirty="0"/>
              <a:t>   </a:t>
            </a:r>
            <a:r>
              <a:rPr lang="en-US" altLang="ja-JP" sz="1400" b="1" u="sng" dirty="0"/>
              <a:t> Pending issue </a:t>
            </a:r>
          </a:p>
        </p:txBody>
      </p:sp>
      <p:sp>
        <p:nvSpPr>
          <p:cNvPr id="20" name="Rectangle 63">
            <a:extLst>
              <a:ext uri="{FF2B5EF4-FFF2-40B4-BE49-F238E27FC236}">
                <a16:creationId xmlns:a16="http://schemas.microsoft.com/office/drawing/2014/main" id="{B69874BB-413B-7108-A23A-5A9C98F5F201}"/>
              </a:ext>
            </a:extLst>
          </p:cNvPr>
          <p:cNvSpPr/>
          <p:nvPr/>
        </p:nvSpPr>
        <p:spPr>
          <a:xfrm>
            <a:off x="10980414" y="5532779"/>
            <a:ext cx="1051713" cy="942976"/>
          </a:xfrm>
          <a:prstGeom prst="roundRect">
            <a:avLst>
              <a:gd name="adj" fmla="val 16750"/>
            </a:avLst>
          </a:prstGeom>
          <a:gradFill>
            <a:gsLst>
              <a:gs pos="0">
                <a:srgbClr val="00CC99">
                  <a:lumMod val="20000"/>
                  <a:lumOff val="80000"/>
                </a:srgbClr>
              </a:gs>
              <a:gs pos="0">
                <a:srgbClr val="FFFFFF"/>
              </a:gs>
              <a:gs pos="100000">
                <a:schemeClr val="accent4">
                  <a:lumMod val="60000"/>
                  <a:lumOff val="40000"/>
                </a:schemeClr>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eaLnBrk="0" hangingPunct="0">
              <a:lnSpc>
                <a:spcPts val="1800"/>
              </a:lnSpc>
            </a:pPr>
            <a:r>
              <a:rPr kumimoji="1" lang="en-US" altLang="ja-JP" sz="1200" b="1" u="sng"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Part NG</a:t>
            </a:r>
          </a:p>
          <a:p>
            <a:pPr eaLnBrk="0" hangingPunct="0">
              <a:lnSpc>
                <a:spcPts val="1800"/>
              </a:lnSpc>
            </a:pPr>
            <a:r>
              <a:rPr kumimoji="1" lang="en-US" altLang="ja-JP" sz="1200" b="1" dirty="0">
                <a:solidFill>
                  <a:srgbClr val="FF0000"/>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FY22: 0.275% </a:t>
            </a:r>
          </a:p>
          <a:p>
            <a:pPr eaLnBrk="0" hangingPunct="0">
              <a:lnSpc>
                <a:spcPts val="1800"/>
              </a:lnSpc>
            </a:pPr>
            <a:r>
              <a:rPr kumimoji="1" lang="en-US" altLang="ja-JP" sz="1200" b="1"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FY23: 0.220%</a:t>
            </a:r>
          </a:p>
          <a:p>
            <a:pPr eaLnBrk="0" hangingPunct="0">
              <a:lnSpc>
                <a:spcPts val="1800"/>
              </a:lnSpc>
            </a:pPr>
            <a:r>
              <a:rPr kumimoji="1" lang="ja-JP" altLang="en-US" sz="1200" b="1"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           △</a:t>
            </a:r>
            <a:r>
              <a:rPr kumimoji="1" lang="en-GB" altLang="ja-JP" sz="1200" b="1"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20% </a:t>
            </a:r>
          </a:p>
        </p:txBody>
      </p:sp>
      <p:sp>
        <p:nvSpPr>
          <p:cNvPr id="37" name="Rectangle 63">
            <a:extLst>
              <a:ext uri="{FF2B5EF4-FFF2-40B4-BE49-F238E27FC236}">
                <a16:creationId xmlns:a16="http://schemas.microsoft.com/office/drawing/2014/main" id="{1BDAAFC7-C011-4ABC-A026-4D020E56C78C}"/>
              </a:ext>
            </a:extLst>
          </p:cNvPr>
          <p:cNvSpPr/>
          <p:nvPr/>
        </p:nvSpPr>
        <p:spPr>
          <a:xfrm>
            <a:off x="10786811" y="4037342"/>
            <a:ext cx="1274533" cy="949572"/>
          </a:xfrm>
          <a:prstGeom prst="roundRect">
            <a:avLst>
              <a:gd name="adj" fmla="val 20483"/>
            </a:avLst>
          </a:prstGeom>
          <a:gradFill>
            <a:gsLst>
              <a:gs pos="0">
                <a:srgbClr val="00CC99">
                  <a:lumMod val="20000"/>
                  <a:lumOff val="80000"/>
                </a:srgbClr>
              </a:gs>
              <a:gs pos="0">
                <a:srgbClr val="FFFFFF"/>
              </a:gs>
              <a:gs pos="100000">
                <a:schemeClr val="accent4">
                  <a:lumMod val="60000"/>
                  <a:lumOff val="40000"/>
                </a:schemeClr>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eaLnBrk="0" hangingPunct="0"/>
            <a:r>
              <a:rPr kumimoji="1" lang="en-US" altLang="ja-JP" sz="1200" b="1" u="sng"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Rework cost </a:t>
            </a:r>
          </a:p>
          <a:p>
            <a:pPr eaLnBrk="0" hangingPunct="0"/>
            <a:r>
              <a:rPr kumimoji="1" lang="en-US" altLang="ja-JP" sz="1200" b="1" dirty="0">
                <a:solidFill>
                  <a:srgbClr val="FF0000"/>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FY22: 27.6K USD</a:t>
            </a:r>
          </a:p>
          <a:p>
            <a:pPr eaLnBrk="0" hangingPunct="0"/>
            <a:r>
              <a:rPr kumimoji="1" lang="en-US" altLang="ja-JP" sz="1200" b="1"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FY23 : 14K USD</a:t>
            </a:r>
          </a:p>
          <a:p>
            <a:pPr eaLnBrk="0" hangingPunct="0"/>
            <a:r>
              <a:rPr kumimoji="1" lang="en-US" altLang="ja-JP" sz="1200" b="1"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           △50%</a:t>
            </a:r>
          </a:p>
        </p:txBody>
      </p:sp>
      <p:sp>
        <p:nvSpPr>
          <p:cNvPr id="4" name="楕円 80">
            <a:extLst>
              <a:ext uri="{FF2B5EF4-FFF2-40B4-BE49-F238E27FC236}">
                <a16:creationId xmlns:a16="http://schemas.microsoft.com/office/drawing/2014/main" id="{38C0B5B2-87E2-3368-0491-647325D44016}"/>
              </a:ext>
            </a:extLst>
          </p:cNvPr>
          <p:cNvSpPr/>
          <p:nvPr/>
        </p:nvSpPr>
        <p:spPr>
          <a:xfrm>
            <a:off x="4931719" y="5890196"/>
            <a:ext cx="468000" cy="324000"/>
          </a:xfrm>
          <a:prstGeom prst="ellipse">
            <a:avLst/>
          </a:prstGeom>
          <a:gradFill flip="none" rotWithShape="1">
            <a:gsLst>
              <a:gs pos="0">
                <a:srgbClr val="FFFF00"/>
              </a:gs>
              <a:gs pos="100000">
                <a:srgbClr val="FFFFC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9900"/>
                </a:solidFill>
                <a:effectLst>
                  <a:glow rad="25400">
                    <a:prstClr val="black">
                      <a:alpha val="77000"/>
                    </a:prstClr>
                  </a:glow>
                </a:effectLst>
                <a:uLnTx/>
                <a:uFillTx/>
                <a:latin typeface="Calibri"/>
                <a:ea typeface="+mn-ea"/>
                <a:cs typeface="+mn-cs"/>
              </a:rPr>
              <a:t>New</a:t>
            </a:r>
          </a:p>
        </p:txBody>
      </p:sp>
    </p:spTree>
    <p:extLst>
      <p:ext uri="{BB962C8B-B14F-4D97-AF65-F5344CB8AC3E}">
        <p14:creationId xmlns:p14="http://schemas.microsoft.com/office/powerpoint/2010/main" val="1010180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A833B976-55F6-4780-B624-C0B695AE965E}"/>
              </a:ext>
            </a:extLst>
          </p:cNvPr>
          <p:cNvGrpSpPr/>
          <p:nvPr/>
        </p:nvGrpSpPr>
        <p:grpSpPr>
          <a:xfrm>
            <a:off x="301079" y="1814087"/>
            <a:ext cx="5788025" cy="2095454"/>
            <a:chOff x="2777783" y="1563383"/>
            <a:chExt cx="5104444" cy="2292431"/>
          </a:xfrm>
        </p:grpSpPr>
        <p:graphicFrame>
          <p:nvGraphicFramePr>
            <p:cNvPr id="88" name="Chart 87">
              <a:extLst>
                <a:ext uri="{FF2B5EF4-FFF2-40B4-BE49-F238E27FC236}">
                  <a16:creationId xmlns:a16="http://schemas.microsoft.com/office/drawing/2014/main" id="{F9A7F231-A1D5-4C2C-8097-36A524B80394}"/>
                </a:ext>
              </a:extLst>
            </p:cNvPr>
            <p:cNvGraphicFramePr/>
            <p:nvPr/>
          </p:nvGraphicFramePr>
          <p:xfrm>
            <a:off x="2777783" y="1772086"/>
            <a:ext cx="1574022" cy="20837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4" name="Chart 103">
              <a:extLst>
                <a:ext uri="{FF2B5EF4-FFF2-40B4-BE49-F238E27FC236}">
                  <a16:creationId xmlns:a16="http://schemas.microsoft.com/office/drawing/2014/main" id="{7553275B-971A-4B09-A426-EE7BBE857502}"/>
                </a:ext>
              </a:extLst>
            </p:cNvPr>
            <p:cNvGraphicFramePr/>
            <p:nvPr/>
          </p:nvGraphicFramePr>
          <p:xfrm>
            <a:off x="6327203" y="1563383"/>
            <a:ext cx="1555024" cy="2218937"/>
          </p:xfrm>
          <a:graphic>
            <a:graphicData uri="http://schemas.openxmlformats.org/drawingml/2006/chart">
              <c:chart xmlns:c="http://schemas.openxmlformats.org/drawingml/2006/chart" xmlns:r="http://schemas.openxmlformats.org/officeDocument/2006/relationships" r:id="rId4"/>
            </a:graphicData>
          </a:graphic>
        </p:graphicFrame>
      </p:grpSp>
      <p:graphicFrame>
        <p:nvGraphicFramePr>
          <p:cNvPr id="85" name="Chart 84">
            <a:extLst>
              <a:ext uri="{FF2B5EF4-FFF2-40B4-BE49-F238E27FC236}">
                <a16:creationId xmlns:a16="http://schemas.microsoft.com/office/drawing/2014/main" id="{F0DE7A0D-FF62-4462-BDB7-885ECD796B5D}"/>
              </a:ext>
            </a:extLst>
          </p:cNvPr>
          <p:cNvGraphicFramePr>
            <a:graphicFrameLocks/>
          </p:cNvGraphicFramePr>
          <p:nvPr>
            <p:extLst>
              <p:ext uri="{D42A27DB-BD31-4B8C-83A1-F6EECF244321}">
                <p14:modId xmlns:p14="http://schemas.microsoft.com/office/powerpoint/2010/main" val="209590080"/>
              </p:ext>
            </p:extLst>
          </p:nvPr>
        </p:nvGraphicFramePr>
        <p:xfrm>
          <a:off x="1763415" y="1696329"/>
          <a:ext cx="3067704" cy="2330971"/>
        </p:xfrm>
        <a:graphic>
          <a:graphicData uri="http://schemas.openxmlformats.org/drawingml/2006/chart">
            <c:chart xmlns:c="http://schemas.openxmlformats.org/drawingml/2006/chart" xmlns:r="http://schemas.openxmlformats.org/officeDocument/2006/relationships" r:id="rId5"/>
          </a:graphicData>
        </a:graphic>
      </p:graphicFrame>
      <p:sp>
        <p:nvSpPr>
          <p:cNvPr id="180" name="テキスト ボックス 127">
            <a:extLst>
              <a:ext uri="{FF2B5EF4-FFF2-40B4-BE49-F238E27FC236}">
                <a16:creationId xmlns:a16="http://schemas.microsoft.com/office/drawing/2014/main" id="{A05B657D-83F9-4B6B-84BF-E8A394DFCF4F}"/>
              </a:ext>
            </a:extLst>
          </p:cNvPr>
          <p:cNvSpPr txBox="1"/>
          <p:nvPr/>
        </p:nvSpPr>
        <p:spPr>
          <a:xfrm>
            <a:off x="6359858" y="1598871"/>
            <a:ext cx="5961272" cy="369332"/>
          </a:xfrm>
          <a:prstGeom prst="rect">
            <a:avLst/>
          </a:prstGeom>
          <a:noFill/>
        </p:spPr>
        <p:txBody>
          <a:bodyPr wrap="square" lIns="36000" rIns="36000" rtlCol="0" anchor="t">
            <a:spAutoFit/>
          </a:bodyPr>
          <a:lstStyle/>
          <a:p>
            <a:pPr marL="288000" lvl="1" indent="-288000">
              <a:spcBef>
                <a:spcPts val="0"/>
              </a:spcBef>
              <a:buFont typeface="Wingdings" panose="05000000000000000000" pitchFamily="2" charset="2"/>
              <a:buChar char="Ø"/>
            </a:pPr>
            <a:r>
              <a:rPr lang="en-US" altLang="ja-JP" b="1" dirty="0">
                <a:solidFill>
                  <a:srgbClr val="0000FF"/>
                </a:solidFill>
                <a:latin typeface="Tw Cen MT" panose="020B0602020104020603" pitchFamily="34" charset="0"/>
                <a:ea typeface="Meiryo UI" panose="020B0604030504040204" pitchFamily="50" charset="-128"/>
                <a:cs typeface="Arial" panose="020B0604020202020204" pitchFamily="34" charset="0"/>
              </a:rPr>
              <a:t>Finding risk PAPVN &amp; Share PSNV’s method control PCB</a:t>
            </a:r>
          </a:p>
        </p:txBody>
      </p:sp>
      <p:sp>
        <p:nvSpPr>
          <p:cNvPr id="17" name="AutoShape 2" descr="Image result for Thinking Image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5" name="Rectangle 154"/>
          <p:cNvSpPr/>
          <p:nvPr/>
        </p:nvSpPr>
        <p:spPr>
          <a:xfrm>
            <a:off x="231798" y="1575438"/>
            <a:ext cx="2202838" cy="307777"/>
          </a:xfrm>
          <a:prstGeom prst="rect">
            <a:avLst/>
          </a:prstGeom>
          <a:noFill/>
          <a:ln>
            <a:noFill/>
          </a:ln>
        </p:spPr>
        <p:txBody>
          <a:bodyPr vert="horz" wrap="none" lIns="36000" tIns="0" rIns="36000" bIns="0" rtlCol="0" anchor="t" anchorCtr="0">
            <a:spAutoFit/>
          </a:bodyPr>
          <a:lstStyle/>
          <a:p>
            <a:pPr marL="285750" indent="-285750" defTabSz="457200">
              <a:buFont typeface="Wingdings" panose="05000000000000000000" pitchFamily="2" charset="2"/>
              <a:buChar char="q"/>
            </a:pPr>
            <a:r>
              <a:rPr kumimoji="1" lang="en-US" sz="2000" b="1" dirty="0">
                <a:solidFill>
                  <a:schemeClr val="tx2"/>
                </a:solidFill>
                <a:latin typeface="Tw Cen MT" panose="020B0602020104020603" pitchFamily="34" charset="0"/>
                <a:ea typeface="Meiryo UI" panose="020B0604030504040204" pitchFamily="50" charset="-128"/>
                <a:cs typeface="Meiryo UI" panose="020B0604030504040204" pitchFamily="50" charset="-128"/>
              </a:rPr>
              <a:t>PAPVN Quality:</a:t>
            </a:r>
            <a:r>
              <a:rPr kumimoji="1" lang="en-US" sz="2000" b="1" dirty="0">
                <a:latin typeface="Tw Cen MT" panose="020B0602020104020603" pitchFamily="34" charset="0"/>
                <a:ea typeface="Meiryo UI" panose="020B0604030504040204" pitchFamily="50" charset="-128"/>
                <a:cs typeface="Meiryo UI" panose="020B0604030504040204" pitchFamily="50" charset="-128"/>
              </a:rPr>
              <a:t> </a:t>
            </a:r>
          </a:p>
        </p:txBody>
      </p:sp>
      <p:sp>
        <p:nvSpPr>
          <p:cNvPr id="127" name="Rounded Rectangle 33"/>
          <p:cNvSpPr/>
          <p:nvPr/>
        </p:nvSpPr>
        <p:spPr bwMode="auto">
          <a:xfrm>
            <a:off x="386328" y="4052317"/>
            <a:ext cx="5694026" cy="1030985"/>
          </a:xfrm>
          <a:prstGeom prst="roundRect">
            <a:avLst>
              <a:gd name="adj" fmla="val 3475"/>
            </a:avLst>
          </a:prstGeom>
          <a:noFill/>
          <a:ln w="15875">
            <a:solidFill>
              <a:schemeClr val="bg1">
                <a:lumMod val="65000"/>
              </a:schemeClr>
            </a:solidFill>
          </a:ln>
        </p:spPr>
        <p:txBody>
          <a:bodyPr wrap="square" lIns="540000" tIns="36000" rIns="36000" bIns="36000" rtlCol="0" anchor="ctr">
            <a:spAutoFit/>
          </a:bodyPr>
          <a:lstStyle/>
          <a:p>
            <a:pPr lvl="0">
              <a:spcBef>
                <a:spcPts val="300"/>
              </a:spcBef>
              <a:defRPr/>
            </a:pPr>
            <a:r>
              <a:rPr kumimoji="1" lang="en-US" sz="1400" b="1" dirty="0">
                <a:solidFill>
                  <a:schemeClr val="tx2"/>
                </a:solidFill>
                <a:latin typeface="Arial" panose="020B0604020202020204" pitchFamily="34" charset="0"/>
                <a:ea typeface="Meiryo UI" panose="020B0604030504040204" pitchFamily="50" charset="-128"/>
                <a:cs typeface="Arial" panose="020B0604020202020204" pitchFamily="34" charset="0"/>
              </a:rPr>
              <a:t>Damage by voltage</a:t>
            </a:r>
          </a:p>
          <a:p>
            <a:pPr>
              <a:spcBef>
                <a:spcPts val="300"/>
              </a:spcBef>
              <a:defRPr/>
            </a:pPr>
            <a:r>
              <a:rPr kumimoji="1" lang="en-US" sz="1400" b="1" dirty="0">
                <a:solidFill>
                  <a:schemeClr val="tx2"/>
                </a:solidFill>
                <a:latin typeface="Arial" panose="020B0604020202020204" pitchFamily="34" charset="0"/>
                <a:ea typeface="Meiryo UI" panose="020B0604030504040204" pitchFamily="50" charset="-128"/>
                <a:cs typeface="Arial" panose="020B0604020202020204" pitchFamily="34" charset="0"/>
              </a:rPr>
              <a:t>Broken by handling</a:t>
            </a:r>
          </a:p>
          <a:p>
            <a:pPr marL="168275" marR="0" lvl="0" indent="-168275" algn="l" defTabSz="914400" rtl="0" eaLnBrk="1" fontAlgn="base" latinLnBrk="0" hangingPunct="1">
              <a:lnSpc>
                <a:spcPct val="100000"/>
              </a:lnSpc>
              <a:spcBef>
                <a:spcPts val="300"/>
              </a:spcBef>
              <a:spcAft>
                <a:spcPct val="0"/>
              </a:spcAft>
              <a:buClrTx/>
              <a:buSzTx/>
              <a:buFont typeface="Wingdings" panose="05000000000000000000" pitchFamily="2" charset="2"/>
              <a:buChar char="§"/>
              <a:tabLst/>
              <a:defRPr/>
            </a:pPr>
            <a:r>
              <a:rPr kumimoji="1" lang="en-US" sz="1400" b="1" dirty="0">
                <a:solidFill>
                  <a:srgbClr val="FF0000"/>
                </a:solidFill>
                <a:latin typeface="Arial" panose="020B0604020202020204" pitchFamily="34" charset="0"/>
                <a:ea typeface="Meiryo UI" panose="020B0604030504040204" pitchFamily="50" charset="-128"/>
                <a:cs typeface="Arial" panose="020B0604020202020204" pitchFamily="34" charset="0"/>
              </a:rPr>
              <a:t>PCB have log file check OK but after using at PAPVN become NG, recheck by checker result NG</a:t>
            </a:r>
            <a:endParaRPr kumimoji="1" lang="en-US" sz="1400" b="1" i="0" u="none" strike="noStrike" kern="1200" cap="none" spc="0" normalizeH="0" baseline="0" noProof="0" dirty="0">
              <a:ln>
                <a:noFill/>
              </a:ln>
              <a:solidFill>
                <a:srgbClr val="FF0000"/>
              </a:solidFill>
              <a:effectLst/>
              <a:uLnTx/>
              <a:uFillTx/>
              <a:latin typeface="Arial" panose="020B0604020202020204" pitchFamily="34" charset="0"/>
              <a:ea typeface="Meiryo UI" panose="020B0604030504040204" pitchFamily="50" charset="-128"/>
              <a:cs typeface="Arial" panose="020B0604020202020204" pitchFamily="34" charset="0"/>
            </a:endParaRPr>
          </a:p>
        </p:txBody>
      </p:sp>
      <p:sp>
        <p:nvSpPr>
          <p:cNvPr id="95" name="Rectangle 11">
            <a:extLst>
              <a:ext uri="{FF2B5EF4-FFF2-40B4-BE49-F238E27FC236}">
                <a16:creationId xmlns:a16="http://schemas.microsoft.com/office/drawing/2014/main" id="{2F1DE1EC-BD9A-45E8-BFCE-E5B258BD2F7E}"/>
              </a:ext>
            </a:extLst>
          </p:cNvPr>
          <p:cNvSpPr/>
          <p:nvPr/>
        </p:nvSpPr>
        <p:spPr>
          <a:xfrm>
            <a:off x="0" y="504000"/>
            <a:ext cx="12191999" cy="72000"/>
          </a:xfrm>
          <a:prstGeom prst="rect">
            <a:avLst/>
          </a:prstGeom>
          <a:gradFill>
            <a:gsLst>
              <a:gs pos="0">
                <a:schemeClr val="tx2">
                  <a:lumMod val="60000"/>
                  <a:lumOff val="40000"/>
                </a:schemeClr>
              </a:gs>
              <a:gs pos="50000">
                <a:schemeClr val="accent1">
                  <a:lumMod val="45000"/>
                  <a:lumOff val="55000"/>
                </a:schemeClr>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defRPr/>
            </a:pPr>
            <a:endParaRPr lang="en-US" sz="2400" dirty="0">
              <a:solidFill>
                <a:prstClr val="white"/>
              </a:solidFill>
            </a:endParaRPr>
          </a:p>
        </p:txBody>
      </p:sp>
      <p:sp>
        <p:nvSpPr>
          <p:cNvPr id="96" name="角丸四角形 3">
            <a:extLst>
              <a:ext uri="{FF2B5EF4-FFF2-40B4-BE49-F238E27FC236}">
                <a16:creationId xmlns:a16="http://schemas.microsoft.com/office/drawing/2014/main" id="{5C649549-EEA3-4627-95AD-A7564B788011}"/>
              </a:ext>
            </a:extLst>
          </p:cNvPr>
          <p:cNvSpPr/>
          <p:nvPr/>
        </p:nvSpPr>
        <p:spPr>
          <a:xfrm>
            <a:off x="122591" y="42547"/>
            <a:ext cx="2142718" cy="416162"/>
          </a:xfrm>
          <a:prstGeom prst="roundRect">
            <a:avLst>
              <a:gd name="adj" fmla="val 4217"/>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844083" rtl="0" eaLnBrk="1" fontAlgn="base" latinLnBrk="0" hangingPunct="1">
              <a:lnSpc>
                <a:spcPct val="100000"/>
              </a:lnSpc>
              <a:spcBef>
                <a:spcPct val="0"/>
              </a:spcBef>
              <a:spcAft>
                <a:spcPct val="0"/>
              </a:spcAft>
              <a:buClrTx/>
              <a:buSzTx/>
              <a:buFontTx/>
              <a:buNone/>
              <a:tabLst/>
              <a:defRPr/>
            </a:pPr>
            <a:r>
              <a:rPr kumimoji="1" lang="en-US" altLang="ja-JP" sz="2000" b="1" u="none" strike="noStrike" kern="1200" cap="none" spc="0" normalizeH="0" baseline="0" noProof="0" dirty="0">
                <a:ln>
                  <a:noFill/>
                </a:ln>
                <a:solidFill>
                  <a:schemeClr val="bg1"/>
                </a:solidFill>
                <a:effectLst/>
                <a:uLnTx/>
                <a:uFillTx/>
                <a:latin typeface="Meiryo UI" pitchFamily="50" charset="-128"/>
                <a:ea typeface="Meiryo UI" pitchFamily="50" charset="-128"/>
              </a:rPr>
              <a:t>PAPVN</a:t>
            </a:r>
            <a:endParaRPr kumimoji="1" lang="en-US" altLang="ja-JP" sz="2000" b="1" u="none" strike="noStrike" kern="1200" cap="none" spc="0" normalizeH="0" baseline="0" noProof="0" dirty="0">
              <a:ln>
                <a:noFill/>
              </a:ln>
              <a:solidFill>
                <a:srgbClr val="000000"/>
              </a:solidFill>
              <a:effectLst/>
              <a:uLnTx/>
              <a:uFillTx/>
              <a:latin typeface="Meiryo UI" pitchFamily="50" charset="-128"/>
              <a:ea typeface="Meiryo UI" pitchFamily="50" charset="-128"/>
            </a:endParaRPr>
          </a:p>
        </p:txBody>
      </p:sp>
      <p:sp>
        <p:nvSpPr>
          <p:cNvPr id="117" name="テキスト ボックス 27">
            <a:extLst>
              <a:ext uri="{FF2B5EF4-FFF2-40B4-BE49-F238E27FC236}">
                <a16:creationId xmlns:a16="http://schemas.microsoft.com/office/drawing/2014/main" id="{E5658F3E-A02A-4ADF-B4D5-6983610B4F75}"/>
              </a:ext>
            </a:extLst>
          </p:cNvPr>
          <p:cNvSpPr txBox="1"/>
          <p:nvPr/>
        </p:nvSpPr>
        <p:spPr>
          <a:xfrm>
            <a:off x="7339988" y="1206783"/>
            <a:ext cx="2385268" cy="276999"/>
          </a:xfrm>
          <a:prstGeom prst="rect">
            <a:avLst/>
          </a:prstGeom>
          <a:noFill/>
        </p:spPr>
        <p:txBody>
          <a:bodyPr wrap="non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ja-JP" b="1" dirty="0">
                <a:solidFill>
                  <a:schemeClr val="bg1"/>
                </a:solidFill>
                <a:effectLst/>
                <a:latin typeface="Arial" panose="020B0604020202020204" pitchFamily="34" charset="0"/>
                <a:ea typeface="Meiryo UI"/>
                <a:cs typeface="Arial" panose="020B0604020202020204" pitchFamily="34" charset="0"/>
              </a:rPr>
              <a:t>FY2022 Improvement </a:t>
            </a:r>
          </a:p>
        </p:txBody>
      </p:sp>
      <p:sp>
        <p:nvSpPr>
          <p:cNvPr id="73" name="Text Box 7">
            <a:extLst>
              <a:ext uri="{FF2B5EF4-FFF2-40B4-BE49-F238E27FC236}">
                <a16:creationId xmlns:a16="http://schemas.microsoft.com/office/drawing/2014/main" id="{4942AE71-91FF-4CA2-AF2B-90A9D3EC4263}"/>
              </a:ext>
            </a:extLst>
          </p:cNvPr>
          <p:cNvSpPr txBox="1">
            <a:spLocks noChangeArrowheads="1"/>
          </p:cNvSpPr>
          <p:nvPr/>
        </p:nvSpPr>
        <p:spPr bwMode="auto">
          <a:xfrm>
            <a:off x="11392515" y="100173"/>
            <a:ext cx="720000" cy="3600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18000" rIns="36000" bIns="18000" anchor="ctr" anchorCtr="0">
            <a:noAutofit/>
          </a:bodyPr>
          <a:lstStyle/>
          <a:p>
            <a:pPr algn="ctr" defTabSz="457200" fontAlgn="auto">
              <a:spcBef>
                <a:spcPct val="50000"/>
              </a:spcBef>
              <a:spcAft>
                <a:spcPts val="0"/>
              </a:spcAft>
            </a:pPr>
            <a:r>
              <a:rPr lang="en-US" altLang="ja-JP" sz="1600" b="1" dirty="0">
                <a:solidFill>
                  <a:srgbClr val="44546A"/>
                </a:solidFill>
                <a:latin typeface="Meiryo UI" panose="020B0604030504040204" pitchFamily="50" charset="-128"/>
                <a:ea typeface="Meiryo UI" panose="020B0604030504040204" pitchFamily="50" charset="-128"/>
              </a:rPr>
              <a:t>6/12</a:t>
            </a:r>
            <a:endParaRPr lang="en-US" altLang="ja-JP" sz="1100" b="1" dirty="0">
              <a:solidFill>
                <a:srgbClr val="44546A"/>
              </a:solidFill>
              <a:latin typeface="Meiryo UI" panose="020B0604030504040204" pitchFamily="50" charset="-128"/>
              <a:ea typeface="Meiryo UI" panose="020B0604030504040204" pitchFamily="50" charset="-128"/>
            </a:endParaRPr>
          </a:p>
        </p:txBody>
      </p:sp>
      <p:sp>
        <p:nvSpPr>
          <p:cNvPr id="74" name="Rectangle 2">
            <a:extLst>
              <a:ext uri="{FF2B5EF4-FFF2-40B4-BE49-F238E27FC236}">
                <a16:creationId xmlns:a16="http://schemas.microsoft.com/office/drawing/2014/main" id="{F7FAACE9-381E-479D-B557-63426049DEA7}"/>
              </a:ext>
            </a:extLst>
          </p:cNvPr>
          <p:cNvSpPr txBox="1">
            <a:spLocks/>
          </p:cNvSpPr>
          <p:nvPr/>
        </p:nvSpPr>
        <p:spPr>
          <a:xfrm>
            <a:off x="2993489" y="13375"/>
            <a:ext cx="6205023" cy="472813"/>
          </a:xfrm>
          <a:prstGeom prst="rect">
            <a:avLst/>
          </a:prstGeom>
        </p:spPr>
        <p:txBody>
          <a:bodyPr vert="horz" wrap="none" lIns="36000" tIns="36000" rIns="36000" bIns="36000" rtlCol="0" anchor="ctr">
            <a:sp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defRPr/>
            </a:pPr>
            <a:r>
              <a:rPr lang="en-US" sz="2600" b="1" dirty="0">
                <a:solidFill>
                  <a:prstClr val="black"/>
                </a:solidFill>
                <a:latin typeface="Meiryo UI" panose="020B0604030504040204" pitchFamily="34" charset="-128"/>
                <a:ea typeface="Meiryo UI" panose="020B0604030504040204" pitchFamily="34" charset="-128"/>
              </a:rPr>
              <a:t>2-4. Quality Analysis &amp; Action Plan</a:t>
            </a:r>
          </a:p>
        </p:txBody>
      </p:sp>
      <p:grpSp>
        <p:nvGrpSpPr>
          <p:cNvPr id="75" name="グループ化 74">
            <a:extLst>
              <a:ext uri="{FF2B5EF4-FFF2-40B4-BE49-F238E27FC236}">
                <a16:creationId xmlns:a16="http://schemas.microsoft.com/office/drawing/2014/main" id="{DB12175D-0D81-4E4A-A671-C38B74905331}"/>
              </a:ext>
            </a:extLst>
          </p:cNvPr>
          <p:cNvGrpSpPr/>
          <p:nvPr/>
        </p:nvGrpSpPr>
        <p:grpSpPr>
          <a:xfrm>
            <a:off x="95196" y="597947"/>
            <a:ext cx="12029387" cy="468224"/>
            <a:chOff x="95196" y="597947"/>
            <a:chExt cx="12029387" cy="468224"/>
          </a:xfrm>
        </p:grpSpPr>
        <p:sp>
          <p:nvSpPr>
            <p:cNvPr id="76" name="Rounded Rectangle 185">
              <a:extLst>
                <a:ext uri="{FF2B5EF4-FFF2-40B4-BE49-F238E27FC236}">
                  <a16:creationId xmlns:a16="http://schemas.microsoft.com/office/drawing/2014/main" id="{7182AA98-715A-4F53-A175-85D6EE601EC7}"/>
                </a:ext>
              </a:extLst>
            </p:cNvPr>
            <p:cNvSpPr/>
            <p:nvPr/>
          </p:nvSpPr>
          <p:spPr>
            <a:xfrm>
              <a:off x="2640861" y="652059"/>
              <a:ext cx="1184960" cy="360000"/>
            </a:xfrm>
            <a:prstGeom prst="round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chemeClr val="tx1"/>
                  </a:solidFill>
                </a:rPr>
                <a:t>Market</a:t>
              </a:r>
            </a:p>
          </p:txBody>
        </p:sp>
        <p:sp>
          <p:nvSpPr>
            <p:cNvPr id="77" name="Rounded Rectangle 188">
              <a:extLst>
                <a:ext uri="{FF2B5EF4-FFF2-40B4-BE49-F238E27FC236}">
                  <a16:creationId xmlns:a16="http://schemas.microsoft.com/office/drawing/2014/main" id="{0E448617-CA24-4B59-A3EC-EDA27B7EAE18}"/>
                </a:ext>
              </a:extLst>
            </p:cNvPr>
            <p:cNvSpPr/>
            <p:nvPr/>
          </p:nvSpPr>
          <p:spPr>
            <a:xfrm>
              <a:off x="4153252" y="652059"/>
              <a:ext cx="1184960" cy="360000"/>
            </a:xfrm>
            <a:prstGeom prst="round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chemeClr val="tx1"/>
                  </a:solidFill>
                </a:rPr>
                <a:t>OQC</a:t>
              </a:r>
            </a:p>
          </p:txBody>
        </p:sp>
        <p:sp>
          <p:nvSpPr>
            <p:cNvPr id="78" name="Rounded Rectangle 189">
              <a:extLst>
                <a:ext uri="{FF2B5EF4-FFF2-40B4-BE49-F238E27FC236}">
                  <a16:creationId xmlns:a16="http://schemas.microsoft.com/office/drawing/2014/main" id="{EB5D4714-54D9-41F4-B96D-DD4622E06E5A}"/>
                </a:ext>
              </a:extLst>
            </p:cNvPr>
            <p:cNvSpPr/>
            <p:nvPr/>
          </p:nvSpPr>
          <p:spPr>
            <a:xfrm>
              <a:off x="5665643" y="652059"/>
              <a:ext cx="1184960" cy="360000"/>
            </a:xfrm>
            <a:prstGeom prst="round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chemeClr val="tx1"/>
                  </a:solidFill>
                </a:rPr>
                <a:t>Process</a:t>
              </a:r>
            </a:p>
          </p:txBody>
        </p:sp>
        <p:sp>
          <p:nvSpPr>
            <p:cNvPr id="79" name="Rounded Rectangle 190">
              <a:extLst>
                <a:ext uri="{FF2B5EF4-FFF2-40B4-BE49-F238E27FC236}">
                  <a16:creationId xmlns:a16="http://schemas.microsoft.com/office/drawing/2014/main" id="{86ADEF2B-2A3E-4418-AD71-B6AE90F20186}"/>
                </a:ext>
              </a:extLst>
            </p:cNvPr>
            <p:cNvSpPr/>
            <p:nvPr/>
          </p:nvSpPr>
          <p:spPr>
            <a:xfrm>
              <a:off x="7178034" y="652059"/>
              <a:ext cx="1707315" cy="360000"/>
            </a:xfrm>
            <a:prstGeom prst="round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chemeClr val="tx1"/>
                  </a:solidFill>
                </a:rPr>
                <a:t>Quality Loss</a:t>
              </a:r>
            </a:p>
          </p:txBody>
        </p:sp>
        <p:sp>
          <p:nvSpPr>
            <p:cNvPr id="80" name="Rounded Rectangle 192">
              <a:extLst>
                <a:ext uri="{FF2B5EF4-FFF2-40B4-BE49-F238E27FC236}">
                  <a16:creationId xmlns:a16="http://schemas.microsoft.com/office/drawing/2014/main" id="{353B3E4C-6B34-4324-AD3E-153BF25503F8}"/>
                </a:ext>
              </a:extLst>
            </p:cNvPr>
            <p:cNvSpPr/>
            <p:nvPr/>
          </p:nvSpPr>
          <p:spPr>
            <a:xfrm>
              <a:off x="9212780" y="652059"/>
              <a:ext cx="1184960" cy="360000"/>
            </a:xfrm>
            <a:prstGeom prst="round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chemeClr val="tx1"/>
                  </a:solidFill>
                </a:rPr>
                <a:t>Rework</a:t>
              </a:r>
            </a:p>
          </p:txBody>
        </p:sp>
        <p:sp>
          <p:nvSpPr>
            <p:cNvPr id="81" name="Rounded Rectangle 193">
              <a:extLst>
                <a:ext uri="{FF2B5EF4-FFF2-40B4-BE49-F238E27FC236}">
                  <a16:creationId xmlns:a16="http://schemas.microsoft.com/office/drawing/2014/main" id="{33CE885F-DCCC-41F0-9A7D-CB9714D9E51A}"/>
                </a:ext>
              </a:extLst>
            </p:cNvPr>
            <p:cNvSpPr/>
            <p:nvPr/>
          </p:nvSpPr>
          <p:spPr>
            <a:xfrm>
              <a:off x="10725169" y="652059"/>
              <a:ext cx="1184960" cy="360000"/>
            </a:xfrm>
            <a:prstGeom prst="round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b="1" dirty="0">
                  <a:solidFill>
                    <a:schemeClr val="tx1"/>
                  </a:solidFill>
                </a:rPr>
                <a:t>Sorting</a:t>
              </a:r>
            </a:p>
          </p:txBody>
        </p:sp>
        <p:pic>
          <p:nvPicPr>
            <p:cNvPr id="87" name="Picture 2" descr="See the source image">
              <a:extLst>
                <a:ext uri="{FF2B5EF4-FFF2-40B4-BE49-F238E27FC236}">
                  <a16:creationId xmlns:a16="http://schemas.microsoft.com/office/drawing/2014/main" id="{48A01E69-5545-4543-92A9-CFD1D701C5A8}"/>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0" b="99667" l="0" r="100000"/>
                      </a14:imgEffect>
                    </a14:imgLayer>
                  </a14:imgProps>
                </a:ext>
                <a:ext uri="{28A0092B-C50C-407E-A947-70E740481C1C}">
                  <a14:useLocalDpi xmlns:a14="http://schemas.microsoft.com/office/drawing/2010/main"/>
                </a:ext>
              </a:extLst>
            </a:blip>
            <a:srcRect/>
            <a:stretch>
              <a:fillRect/>
            </a:stretch>
          </p:blipFill>
          <p:spPr bwMode="auto">
            <a:xfrm>
              <a:off x="8510648" y="707683"/>
              <a:ext cx="248752" cy="24875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See the source image">
              <a:extLst>
                <a:ext uri="{FF2B5EF4-FFF2-40B4-BE49-F238E27FC236}">
                  <a16:creationId xmlns:a16="http://schemas.microsoft.com/office/drawing/2014/main" id="{DCF84B25-0D47-490A-A179-67C4CD4C7D99}"/>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0" b="99667" l="0" r="100000"/>
                      </a14:imgEffect>
                    </a14:imgLayer>
                  </a14:imgProps>
                </a:ext>
                <a:ext uri="{28A0092B-C50C-407E-A947-70E740481C1C}">
                  <a14:useLocalDpi xmlns:a14="http://schemas.microsoft.com/office/drawing/2010/main"/>
                </a:ext>
              </a:extLst>
            </a:blip>
            <a:srcRect/>
            <a:stretch>
              <a:fillRect/>
            </a:stretch>
          </p:blipFill>
          <p:spPr bwMode="auto">
            <a:xfrm>
              <a:off x="10098769" y="707683"/>
              <a:ext cx="248752" cy="24875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See the source image">
              <a:extLst>
                <a:ext uri="{FF2B5EF4-FFF2-40B4-BE49-F238E27FC236}">
                  <a16:creationId xmlns:a16="http://schemas.microsoft.com/office/drawing/2014/main" id="{8CC3A36F-78DF-417B-96F5-08C9A8299E48}"/>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0" b="99667" l="0" r="100000"/>
                      </a14:imgEffect>
                    </a14:imgLayer>
                  </a14:imgProps>
                </a:ext>
                <a:ext uri="{28A0092B-C50C-407E-A947-70E740481C1C}">
                  <a14:useLocalDpi xmlns:a14="http://schemas.microsoft.com/office/drawing/2010/main"/>
                </a:ext>
              </a:extLst>
            </a:blip>
            <a:srcRect/>
            <a:stretch>
              <a:fillRect/>
            </a:stretch>
          </p:blipFill>
          <p:spPr bwMode="auto">
            <a:xfrm>
              <a:off x="11629794" y="707683"/>
              <a:ext cx="248752" cy="248752"/>
            </a:xfrm>
            <a:prstGeom prst="rect">
              <a:avLst/>
            </a:prstGeom>
            <a:noFill/>
            <a:extLst>
              <a:ext uri="{909E8E84-426E-40DD-AFC4-6F175D3DCCD1}">
                <a14:hiddenFill xmlns:a14="http://schemas.microsoft.com/office/drawing/2010/main">
                  <a:solidFill>
                    <a:srgbClr val="FFFFFF"/>
                  </a:solidFill>
                </a14:hiddenFill>
              </a:ext>
            </a:extLst>
          </p:spPr>
        </p:pic>
        <p:sp>
          <p:nvSpPr>
            <p:cNvPr id="92" name="Rounded Rectangle 204">
              <a:extLst>
                <a:ext uri="{FF2B5EF4-FFF2-40B4-BE49-F238E27FC236}">
                  <a16:creationId xmlns:a16="http://schemas.microsoft.com/office/drawing/2014/main" id="{4A59CFB7-8B10-48E6-B098-72D9D624E81A}"/>
                </a:ext>
              </a:extLst>
            </p:cNvPr>
            <p:cNvSpPr/>
            <p:nvPr/>
          </p:nvSpPr>
          <p:spPr>
            <a:xfrm>
              <a:off x="2409726" y="598059"/>
              <a:ext cx="9714857" cy="468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44083"/>
              <a:endParaRPr kumimoji="1" lang="en-US" sz="1600" dirty="0">
                <a:solidFill>
                  <a:srgbClr val="000000"/>
                </a:solidFill>
                <a:latin typeface="Meiryo UI" pitchFamily="50" charset="-128"/>
                <a:ea typeface="Meiryo UI" pitchFamily="50" charset="-128"/>
              </a:endParaRPr>
            </a:p>
          </p:txBody>
        </p:sp>
        <p:sp>
          <p:nvSpPr>
            <p:cNvPr id="93" name="Rectangle: Rounded Corners 3">
              <a:extLst>
                <a:ext uri="{FF2B5EF4-FFF2-40B4-BE49-F238E27FC236}">
                  <a16:creationId xmlns:a16="http://schemas.microsoft.com/office/drawing/2014/main" id="{595A8548-E6C7-46B9-AF19-C78316C702EF}"/>
                </a:ext>
              </a:extLst>
            </p:cNvPr>
            <p:cNvSpPr/>
            <p:nvPr/>
          </p:nvSpPr>
          <p:spPr>
            <a:xfrm>
              <a:off x="95196" y="597947"/>
              <a:ext cx="2160000" cy="468224"/>
            </a:xfrm>
            <a:prstGeom prst="round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ja-JP" b="1" dirty="0">
                  <a:solidFill>
                    <a:prstClr val="white"/>
                  </a:solidFill>
                  <a:latin typeface="Meiryo UI" panose="020B0604030504040204" pitchFamily="34" charset="-128"/>
                  <a:ea typeface="Meiryo UI" panose="020B0604030504040204" pitchFamily="34" charset="-128"/>
                </a:rPr>
                <a:t>FY2022 Result</a:t>
              </a:r>
              <a:endParaRPr lang="ja-JP" altLang="en-US" b="1" dirty="0">
                <a:solidFill>
                  <a:prstClr val="white"/>
                </a:solidFill>
                <a:latin typeface="Meiryo UI" panose="020B0604030504040204" pitchFamily="34" charset="-128"/>
                <a:ea typeface="Meiryo UI" panose="020B0604030504040204" pitchFamily="34" charset="-128"/>
              </a:endParaRPr>
            </a:p>
          </p:txBody>
        </p:sp>
      </p:grpSp>
      <p:sp>
        <p:nvSpPr>
          <p:cNvPr id="94" name="Rectangle 11">
            <a:extLst>
              <a:ext uri="{FF2B5EF4-FFF2-40B4-BE49-F238E27FC236}">
                <a16:creationId xmlns:a16="http://schemas.microsoft.com/office/drawing/2014/main" id="{B4A8F49F-F240-4AD7-99C5-7AD491671D83}"/>
              </a:ext>
            </a:extLst>
          </p:cNvPr>
          <p:cNvSpPr/>
          <p:nvPr/>
        </p:nvSpPr>
        <p:spPr>
          <a:xfrm>
            <a:off x="0" y="504318"/>
            <a:ext cx="12191999" cy="72000"/>
          </a:xfrm>
          <a:prstGeom prst="rect">
            <a:avLst/>
          </a:prstGeom>
          <a:gradFill>
            <a:gsLst>
              <a:gs pos="0">
                <a:schemeClr val="tx2">
                  <a:lumMod val="60000"/>
                  <a:lumOff val="40000"/>
                </a:schemeClr>
              </a:gs>
              <a:gs pos="50000">
                <a:schemeClr val="accent1">
                  <a:lumMod val="45000"/>
                  <a:lumOff val="55000"/>
                </a:schemeClr>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defRPr/>
            </a:pPr>
            <a:endParaRPr lang="en-US" sz="2400" dirty="0">
              <a:solidFill>
                <a:prstClr val="white"/>
              </a:solidFill>
            </a:endParaRPr>
          </a:p>
        </p:txBody>
      </p:sp>
      <p:pic>
        <p:nvPicPr>
          <p:cNvPr id="97" name="Picture 2" descr="See the source image">
            <a:extLst>
              <a:ext uri="{FF2B5EF4-FFF2-40B4-BE49-F238E27FC236}">
                <a16:creationId xmlns:a16="http://schemas.microsoft.com/office/drawing/2014/main" id="{116C5FC6-DABD-4EB4-BCA5-CF345B1CB485}"/>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0" b="99667" l="0" r="100000"/>
                    </a14:imgEffect>
                  </a14:imgLayer>
                </a14:imgProps>
              </a:ext>
              <a:ext uri="{28A0092B-C50C-407E-A947-70E740481C1C}">
                <a14:useLocalDpi xmlns:a14="http://schemas.microsoft.com/office/drawing/2010/main"/>
              </a:ext>
            </a:extLst>
          </a:blip>
          <a:srcRect/>
          <a:stretch>
            <a:fillRect/>
          </a:stretch>
        </p:blipFill>
        <p:spPr bwMode="auto">
          <a:xfrm>
            <a:off x="4995387" y="707683"/>
            <a:ext cx="248752" cy="24875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See the source image">
            <a:extLst>
              <a:ext uri="{FF2B5EF4-FFF2-40B4-BE49-F238E27FC236}">
                <a16:creationId xmlns:a16="http://schemas.microsoft.com/office/drawing/2014/main" id="{AD65B263-FCD1-40D8-BC3F-B8C92548EB64}"/>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0" b="99667" l="0" r="100000"/>
                    </a14:imgEffect>
                  </a14:imgLayer>
                </a14:imgProps>
              </a:ext>
              <a:ext uri="{28A0092B-C50C-407E-A947-70E740481C1C}">
                <a14:useLocalDpi xmlns:a14="http://schemas.microsoft.com/office/drawing/2010/main"/>
              </a:ext>
            </a:extLst>
          </a:blip>
          <a:srcRect/>
          <a:stretch>
            <a:fillRect/>
          </a:stretch>
        </p:blipFill>
        <p:spPr bwMode="auto">
          <a:xfrm>
            <a:off x="6546450" y="707683"/>
            <a:ext cx="248752" cy="248752"/>
          </a:xfrm>
          <a:prstGeom prst="rect">
            <a:avLst/>
          </a:prstGeom>
          <a:noFill/>
          <a:extLst>
            <a:ext uri="{909E8E84-426E-40DD-AFC4-6F175D3DCCD1}">
              <a14:hiddenFill xmlns:a14="http://schemas.microsoft.com/office/drawing/2010/main">
                <a:solidFill>
                  <a:srgbClr val="FFFFFF"/>
                </a:solidFill>
              </a14:hiddenFill>
            </a:ext>
          </a:extLst>
        </p:spPr>
      </p:pic>
      <p:sp>
        <p:nvSpPr>
          <p:cNvPr id="99" name="正方形/長方形 1">
            <a:extLst>
              <a:ext uri="{FF2B5EF4-FFF2-40B4-BE49-F238E27FC236}">
                <a16:creationId xmlns:a16="http://schemas.microsoft.com/office/drawing/2014/main" id="{28769260-48FB-446D-91A9-4E84CA93DDB5}"/>
              </a:ext>
            </a:extLst>
          </p:cNvPr>
          <p:cNvSpPr/>
          <p:nvPr/>
        </p:nvSpPr>
        <p:spPr>
          <a:xfrm>
            <a:off x="113130" y="1389118"/>
            <a:ext cx="6080762" cy="5400000"/>
          </a:xfrm>
          <a:prstGeom prst="roundRect">
            <a:avLst>
              <a:gd name="adj" fmla="val 2786"/>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18000" bIns="36000" rtlCol="0" anchor="ctr">
            <a:noAutofit/>
          </a:bodyPr>
          <a:lstStyle/>
          <a:p>
            <a:pPr marL="504000" indent="-504000"/>
            <a:endParaRPr kumimoji="1" lang="en-US" altLang="ja-JP" sz="1400" b="1" dirty="0">
              <a:solidFill>
                <a:srgbClr val="06098C"/>
              </a:solidFill>
              <a:latin typeface="Arial" panose="020B0604020202020204" pitchFamily="34" charset="0"/>
              <a:ea typeface="Meiryo UI" panose="020B0604030504040204" pitchFamily="50" charset="-128"/>
              <a:cs typeface="Arial" panose="020B0604020202020204" pitchFamily="34" charset="0"/>
            </a:endParaRPr>
          </a:p>
        </p:txBody>
      </p:sp>
      <p:sp>
        <p:nvSpPr>
          <p:cNvPr id="100" name="正方形/長方形 1">
            <a:extLst>
              <a:ext uri="{FF2B5EF4-FFF2-40B4-BE49-F238E27FC236}">
                <a16:creationId xmlns:a16="http://schemas.microsoft.com/office/drawing/2014/main" id="{DC4D5A0F-4917-4D02-A2DA-339884B6960B}"/>
              </a:ext>
            </a:extLst>
          </p:cNvPr>
          <p:cNvSpPr/>
          <p:nvPr/>
        </p:nvSpPr>
        <p:spPr>
          <a:xfrm>
            <a:off x="6323844" y="1373666"/>
            <a:ext cx="5776637" cy="5400000"/>
          </a:xfrm>
          <a:prstGeom prst="roundRect">
            <a:avLst>
              <a:gd name="adj" fmla="val 2786"/>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18000" bIns="36000" rtlCol="0" anchor="ctr">
            <a:noAutofit/>
          </a:bodyPr>
          <a:lstStyle/>
          <a:p>
            <a:pPr marL="504000" indent="-504000"/>
            <a:endParaRPr kumimoji="1" lang="en-US" altLang="ja-JP" sz="1000" b="1" dirty="0">
              <a:solidFill>
                <a:srgbClr val="06098C"/>
              </a:solidFill>
              <a:latin typeface="Arial" panose="020B0604020202020204" pitchFamily="34" charset="0"/>
              <a:ea typeface="Meiryo UI" panose="020B0604030504040204" pitchFamily="50" charset="-128"/>
              <a:cs typeface="Arial" panose="020B0604020202020204" pitchFamily="34" charset="0"/>
            </a:endParaRPr>
          </a:p>
        </p:txBody>
      </p:sp>
      <p:sp>
        <p:nvSpPr>
          <p:cNvPr id="101" name="Rounded Rectangle 120">
            <a:extLst>
              <a:ext uri="{FF2B5EF4-FFF2-40B4-BE49-F238E27FC236}">
                <a16:creationId xmlns:a16="http://schemas.microsoft.com/office/drawing/2014/main" id="{5D9D3A64-9123-4C40-B213-FBE7B7030443}"/>
              </a:ext>
            </a:extLst>
          </p:cNvPr>
          <p:cNvSpPr/>
          <p:nvPr/>
        </p:nvSpPr>
        <p:spPr>
          <a:xfrm>
            <a:off x="1724908" y="1182767"/>
            <a:ext cx="2472168" cy="360000"/>
          </a:xfrm>
          <a:prstGeom prst="roundRect">
            <a:avLst/>
          </a:prstGeom>
          <a:ln/>
          <a:effectLst>
            <a:outerShdw blurRad="50800" dist="254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b="1" dirty="0">
                <a:latin typeface="Arial" panose="020B0604020202020204" pitchFamily="34" charset="0"/>
                <a:ea typeface="Meiryo UI" panose="020B0604030504040204" pitchFamily="50" charset="-128"/>
                <a:cs typeface="Arial" panose="020B0604020202020204" pitchFamily="34" charset="0"/>
              </a:rPr>
              <a:t>FY2022</a:t>
            </a:r>
            <a:r>
              <a:rPr lang="vi-VN" altLang="ja-JP" b="1" dirty="0">
                <a:latin typeface="Arial" panose="020B0604020202020204" pitchFamily="34" charset="0"/>
                <a:ea typeface="Meiryo UI" panose="020B0604030504040204" pitchFamily="50" charset="-128"/>
                <a:cs typeface="Arial" panose="020B0604020202020204" pitchFamily="34" charset="0"/>
              </a:rPr>
              <a:t> </a:t>
            </a:r>
            <a:r>
              <a:rPr lang="en-US" altLang="ja-JP" b="1" dirty="0">
                <a:latin typeface="Arial" panose="020B0604020202020204" pitchFamily="34" charset="0"/>
                <a:ea typeface="Meiryo UI" panose="020B0604030504040204" pitchFamily="50" charset="-128"/>
                <a:cs typeface="Arial" panose="020B0604020202020204" pitchFamily="34" charset="0"/>
              </a:rPr>
              <a:t>Pending</a:t>
            </a:r>
          </a:p>
        </p:txBody>
      </p:sp>
      <p:sp>
        <p:nvSpPr>
          <p:cNvPr id="102" name="Rounded Rectangle 124">
            <a:extLst>
              <a:ext uri="{FF2B5EF4-FFF2-40B4-BE49-F238E27FC236}">
                <a16:creationId xmlns:a16="http://schemas.microsoft.com/office/drawing/2014/main" id="{E3628164-8DF5-4112-A904-B1AC23D383BD}"/>
              </a:ext>
            </a:extLst>
          </p:cNvPr>
          <p:cNvSpPr/>
          <p:nvPr/>
        </p:nvSpPr>
        <p:spPr>
          <a:xfrm>
            <a:off x="7779305" y="1127683"/>
            <a:ext cx="2991323" cy="360000"/>
          </a:xfrm>
          <a:prstGeom prst="roundRect">
            <a:avLst/>
          </a:prstGeom>
          <a:gradFill>
            <a:gsLst>
              <a:gs pos="0">
                <a:schemeClr val="accent1">
                  <a:lumMod val="40000"/>
                  <a:lumOff val="60000"/>
                </a:schemeClr>
              </a:gs>
              <a:gs pos="100000">
                <a:schemeClr val="accent1">
                  <a:lumMod val="60000"/>
                  <a:lumOff val="40000"/>
                </a:schemeClr>
              </a:gs>
            </a:gsLst>
            <a:lin ang="5400000" scaled="1"/>
          </a:gradFill>
          <a:ln w="9525">
            <a:solidFill>
              <a:schemeClr val="tx2">
                <a:lumMod val="60000"/>
                <a:lumOff val="40000"/>
              </a:schemeClr>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tx1"/>
                </a:solidFill>
                <a:effectLst/>
                <a:latin typeface="Arial" panose="020B0604020202020204" pitchFamily="34" charset="0"/>
                <a:ea typeface="Meiryo UI"/>
                <a:cs typeface="Arial" panose="020B0604020202020204" pitchFamily="34" charset="0"/>
              </a:rPr>
              <a:t>Improvement </a:t>
            </a:r>
          </a:p>
        </p:txBody>
      </p:sp>
      <p:sp>
        <p:nvSpPr>
          <p:cNvPr id="2" name="テキスト ボックス 1">
            <a:extLst>
              <a:ext uri="{FF2B5EF4-FFF2-40B4-BE49-F238E27FC236}">
                <a16:creationId xmlns:a16="http://schemas.microsoft.com/office/drawing/2014/main" id="{84B0324E-134C-4327-B42D-7E355A06A2BD}"/>
              </a:ext>
            </a:extLst>
          </p:cNvPr>
          <p:cNvSpPr txBox="1"/>
          <p:nvPr/>
        </p:nvSpPr>
        <p:spPr>
          <a:xfrm>
            <a:off x="2374762" y="1587946"/>
            <a:ext cx="1299843" cy="307777"/>
          </a:xfrm>
          <a:prstGeom prst="rect">
            <a:avLst/>
          </a:prstGeom>
          <a:noFill/>
        </p:spPr>
        <p:txBody>
          <a:bodyPr wrap="none" rtlCol="0">
            <a:spAutoFit/>
          </a:bodyPr>
          <a:lstStyle/>
          <a:p>
            <a:r>
              <a:rPr lang="en-US" sz="1400" dirty="0"/>
              <a:t>NG at PAPVN</a:t>
            </a:r>
          </a:p>
        </p:txBody>
      </p:sp>
      <p:pic>
        <p:nvPicPr>
          <p:cNvPr id="125" name="Picture 2" descr="See the source image">
            <a:extLst>
              <a:ext uri="{FF2B5EF4-FFF2-40B4-BE49-F238E27FC236}">
                <a16:creationId xmlns:a16="http://schemas.microsoft.com/office/drawing/2014/main" id="{68AA5466-72F4-4926-8DCC-6DCEC0D9D11C}"/>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0" b="99667" l="0" r="100000"/>
                    </a14:imgEffect>
                  </a14:imgLayer>
                </a14:imgProps>
              </a:ext>
              <a:ext uri="{28A0092B-C50C-407E-A947-70E740481C1C}">
                <a14:useLocalDpi xmlns:a14="http://schemas.microsoft.com/office/drawing/2010/main"/>
              </a:ext>
            </a:extLst>
          </a:blip>
          <a:srcRect/>
          <a:stretch>
            <a:fillRect/>
          </a:stretch>
        </p:blipFill>
        <p:spPr bwMode="auto">
          <a:xfrm>
            <a:off x="3528834" y="689141"/>
            <a:ext cx="248752" cy="248752"/>
          </a:xfrm>
          <a:prstGeom prst="rect">
            <a:avLst/>
          </a:prstGeom>
          <a:noFill/>
          <a:extLst>
            <a:ext uri="{909E8E84-426E-40DD-AFC4-6F175D3DCCD1}">
              <a14:hiddenFill xmlns:a14="http://schemas.microsoft.com/office/drawing/2010/main">
                <a:solidFill>
                  <a:srgbClr val="FFFFFF"/>
                </a:solidFill>
              </a14:hiddenFill>
            </a:ext>
          </a:extLst>
        </p:spPr>
      </p:pic>
      <p:sp>
        <p:nvSpPr>
          <p:cNvPr id="166" name="テキスト ボックス 127">
            <a:extLst>
              <a:ext uri="{FF2B5EF4-FFF2-40B4-BE49-F238E27FC236}">
                <a16:creationId xmlns:a16="http://schemas.microsoft.com/office/drawing/2014/main" id="{A47F1630-6BF9-4D04-861D-B994EA679453}"/>
              </a:ext>
            </a:extLst>
          </p:cNvPr>
          <p:cNvSpPr txBox="1"/>
          <p:nvPr/>
        </p:nvSpPr>
        <p:spPr>
          <a:xfrm>
            <a:off x="6563571" y="2121078"/>
            <a:ext cx="5419713" cy="1706039"/>
          </a:xfrm>
          <a:prstGeom prst="rect">
            <a:avLst/>
          </a:prstGeom>
          <a:noFill/>
        </p:spPr>
        <p:txBody>
          <a:bodyPr wrap="square" lIns="36000" tIns="18000" rIns="36000" bIns="18000" rtlCol="0">
            <a:spAutoFit/>
          </a:bodyPr>
          <a:lstStyle/>
          <a:p>
            <a:pPr marL="180000" lvl="1" indent="-180000">
              <a:spcBef>
                <a:spcPts val="300"/>
              </a:spcBef>
              <a:buFont typeface="Wingdings" panose="05000000000000000000" pitchFamily="2" charset="2"/>
              <a:buChar char="§"/>
            </a:pPr>
            <a:r>
              <a:rPr lang="en-US" altLang="ja-JP" sz="1600" b="1" u="sng" dirty="0">
                <a:latin typeface="Arial" panose="020B0604020202020204" pitchFamily="34" charset="0"/>
                <a:ea typeface="Meiryo UI" panose="020B0604030504040204" pitchFamily="50" charset="-128"/>
                <a:cs typeface="Arial" panose="020B0604020202020204" pitchFamily="34" charset="0"/>
              </a:rPr>
              <a:t>ESD condition</a:t>
            </a:r>
          </a:p>
          <a:p>
            <a:pPr marL="432000" lvl="1" indent="-180000">
              <a:spcBef>
                <a:spcPts val="300"/>
              </a:spcBef>
              <a:buFont typeface="Arial" panose="020B0604020202020204" pitchFamily="34" charset="0"/>
              <a:buChar char="•"/>
            </a:pPr>
            <a:r>
              <a:rPr lang="en-US" altLang="ja-JP" sz="1600" dirty="0">
                <a:latin typeface="Arial" panose="020B0604020202020204" pitchFamily="34" charset="0"/>
                <a:ea typeface="Meiryo UI" panose="020B0604030504040204" pitchFamily="50" charset="-128"/>
                <a:cs typeface="Arial" panose="020B0604020202020204" pitchFamily="34" charset="0"/>
              </a:rPr>
              <a:t>Sharing PSNV’s ESD control method and </a:t>
            </a:r>
          </a:p>
          <a:p>
            <a:pPr marL="252000" lvl="1">
              <a:spcBef>
                <a:spcPts val="300"/>
              </a:spcBef>
            </a:pPr>
            <a:r>
              <a:rPr lang="en-US" altLang="ja-JP" sz="1600" dirty="0">
                <a:latin typeface="Arial" panose="020B0604020202020204" pitchFamily="34" charset="0"/>
                <a:ea typeface="Meiryo UI" panose="020B0604030504040204" pitchFamily="50" charset="-128"/>
                <a:cs typeface="Arial" panose="020B0604020202020204" pitchFamily="34" charset="0"/>
              </a:rPr>
              <a:t>   check ESD  to maintenance </a:t>
            </a:r>
          </a:p>
          <a:p>
            <a:pPr marL="180000" lvl="1" indent="-180000">
              <a:spcBef>
                <a:spcPts val="300"/>
              </a:spcBef>
              <a:buFont typeface="Wingdings" panose="05000000000000000000" pitchFamily="2" charset="2"/>
              <a:buChar char="§"/>
            </a:pPr>
            <a:r>
              <a:rPr lang="en-US" altLang="ja-JP" sz="1600" b="1" u="sng" dirty="0">
                <a:latin typeface="Arial" panose="020B0604020202020204" pitchFamily="34" charset="0"/>
                <a:ea typeface="Meiryo UI" panose="020B0604030504040204" pitchFamily="50" charset="-128"/>
                <a:cs typeface="Arial" panose="020B0604020202020204" pitchFamily="34" charset="0"/>
              </a:rPr>
              <a:t>Handling condition</a:t>
            </a:r>
          </a:p>
          <a:p>
            <a:pPr marL="432000" lvl="1" indent="-180000">
              <a:spcBef>
                <a:spcPts val="300"/>
              </a:spcBef>
              <a:buFont typeface="Arial" panose="020B0604020202020204" pitchFamily="34" charset="0"/>
              <a:buChar char="•"/>
            </a:pPr>
            <a:r>
              <a:rPr lang="en-GB" altLang="ja-JP" sz="1600" dirty="0">
                <a:latin typeface="Arial" panose="020B0604020202020204" pitchFamily="34" charset="0"/>
                <a:ea typeface="Meiryo UI" panose="020B0604030504040204" pitchFamily="50" charset="-128"/>
                <a:cs typeface="Arial" panose="020B0604020202020204" pitchFamily="34" charset="0"/>
              </a:rPr>
              <a:t>Together investigate in PAPVN process</a:t>
            </a:r>
          </a:p>
          <a:p>
            <a:pPr marL="432000" lvl="1" indent="-180000">
              <a:spcBef>
                <a:spcPts val="300"/>
              </a:spcBef>
              <a:buFont typeface="Arial" panose="020B0604020202020204" pitchFamily="34" charset="0"/>
              <a:buChar char="•"/>
            </a:pPr>
            <a:r>
              <a:rPr lang="en-GB" altLang="ja-JP" sz="1600" dirty="0">
                <a:latin typeface="Arial" panose="020B0604020202020204" pitchFamily="34" charset="0"/>
                <a:ea typeface="Meiryo UI" panose="020B0604030504040204" pitchFamily="50" charset="-128"/>
                <a:cs typeface="Arial" panose="020B0604020202020204" pitchFamily="34" charset="0"/>
              </a:rPr>
              <a:t>Apply same PSNV method to handing PCB</a:t>
            </a:r>
          </a:p>
        </p:txBody>
      </p:sp>
      <p:sp>
        <p:nvSpPr>
          <p:cNvPr id="59" name="Rectangle 58">
            <a:extLst>
              <a:ext uri="{FF2B5EF4-FFF2-40B4-BE49-F238E27FC236}">
                <a16:creationId xmlns:a16="http://schemas.microsoft.com/office/drawing/2014/main" id="{F19F352C-1FA2-4BCC-87EA-3A4DBBB3AC8D}"/>
              </a:ext>
            </a:extLst>
          </p:cNvPr>
          <p:cNvSpPr/>
          <p:nvPr/>
        </p:nvSpPr>
        <p:spPr>
          <a:xfrm>
            <a:off x="4791985" y="2869248"/>
            <a:ext cx="1139687" cy="400110"/>
          </a:xfrm>
          <a:prstGeom prst="rect">
            <a:avLst/>
          </a:prstGeom>
          <a:noFill/>
        </p:spPr>
        <p:txBody>
          <a:bodyPr wrap="square" rtlCol="0">
            <a:spAutoFit/>
          </a:bodyPr>
          <a:lstStyle/>
          <a:p>
            <a:pPr algn="ctr"/>
            <a:r>
              <a:rPr lang="en-US" sz="1000" b="1" dirty="0">
                <a:solidFill>
                  <a:sysClr val="windowText" lastClr="000000"/>
                </a:solidFill>
                <a:effectLst>
                  <a:glow rad="127000">
                    <a:prstClr val="white"/>
                  </a:glow>
                </a:effectLst>
                <a:latin typeface="Meiryo UI" panose="020B0604030504040204" pitchFamily="50" charset="-128"/>
                <a:ea typeface="Meiryo UI" panose="020B0604030504040204" pitchFamily="50" charset="-128"/>
              </a:rPr>
              <a:t>Skip process</a:t>
            </a:r>
          </a:p>
          <a:p>
            <a:pPr algn="ctr"/>
            <a:r>
              <a:rPr lang="en-US" sz="1000" b="1" dirty="0">
                <a:solidFill>
                  <a:sysClr val="windowText" lastClr="000000"/>
                </a:solidFill>
                <a:effectLst>
                  <a:glow rad="127000">
                    <a:prstClr val="white"/>
                  </a:glow>
                </a:effectLst>
                <a:latin typeface="Meiryo UI" panose="020B0604030504040204" pitchFamily="50" charset="-128"/>
                <a:ea typeface="Meiryo UI" panose="020B0604030504040204" pitchFamily="50" charset="-128"/>
              </a:rPr>
              <a:t>59%</a:t>
            </a:r>
          </a:p>
        </p:txBody>
      </p:sp>
      <p:sp>
        <p:nvSpPr>
          <p:cNvPr id="60" name="Rounded Rectangle 145">
            <a:extLst>
              <a:ext uri="{FF2B5EF4-FFF2-40B4-BE49-F238E27FC236}">
                <a16:creationId xmlns:a16="http://schemas.microsoft.com/office/drawing/2014/main" id="{F166FABD-1F6F-49C4-AB3E-28C46F86C9AB}"/>
              </a:ext>
            </a:extLst>
          </p:cNvPr>
          <p:cNvSpPr/>
          <p:nvPr/>
        </p:nvSpPr>
        <p:spPr>
          <a:xfrm>
            <a:off x="2824949" y="2615916"/>
            <a:ext cx="892534" cy="5460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659</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pcs</a:t>
            </a:r>
          </a:p>
        </p:txBody>
      </p:sp>
      <p:sp>
        <p:nvSpPr>
          <p:cNvPr id="61" name="Rectangle 60">
            <a:extLst>
              <a:ext uri="{FF2B5EF4-FFF2-40B4-BE49-F238E27FC236}">
                <a16:creationId xmlns:a16="http://schemas.microsoft.com/office/drawing/2014/main" id="{761D59E1-8967-484D-984B-3F26CF25CBA1}"/>
              </a:ext>
            </a:extLst>
          </p:cNvPr>
          <p:cNvSpPr/>
          <p:nvPr/>
        </p:nvSpPr>
        <p:spPr>
          <a:xfrm>
            <a:off x="554150" y="2140166"/>
            <a:ext cx="1139687" cy="246221"/>
          </a:xfrm>
          <a:prstGeom prst="rect">
            <a:avLst/>
          </a:prstGeom>
          <a:noFill/>
        </p:spPr>
        <p:txBody>
          <a:bodyPr wrap="square" rtlCol="0">
            <a:spAutoFit/>
          </a:bodyPr>
          <a:lstStyle/>
          <a:p>
            <a:pPr algn="ctr"/>
            <a:r>
              <a:rPr lang="en-US" sz="1000" dirty="0">
                <a:solidFill>
                  <a:sysClr val="windowText" lastClr="000000"/>
                </a:solidFill>
                <a:effectLst>
                  <a:glow rad="127000">
                    <a:prstClr val="white"/>
                  </a:glow>
                </a:effectLst>
                <a:latin typeface="Meiryo UI" panose="020B0604030504040204" pitchFamily="50" charset="-128"/>
                <a:ea typeface="Meiryo UI" panose="020B0604030504040204" pitchFamily="50" charset="-128"/>
              </a:rPr>
              <a:t>Others 21%</a:t>
            </a:r>
          </a:p>
        </p:txBody>
      </p:sp>
      <p:pic>
        <p:nvPicPr>
          <p:cNvPr id="69" name="図 17">
            <a:extLst>
              <a:ext uri="{FF2B5EF4-FFF2-40B4-BE49-F238E27FC236}">
                <a16:creationId xmlns:a16="http://schemas.microsoft.com/office/drawing/2014/main" id="{A4B181A0-8A86-4A53-8D08-69A425762A0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252455" flipH="1" flipV="1">
            <a:off x="1744997" y="1986892"/>
            <a:ext cx="799449" cy="483731"/>
          </a:xfrm>
          <a:prstGeom prst="rect">
            <a:avLst/>
          </a:prstGeom>
        </p:spPr>
      </p:pic>
      <p:pic>
        <p:nvPicPr>
          <p:cNvPr id="70" name="図 17">
            <a:extLst>
              <a:ext uri="{FF2B5EF4-FFF2-40B4-BE49-F238E27FC236}">
                <a16:creationId xmlns:a16="http://schemas.microsoft.com/office/drawing/2014/main" id="{A64B67EE-4D54-4C8D-BD64-227096C24AE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3165399" flipH="1" flipV="1">
            <a:off x="4150240" y="2972178"/>
            <a:ext cx="770735" cy="379525"/>
          </a:xfrm>
          <a:prstGeom prst="rect">
            <a:avLst/>
          </a:prstGeom>
        </p:spPr>
      </p:pic>
      <p:sp>
        <p:nvSpPr>
          <p:cNvPr id="82" name="テキスト ボックス 4">
            <a:extLst>
              <a:ext uri="{FF2B5EF4-FFF2-40B4-BE49-F238E27FC236}">
                <a16:creationId xmlns:a16="http://schemas.microsoft.com/office/drawing/2014/main" id="{188E44DE-A6D5-49BD-A68A-2D5850510422}"/>
              </a:ext>
            </a:extLst>
          </p:cNvPr>
          <p:cNvSpPr txBox="1"/>
          <p:nvPr/>
        </p:nvSpPr>
        <p:spPr>
          <a:xfrm>
            <a:off x="1760801" y="2692167"/>
            <a:ext cx="442750" cy="400110"/>
          </a:xfrm>
          <a:prstGeom prst="rect">
            <a:avLst/>
          </a:prstGeom>
          <a:noFill/>
        </p:spPr>
        <p:txBody>
          <a:bodyPr wrap="none" rtlCol="0">
            <a:spAutoFit/>
          </a:bodyPr>
          <a:lstStyle/>
          <a:p>
            <a:r>
              <a:rPr lang="ja-JP" altLang="en-US" sz="2000" b="1" dirty="0">
                <a:solidFill>
                  <a:srgbClr val="FF0000"/>
                </a:solidFill>
                <a:latin typeface="Arial" panose="020B0604020202020204" pitchFamily="34" charset="0"/>
                <a:cs typeface="Arial" panose="020B0604020202020204" pitchFamily="34" charset="0"/>
              </a:rPr>
              <a:t>①</a:t>
            </a:r>
            <a:endParaRPr lang="en-US" b="1" dirty="0">
              <a:solidFill>
                <a:srgbClr val="FF0000"/>
              </a:solidFill>
              <a:latin typeface="Arial" panose="020B0604020202020204" pitchFamily="34" charset="0"/>
              <a:cs typeface="Arial" panose="020B0604020202020204" pitchFamily="34" charset="0"/>
            </a:endParaRPr>
          </a:p>
        </p:txBody>
      </p:sp>
      <p:sp>
        <p:nvSpPr>
          <p:cNvPr id="83" name="テキスト ボックス 102">
            <a:extLst>
              <a:ext uri="{FF2B5EF4-FFF2-40B4-BE49-F238E27FC236}">
                <a16:creationId xmlns:a16="http://schemas.microsoft.com/office/drawing/2014/main" id="{6E0A32E1-EA3F-4BB6-B2A0-569A339EFDE1}"/>
              </a:ext>
            </a:extLst>
          </p:cNvPr>
          <p:cNvSpPr txBox="1"/>
          <p:nvPr/>
        </p:nvSpPr>
        <p:spPr>
          <a:xfrm>
            <a:off x="4611048" y="3312056"/>
            <a:ext cx="442750" cy="400110"/>
          </a:xfrm>
          <a:prstGeom prst="rect">
            <a:avLst/>
          </a:prstGeom>
          <a:noFill/>
        </p:spPr>
        <p:txBody>
          <a:bodyPr wrap="none" rtlCol="0">
            <a:spAutoFit/>
          </a:bodyPr>
          <a:lstStyle/>
          <a:p>
            <a:r>
              <a:rPr lang="ja-JP" altLang="en-US" sz="2000" b="1" dirty="0">
                <a:solidFill>
                  <a:srgbClr val="FF0000"/>
                </a:solidFill>
                <a:latin typeface="Arial" panose="020B0604020202020204" pitchFamily="34" charset="0"/>
                <a:cs typeface="Arial" panose="020B0604020202020204" pitchFamily="34" charset="0"/>
              </a:rPr>
              <a:t>②</a:t>
            </a:r>
            <a:endParaRPr lang="en-US" b="1" dirty="0">
              <a:solidFill>
                <a:srgbClr val="FF0000"/>
              </a:solidFill>
              <a:latin typeface="Arial" panose="020B0604020202020204" pitchFamily="34" charset="0"/>
              <a:cs typeface="Arial" panose="020B0604020202020204" pitchFamily="34" charset="0"/>
            </a:endParaRPr>
          </a:p>
        </p:txBody>
      </p:sp>
      <p:sp>
        <p:nvSpPr>
          <p:cNvPr id="108" name="Rectangle 107">
            <a:extLst>
              <a:ext uri="{FF2B5EF4-FFF2-40B4-BE49-F238E27FC236}">
                <a16:creationId xmlns:a16="http://schemas.microsoft.com/office/drawing/2014/main" id="{C4657631-96D3-4B99-A9B9-6E1FB95C1B48}"/>
              </a:ext>
            </a:extLst>
          </p:cNvPr>
          <p:cNvSpPr/>
          <p:nvPr/>
        </p:nvSpPr>
        <p:spPr>
          <a:xfrm>
            <a:off x="4699024" y="2150053"/>
            <a:ext cx="1139687" cy="553998"/>
          </a:xfrm>
          <a:prstGeom prst="rect">
            <a:avLst/>
          </a:prstGeom>
          <a:noFill/>
        </p:spPr>
        <p:txBody>
          <a:bodyPr wrap="square" rtlCol="0">
            <a:spAutoFit/>
          </a:bodyPr>
          <a:lstStyle/>
          <a:p>
            <a:pPr algn="ctr"/>
            <a:r>
              <a:rPr lang="en-US" sz="1000" b="1" dirty="0">
                <a:solidFill>
                  <a:sysClr val="windowText" lastClr="000000"/>
                </a:solidFill>
                <a:effectLst>
                  <a:glow rad="127000">
                    <a:prstClr val="white"/>
                  </a:glow>
                </a:effectLst>
                <a:latin typeface="Meiryo UI" panose="020B0604030504040204" pitchFamily="50" charset="-128"/>
                <a:ea typeface="Meiryo UI" panose="020B0604030504040204" pitchFamily="50" charset="-128"/>
              </a:rPr>
              <a:t>BOM list mistake</a:t>
            </a:r>
          </a:p>
          <a:p>
            <a:pPr algn="ctr"/>
            <a:r>
              <a:rPr lang="en-US" sz="1000" b="1" dirty="0">
                <a:solidFill>
                  <a:sysClr val="windowText" lastClr="000000"/>
                </a:solidFill>
                <a:effectLst>
                  <a:glow rad="127000">
                    <a:prstClr val="white"/>
                  </a:glow>
                </a:effectLst>
                <a:latin typeface="Meiryo UI" panose="020B0604030504040204" pitchFamily="50" charset="-128"/>
                <a:ea typeface="Meiryo UI" panose="020B0604030504040204" pitchFamily="50" charset="-128"/>
              </a:rPr>
              <a:t>35%</a:t>
            </a:r>
          </a:p>
        </p:txBody>
      </p:sp>
      <p:sp>
        <p:nvSpPr>
          <p:cNvPr id="109" name="Rectangle 108">
            <a:extLst>
              <a:ext uri="{FF2B5EF4-FFF2-40B4-BE49-F238E27FC236}">
                <a16:creationId xmlns:a16="http://schemas.microsoft.com/office/drawing/2014/main" id="{71F756AD-4C51-4F86-84DC-ED6493FF2F87}"/>
              </a:ext>
            </a:extLst>
          </p:cNvPr>
          <p:cNvSpPr/>
          <p:nvPr/>
        </p:nvSpPr>
        <p:spPr>
          <a:xfrm>
            <a:off x="634068" y="2952295"/>
            <a:ext cx="1139687" cy="553998"/>
          </a:xfrm>
          <a:prstGeom prst="rect">
            <a:avLst/>
          </a:prstGeom>
          <a:noFill/>
        </p:spPr>
        <p:txBody>
          <a:bodyPr wrap="square" rtlCol="0">
            <a:spAutoFit/>
          </a:bodyPr>
          <a:lstStyle/>
          <a:p>
            <a:pPr algn="ctr"/>
            <a:r>
              <a:rPr lang="en-US" sz="1000" b="1" dirty="0">
                <a:solidFill>
                  <a:sysClr val="windowText" lastClr="000000"/>
                </a:solidFill>
                <a:effectLst>
                  <a:glow rad="127000">
                    <a:prstClr val="white"/>
                  </a:glow>
                </a:effectLst>
                <a:latin typeface="Meiryo UI" panose="020B0604030504040204" pitchFamily="50" charset="-128"/>
                <a:ea typeface="Meiryo UI" panose="020B0604030504040204" pitchFamily="50" charset="-128"/>
              </a:rPr>
              <a:t>Damage by voltage</a:t>
            </a:r>
          </a:p>
          <a:p>
            <a:pPr algn="ctr"/>
            <a:r>
              <a:rPr lang="en-US" sz="1000" b="1" dirty="0">
                <a:solidFill>
                  <a:sysClr val="windowText" lastClr="000000"/>
                </a:solidFill>
                <a:effectLst>
                  <a:glow rad="127000">
                    <a:prstClr val="white"/>
                  </a:glow>
                </a:effectLst>
                <a:latin typeface="Meiryo UI" panose="020B0604030504040204" pitchFamily="50" charset="-128"/>
                <a:ea typeface="Meiryo UI" panose="020B0604030504040204" pitchFamily="50" charset="-128"/>
              </a:rPr>
              <a:t>48%</a:t>
            </a:r>
          </a:p>
        </p:txBody>
      </p:sp>
      <p:sp>
        <p:nvSpPr>
          <p:cNvPr id="110" name="Rectangle 109">
            <a:extLst>
              <a:ext uri="{FF2B5EF4-FFF2-40B4-BE49-F238E27FC236}">
                <a16:creationId xmlns:a16="http://schemas.microsoft.com/office/drawing/2014/main" id="{8D682466-5C06-4F8D-81D4-E62A69AC9CA3}"/>
              </a:ext>
            </a:extLst>
          </p:cNvPr>
          <p:cNvSpPr/>
          <p:nvPr/>
        </p:nvSpPr>
        <p:spPr>
          <a:xfrm>
            <a:off x="585221" y="2432335"/>
            <a:ext cx="1139687" cy="553998"/>
          </a:xfrm>
          <a:prstGeom prst="rect">
            <a:avLst/>
          </a:prstGeom>
          <a:noFill/>
        </p:spPr>
        <p:txBody>
          <a:bodyPr wrap="square" rtlCol="0">
            <a:spAutoFit/>
          </a:bodyPr>
          <a:lstStyle/>
          <a:p>
            <a:pPr algn="ctr"/>
            <a:r>
              <a:rPr lang="en-US" sz="1000" b="1" dirty="0">
                <a:solidFill>
                  <a:sysClr val="windowText" lastClr="000000"/>
                </a:solidFill>
                <a:effectLst>
                  <a:glow rad="127000">
                    <a:prstClr val="white"/>
                  </a:glow>
                </a:effectLst>
                <a:latin typeface="Meiryo UI" panose="020B0604030504040204" pitchFamily="50" charset="-128"/>
                <a:ea typeface="Meiryo UI" panose="020B0604030504040204" pitchFamily="50" charset="-128"/>
              </a:rPr>
              <a:t>Broken by handling</a:t>
            </a:r>
          </a:p>
          <a:p>
            <a:pPr algn="ctr"/>
            <a:r>
              <a:rPr lang="en-US" sz="1000" b="1" dirty="0">
                <a:solidFill>
                  <a:sysClr val="windowText" lastClr="000000"/>
                </a:solidFill>
                <a:effectLst>
                  <a:glow rad="127000">
                    <a:prstClr val="white"/>
                  </a:glow>
                </a:effectLst>
                <a:latin typeface="Meiryo UI" panose="020B0604030504040204" pitchFamily="50" charset="-128"/>
                <a:ea typeface="Meiryo UI" panose="020B0604030504040204" pitchFamily="50" charset="-128"/>
              </a:rPr>
              <a:t>31%</a:t>
            </a:r>
          </a:p>
        </p:txBody>
      </p:sp>
      <p:sp>
        <p:nvSpPr>
          <p:cNvPr id="111" name="Rectangle 110">
            <a:extLst>
              <a:ext uri="{FF2B5EF4-FFF2-40B4-BE49-F238E27FC236}">
                <a16:creationId xmlns:a16="http://schemas.microsoft.com/office/drawing/2014/main" id="{54CE0012-4B81-44A1-A359-BE1D5147923A}"/>
              </a:ext>
            </a:extLst>
          </p:cNvPr>
          <p:cNvSpPr/>
          <p:nvPr/>
        </p:nvSpPr>
        <p:spPr>
          <a:xfrm>
            <a:off x="4755836" y="1971340"/>
            <a:ext cx="1139687" cy="246221"/>
          </a:xfrm>
          <a:prstGeom prst="rect">
            <a:avLst/>
          </a:prstGeom>
          <a:noFill/>
        </p:spPr>
        <p:txBody>
          <a:bodyPr wrap="square" rtlCol="0">
            <a:spAutoFit/>
          </a:bodyPr>
          <a:lstStyle/>
          <a:p>
            <a:pPr algn="ctr"/>
            <a:r>
              <a:rPr lang="en-US" sz="1000" dirty="0">
                <a:solidFill>
                  <a:sysClr val="windowText" lastClr="000000"/>
                </a:solidFill>
                <a:effectLst>
                  <a:glow rad="127000">
                    <a:prstClr val="white"/>
                  </a:glow>
                </a:effectLst>
                <a:latin typeface="Meiryo UI" panose="020B0604030504040204" pitchFamily="50" charset="-128"/>
                <a:ea typeface="Meiryo UI" panose="020B0604030504040204" pitchFamily="50" charset="-128"/>
              </a:rPr>
              <a:t>Others 6%</a:t>
            </a:r>
          </a:p>
        </p:txBody>
      </p:sp>
      <p:sp>
        <p:nvSpPr>
          <p:cNvPr id="112" name="テキスト ボックス 4">
            <a:extLst>
              <a:ext uri="{FF2B5EF4-FFF2-40B4-BE49-F238E27FC236}">
                <a16:creationId xmlns:a16="http://schemas.microsoft.com/office/drawing/2014/main" id="{02B0E9AE-306F-4AD3-98B7-1CB0500D621E}"/>
              </a:ext>
            </a:extLst>
          </p:cNvPr>
          <p:cNvSpPr txBox="1"/>
          <p:nvPr/>
        </p:nvSpPr>
        <p:spPr>
          <a:xfrm>
            <a:off x="412693" y="4197574"/>
            <a:ext cx="442750" cy="400110"/>
          </a:xfrm>
          <a:prstGeom prst="rect">
            <a:avLst/>
          </a:prstGeom>
          <a:noFill/>
        </p:spPr>
        <p:txBody>
          <a:bodyPr wrap="none" rtlCol="0">
            <a:spAutoFit/>
          </a:bodyPr>
          <a:lstStyle/>
          <a:p>
            <a:r>
              <a:rPr lang="ja-JP" altLang="en-US" sz="2000" b="1" dirty="0">
                <a:solidFill>
                  <a:srgbClr val="FF0000"/>
                </a:solidFill>
                <a:latin typeface="Arial" panose="020B0604020202020204" pitchFamily="34" charset="0"/>
                <a:cs typeface="Arial" panose="020B0604020202020204" pitchFamily="34" charset="0"/>
              </a:rPr>
              <a:t>①</a:t>
            </a:r>
            <a:endParaRPr lang="en-US" b="1" dirty="0">
              <a:solidFill>
                <a:srgbClr val="FF0000"/>
              </a:solidFill>
              <a:latin typeface="Arial" panose="020B0604020202020204" pitchFamily="34" charset="0"/>
              <a:cs typeface="Arial" panose="020B0604020202020204" pitchFamily="34" charset="0"/>
            </a:endParaRPr>
          </a:p>
        </p:txBody>
      </p:sp>
      <p:sp>
        <p:nvSpPr>
          <p:cNvPr id="113" name="Rounded Rectangle 33">
            <a:extLst>
              <a:ext uri="{FF2B5EF4-FFF2-40B4-BE49-F238E27FC236}">
                <a16:creationId xmlns:a16="http://schemas.microsoft.com/office/drawing/2014/main" id="{B6D4642F-395C-45AF-BFF2-B60E8B6F1EDA}"/>
              </a:ext>
            </a:extLst>
          </p:cNvPr>
          <p:cNvSpPr/>
          <p:nvPr/>
        </p:nvSpPr>
        <p:spPr bwMode="auto">
          <a:xfrm>
            <a:off x="386328" y="5120325"/>
            <a:ext cx="5694026" cy="772158"/>
          </a:xfrm>
          <a:prstGeom prst="roundRect">
            <a:avLst>
              <a:gd name="adj" fmla="val 3475"/>
            </a:avLst>
          </a:prstGeom>
          <a:noFill/>
          <a:ln w="15875">
            <a:solidFill>
              <a:schemeClr val="bg1">
                <a:lumMod val="65000"/>
              </a:schemeClr>
            </a:solidFill>
          </a:ln>
        </p:spPr>
        <p:txBody>
          <a:bodyPr wrap="square" lIns="540000" tIns="36000" rIns="36000" bIns="36000" rtlCol="0" anchor="ctr">
            <a:spAutoFit/>
          </a:bodyPr>
          <a:lstStyle/>
          <a:p>
            <a:pPr lvl="0">
              <a:spcBef>
                <a:spcPts val="300"/>
              </a:spcBef>
              <a:defRPr/>
            </a:pPr>
            <a:r>
              <a:rPr kumimoji="1" lang="en-US" sz="1400" b="1" dirty="0">
                <a:solidFill>
                  <a:schemeClr val="tx2"/>
                </a:solidFill>
                <a:latin typeface="Arial" panose="020B0604020202020204" pitchFamily="34" charset="0"/>
                <a:ea typeface="Meiryo UI" panose="020B0604030504040204" pitchFamily="50" charset="-128"/>
                <a:cs typeface="Arial" panose="020B0604020202020204" pitchFamily="34" charset="0"/>
              </a:rPr>
              <a:t>Skip process</a:t>
            </a:r>
          </a:p>
          <a:p>
            <a:pPr marL="168275" marR="0" lvl="0" indent="-168275" algn="l" defTabSz="914400" rtl="0" eaLnBrk="1" fontAlgn="base" latinLnBrk="0" hangingPunct="1">
              <a:lnSpc>
                <a:spcPct val="100000"/>
              </a:lnSpc>
              <a:spcBef>
                <a:spcPts val="300"/>
              </a:spcBef>
              <a:spcAft>
                <a:spcPct val="0"/>
              </a:spcAft>
              <a:buClrTx/>
              <a:buSzTx/>
              <a:buFont typeface="Wingdings" panose="05000000000000000000" pitchFamily="2" charset="2"/>
              <a:buChar char="§"/>
              <a:tabLst/>
              <a:defRPr/>
            </a:pPr>
            <a:r>
              <a:rPr kumimoji="1" lang="en-US" sz="1400" b="1" dirty="0">
                <a:solidFill>
                  <a:srgbClr val="FF0000"/>
                </a:solidFill>
                <a:latin typeface="Arial" panose="020B0604020202020204" pitchFamily="34" charset="0"/>
                <a:ea typeface="Meiryo UI" panose="020B0604030504040204" pitchFamily="50" charset="-128"/>
                <a:cs typeface="Arial" panose="020B0604020202020204" pitchFamily="34" charset="0"/>
              </a:rPr>
              <a:t>PCB have no record log file after recheck become OK. We suspect skip FCT so no program inside</a:t>
            </a:r>
            <a:endParaRPr kumimoji="1" lang="en-US" sz="1400" b="1" i="0" u="none" strike="noStrike" kern="1200" cap="none" spc="0" normalizeH="0" baseline="0" noProof="0" dirty="0">
              <a:ln>
                <a:noFill/>
              </a:ln>
              <a:solidFill>
                <a:srgbClr val="FF0000"/>
              </a:solidFill>
              <a:effectLst/>
              <a:uLnTx/>
              <a:uFillTx/>
              <a:latin typeface="Arial" panose="020B0604020202020204" pitchFamily="34" charset="0"/>
              <a:ea typeface="Meiryo UI" panose="020B0604030504040204" pitchFamily="50" charset="-128"/>
              <a:cs typeface="Arial" panose="020B0604020202020204" pitchFamily="34" charset="0"/>
            </a:endParaRPr>
          </a:p>
        </p:txBody>
      </p:sp>
      <p:sp>
        <p:nvSpPr>
          <p:cNvPr id="114" name="テキスト ボックス 102">
            <a:extLst>
              <a:ext uri="{FF2B5EF4-FFF2-40B4-BE49-F238E27FC236}">
                <a16:creationId xmlns:a16="http://schemas.microsoft.com/office/drawing/2014/main" id="{509BA8A1-1956-4917-8A60-0A2D54A1B1B1}"/>
              </a:ext>
            </a:extLst>
          </p:cNvPr>
          <p:cNvSpPr txBox="1"/>
          <p:nvPr/>
        </p:nvSpPr>
        <p:spPr>
          <a:xfrm>
            <a:off x="457418" y="5230727"/>
            <a:ext cx="442750" cy="400110"/>
          </a:xfrm>
          <a:prstGeom prst="rect">
            <a:avLst/>
          </a:prstGeom>
          <a:noFill/>
        </p:spPr>
        <p:txBody>
          <a:bodyPr wrap="none" rtlCol="0">
            <a:spAutoFit/>
          </a:bodyPr>
          <a:lstStyle/>
          <a:p>
            <a:r>
              <a:rPr lang="ja-JP" altLang="en-US" sz="2000" b="1" dirty="0">
                <a:solidFill>
                  <a:srgbClr val="FF0000"/>
                </a:solidFill>
                <a:latin typeface="Arial" panose="020B0604020202020204" pitchFamily="34" charset="0"/>
                <a:cs typeface="Arial" panose="020B0604020202020204" pitchFamily="34" charset="0"/>
              </a:rPr>
              <a:t>②</a:t>
            </a:r>
            <a:endParaRPr lang="en-US" b="1" dirty="0">
              <a:solidFill>
                <a:srgbClr val="FF0000"/>
              </a:solidFill>
              <a:latin typeface="Arial" panose="020B0604020202020204" pitchFamily="34" charset="0"/>
              <a:cs typeface="Arial" panose="020B0604020202020204" pitchFamily="34" charset="0"/>
            </a:endParaRPr>
          </a:p>
        </p:txBody>
      </p:sp>
      <p:sp>
        <p:nvSpPr>
          <p:cNvPr id="115" name="Rounded Rectangle 33">
            <a:extLst>
              <a:ext uri="{FF2B5EF4-FFF2-40B4-BE49-F238E27FC236}">
                <a16:creationId xmlns:a16="http://schemas.microsoft.com/office/drawing/2014/main" id="{6AB0AC8D-DD16-4B6D-A990-823C105E99BF}"/>
              </a:ext>
            </a:extLst>
          </p:cNvPr>
          <p:cNvSpPr/>
          <p:nvPr/>
        </p:nvSpPr>
        <p:spPr bwMode="auto">
          <a:xfrm>
            <a:off x="376747" y="5953784"/>
            <a:ext cx="5694026" cy="772158"/>
          </a:xfrm>
          <a:prstGeom prst="roundRect">
            <a:avLst>
              <a:gd name="adj" fmla="val 3475"/>
            </a:avLst>
          </a:prstGeom>
          <a:noFill/>
          <a:ln w="15875">
            <a:solidFill>
              <a:schemeClr val="bg1">
                <a:lumMod val="65000"/>
              </a:schemeClr>
            </a:solidFill>
          </a:ln>
        </p:spPr>
        <p:txBody>
          <a:bodyPr wrap="square" lIns="540000" tIns="36000" rIns="36000" bIns="36000" rtlCol="0" anchor="ctr">
            <a:spAutoFit/>
          </a:bodyPr>
          <a:lstStyle/>
          <a:p>
            <a:pPr lvl="0">
              <a:spcBef>
                <a:spcPts val="300"/>
              </a:spcBef>
              <a:defRPr/>
            </a:pPr>
            <a:r>
              <a:rPr kumimoji="1" lang="en-US" sz="1400" b="1" dirty="0">
                <a:solidFill>
                  <a:schemeClr val="tx2"/>
                </a:solidFill>
                <a:latin typeface="Arial" panose="020B0604020202020204" pitchFamily="34" charset="0"/>
                <a:ea typeface="Meiryo UI" panose="020B0604030504040204" pitchFamily="50" charset="-128"/>
                <a:cs typeface="Arial" panose="020B0604020202020204" pitchFamily="34" charset="0"/>
              </a:rPr>
              <a:t>BOM list mistake</a:t>
            </a:r>
          </a:p>
          <a:p>
            <a:pPr marL="168275" marR="0" lvl="0" indent="-168275" algn="l" defTabSz="914400" rtl="0" eaLnBrk="1" fontAlgn="base" latinLnBrk="0" hangingPunct="1">
              <a:lnSpc>
                <a:spcPct val="100000"/>
              </a:lnSpc>
              <a:spcBef>
                <a:spcPts val="300"/>
              </a:spcBef>
              <a:spcAft>
                <a:spcPct val="0"/>
              </a:spcAft>
              <a:buClrTx/>
              <a:buSzTx/>
              <a:buFont typeface="Wingdings" panose="05000000000000000000" pitchFamily="2" charset="2"/>
              <a:buChar char="§"/>
              <a:tabLst/>
              <a:defRPr/>
            </a:pPr>
            <a:r>
              <a:rPr kumimoji="1" lang="en-US" sz="1400" b="1" i="0" u="none" strike="noStrike" kern="1200" cap="none" spc="0" normalizeH="0" baseline="0" noProof="0" dirty="0">
                <a:ln>
                  <a:noFill/>
                </a:ln>
                <a:effectLst/>
                <a:uLnTx/>
                <a:uFillTx/>
                <a:latin typeface="Arial" panose="020B0604020202020204" pitchFamily="34" charset="0"/>
                <a:ea typeface="Meiryo UI" panose="020B0604030504040204" pitchFamily="50" charset="-128"/>
                <a:cs typeface="Arial" panose="020B0604020202020204" pitchFamily="34" charset="0"/>
              </a:rPr>
              <a:t>Happen 1 case – 87pcs NG, this model not yet apply BOM list convert system</a:t>
            </a:r>
          </a:p>
        </p:txBody>
      </p:sp>
      <p:sp>
        <p:nvSpPr>
          <p:cNvPr id="116" name="テキスト ボックス 102">
            <a:extLst>
              <a:ext uri="{FF2B5EF4-FFF2-40B4-BE49-F238E27FC236}">
                <a16:creationId xmlns:a16="http://schemas.microsoft.com/office/drawing/2014/main" id="{9CF9F734-B59F-4AE2-948C-716D026D9201}"/>
              </a:ext>
            </a:extLst>
          </p:cNvPr>
          <p:cNvSpPr txBox="1"/>
          <p:nvPr/>
        </p:nvSpPr>
        <p:spPr>
          <a:xfrm>
            <a:off x="414297" y="6173827"/>
            <a:ext cx="441146" cy="400110"/>
          </a:xfrm>
          <a:prstGeom prst="rect">
            <a:avLst/>
          </a:prstGeom>
          <a:noFill/>
        </p:spPr>
        <p:txBody>
          <a:bodyPr wrap="none" rtlCol="0">
            <a:spAutoFit/>
          </a:bodyPr>
          <a:lstStyle/>
          <a:p>
            <a:r>
              <a:rPr lang="hy-AM" altLang="ja-JP" sz="2000" b="1" dirty="0">
                <a:solidFill>
                  <a:srgbClr val="0000FF"/>
                </a:solidFill>
                <a:latin typeface="Arial" panose="020B0604020202020204" pitchFamily="34" charset="0"/>
                <a:cs typeface="Arial" panose="020B0604020202020204" pitchFamily="34" charset="0"/>
              </a:rPr>
              <a:t>֎</a:t>
            </a:r>
            <a:endParaRPr lang="en-US" b="1" dirty="0">
              <a:solidFill>
                <a:srgbClr val="0000FF"/>
              </a:solidFill>
              <a:latin typeface="Arial" panose="020B0604020202020204" pitchFamily="34" charset="0"/>
              <a:cs typeface="Arial" panose="020B0604020202020204" pitchFamily="34" charset="0"/>
            </a:endParaRPr>
          </a:p>
        </p:txBody>
      </p:sp>
      <p:sp>
        <p:nvSpPr>
          <p:cNvPr id="118" name="テキスト ボックス 127">
            <a:extLst>
              <a:ext uri="{FF2B5EF4-FFF2-40B4-BE49-F238E27FC236}">
                <a16:creationId xmlns:a16="http://schemas.microsoft.com/office/drawing/2014/main" id="{A3D945DF-E218-4FE1-83B3-6E78F46F0896}"/>
              </a:ext>
            </a:extLst>
          </p:cNvPr>
          <p:cNvSpPr txBox="1"/>
          <p:nvPr/>
        </p:nvSpPr>
        <p:spPr>
          <a:xfrm>
            <a:off x="6363928" y="3994449"/>
            <a:ext cx="5624864" cy="461666"/>
          </a:xfrm>
          <a:prstGeom prst="rect">
            <a:avLst/>
          </a:prstGeom>
          <a:noFill/>
        </p:spPr>
        <p:txBody>
          <a:bodyPr wrap="none" lIns="36000" rIns="36000" rtlCol="0" anchor="t">
            <a:spAutoFit/>
          </a:bodyPr>
          <a:lstStyle/>
          <a:p>
            <a:pPr marL="288000" lvl="1" indent="-288000">
              <a:lnSpc>
                <a:spcPct val="100000"/>
              </a:lnSpc>
              <a:spcBef>
                <a:spcPts val="0"/>
              </a:spcBef>
              <a:buFont typeface="Wingdings" panose="05000000000000000000" pitchFamily="2" charset="2"/>
              <a:buChar char="Ø"/>
            </a:pPr>
            <a:r>
              <a:rPr lang="en-US" altLang="ja-JP" sz="2400" b="1" dirty="0">
                <a:solidFill>
                  <a:srgbClr val="0000FF"/>
                </a:solidFill>
                <a:latin typeface="Tw Cen MT" panose="020B0602020104020603" pitchFamily="34" charset="0"/>
                <a:ea typeface="Meiryo UI" panose="020B0604030504040204" pitchFamily="50" charset="-128"/>
                <a:cs typeface="Arial" panose="020B0604020202020204" pitchFamily="34" charset="0"/>
              </a:rPr>
              <a:t>Strengthen Quality control of outsourcing</a:t>
            </a:r>
          </a:p>
        </p:txBody>
      </p:sp>
      <p:sp>
        <p:nvSpPr>
          <p:cNvPr id="122" name="テキスト ボックス 127">
            <a:extLst>
              <a:ext uri="{FF2B5EF4-FFF2-40B4-BE49-F238E27FC236}">
                <a16:creationId xmlns:a16="http://schemas.microsoft.com/office/drawing/2014/main" id="{0A2DFB98-F8FE-4310-8E8F-3BB49893AE13}"/>
              </a:ext>
            </a:extLst>
          </p:cNvPr>
          <p:cNvSpPr txBox="1"/>
          <p:nvPr/>
        </p:nvSpPr>
        <p:spPr>
          <a:xfrm>
            <a:off x="6621485" y="4408436"/>
            <a:ext cx="2671363" cy="282573"/>
          </a:xfrm>
          <a:prstGeom prst="rect">
            <a:avLst/>
          </a:prstGeom>
          <a:noFill/>
        </p:spPr>
        <p:txBody>
          <a:bodyPr wrap="none" lIns="36000" tIns="18000" rIns="36000" bIns="18000" rtlCol="0">
            <a:spAutoFit/>
          </a:bodyPr>
          <a:lstStyle/>
          <a:p>
            <a:pPr marL="180000" indent="-180000">
              <a:buFont typeface="Wingdings" panose="05000000000000000000" pitchFamily="2" charset="2"/>
              <a:buChar char="§"/>
            </a:pPr>
            <a:r>
              <a:rPr lang="en-US" altLang="ja-JP" sz="1600" b="1" dirty="0"/>
              <a:t>Add Verification Process</a:t>
            </a:r>
          </a:p>
        </p:txBody>
      </p:sp>
      <p:grpSp>
        <p:nvGrpSpPr>
          <p:cNvPr id="124" name="Group 123">
            <a:extLst>
              <a:ext uri="{FF2B5EF4-FFF2-40B4-BE49-F238E27FC236}">
                <a16:creationId xmlns:a16="http://schemas.microsoft.com/office/drawing/2014/main" id="{21C1E723-2EF1-4910-AA63-2F23F2CA9061}"/>
              </a:ext>
            </a:extLst>
          </p:cNvPr>
          <p:cNvGrpSpPr/>
          <p:nvPr/>
        </p:nvGrpSpPr>
        <p:grpSpPr>
          <a:xfrm>
            <a:off x="6870265" y="4762630"/>
            <a:ext cx="2673714" cy="881791"/>
            <a:chOff x="5496801" y="4166534"/>
            <a:chExt cx="4180516" cy="983732"/>
          </a:xfrm>
        </p:grpSpPr>
        <p:cxnSp>
          <p:nvCxnSpPr>
            <p:cNvPr id="126" name="Straight Arrow Connector 125">
              <a:extLst>
                <a:ext uri="{FF2B5EF4-FFF2-40B4-BE49-F238E27FC236}">
                  <a16:creationId xmlns:a16="http://schemas.microsoft.com/office/drawing/2014/main" id="{5AC7FF60-902C-4343-AC1F-A3189A76E19C}"/>
                </a:ext>
              </a:extLst>
            </p:cNvPr>
            <p:cNvCxnSpPr>
              <a:stCxn id="130" idx="3"/>
              <a:endCxn id="136" idx="1"/>
            </p:cNvCxnSpPr>
            <p:nvPr/>
          </p:nvCxnSpPr>
          <p:spPr>
            <a:xfrm>
              <a:off x="6294369" y="4383455"/>
              <a:ext cx="2052753" cy="2"/>
            </a:xfrm>
            <a:prstGeom prst="straightConnector1">
              <a:avLst/>
            </a:prstGeom>
            <a:noFill/>
            <a:ln w="19050" cap="flat" cmpd="sng" algn="ctr">
              <a:solidFill>
                <a:srgbClr val="000000"/>
              </a:solidFill>
              <a:prstDash val="solid"/>
              <a:headEnd type="none" w="med" len="med"/>
              <a:tailEnd type="arrow" w="med" len="med"/>
            </a:ln>
            <a:effectLst/>
          </p:spPr>
        </p:cxnSp>
        <p:sp>
          <p:nvSpPr>
            <p:cNvPr id="130" name="Rectangle 129">
              <a:extLst>
                <a:ext uri="{FF2B5EF4-FFF2-40B4-BE49-F238E27FC236}">
                  <a16:creationId xmlns:a16="http://schemas.microsoft.com/office/drawing/2014/main" id="{55ABFC3D-9CC4-4D0F-B8C1-2BF3C83E0A0E}"/>
                </a:ext>
              </a:extLst>
            </p:cNvPr>
            <p:cNvSpPr/>
            <p:nvPr/>
          </p:nvSpPr>
          <p:spPr>
            <a:xfrm>
              <a:off x="5508009" y="4166534"/>
              <a:ext cx="786359" cy="433842"/>
            </a:xfrm>
            <a:prstGeom prst="rect">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tx1"/>
                  </a:solidFill>
                  <a:latin typeface="+mn-lt"/>
                </a:rPr>
                <a:t>Checker 1</a:t>
              </a:r>
            </a:p>
          </p:txBody>
        </p:sp>
        <p:sp>
          <p:nvSpPr>
            <p:cNvPr id="134" name="Rectangle 133">
              <a:extLst>
                <a:ext uri="{FF2B5EF4-FFF2-40B4-BE49-F238E27FC236}">
                  <a16:creationId xmlns:a16="http://schemas.microsoft.com/office/drawing/2014/main" id="{030113CD-0D14-42DB-B328-69C20C496B06}"/>
                </a:ext>
              </a:extLst>
            </p:cNvPr>
            <p:cNvSpPr/>
            <p:nvPr/>
          </p:nvSpPr>
          <p:spPr>
            <a:xfrm>
              <a:off x="6460996" y="4166535"/>
              <a:ext cx="782709" cy="433842"/>
            </a:xfrm>
            <a:prstGeom prst="rect">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tx1"/>
                  </a:solidFill>
                  <a:latin typeface="+mn-lt"/>
                </a:rPr>
                <a:t>Checker 2</a:t>
              </a:r>
            </a:p>
          </p:txBody>
        </p:sp>
        <p:sp>
          <p:nvSpPr>
            <p:cNvPr id="135" name="Rectangle 134">
              <a:extLst>
                <a:ext uri="{FF2B5EF4-FFF2-40B4-BE49-F238E27FC236}">
                  <a16:creationId xmlns:a16="http://schemas.microsoft.com/office/drawing/2014/main" id="{35236162-21F3-45A0-865C-DB0FA43C7200}"/>
                </a:ext>
              </a:extLst>
            </p:cNvPr>
            <p:cNvSpPr/>
            <p:nvPr/>
          </p:nvSpPr>
          <p:spPr>
            <a:xfrm>
              <a:off x="7410334" y="4166536"/>
              <a:ext cx="770158" cy="433842"/>
            </a:xfrm>
            <a:prstGeom prst="rect">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tx1"/>
                  </a:solidFill>
                  <a:latin typeface="+mn-lt"/>
                </a:rPr>
                <a:t>Checker 3</a:t>
              </a:r>
            </a:p>
          </p:txBody>
        </p:sp>
        <p:sp>
          <p:nvSpPr>
            <p:cNvPr id="136" name="Rectangle 135">
              <a:extLst>
                <a:ext uri="{FF2B5EF4-FFF2-40B4-BE49-F238E27FC236}">
                  <a16:creationId xmlns:a16="http://schemas.microsoft.com/office/drawing/2014/main" id="{90828B38-D348-4734-9D50-C0D445D5E4F3}"/>
                </a:ext>
              </a:extLst>
            </p:cNvPr>
            <p:cNvSpPr/>
            <p:nvPr/>
          </p:nvSpPr>
          <p:spPr>
            <a:xfrm>
              <a:off x="8347121" y="4166536"/>
              <a:ext cx="1193258" cy="433842"/>
            </a:xfrm>
            <a:prstGeom prst="rect">
              <a:avLst/>
            </a:prstGeom>
            <a:solidFill>
              <a:schemeClr val="accent5">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mn-lt"/>
                </a:rPr>
                <a:t>Verify Checker</a:t>
              </a:r>
            </a:p>
          </p:txBody>
        </p:sp>
        <p:sp>
          <p:nvSpPr>
            <p:cNvPr id="138" name="TextBox 137">
              <a:extLst>
                <a:ext uri="{FF2B5EF4-FFF2-40B4-BE49-F238E27FC236}">
                  <a16:creationId xmlns:a16="http://schemas.microsoft.com/office/drawing/2014/main" id="{1968BD68-ED17-4A67-9A8C-3B9D940B89A6}"/>
                </a:ext>
              </a:extLst>
            </p:cNvPr>
            <p:cNvSpPr txBox="1"/>
            <p:nvPr/>
          </p:nvSpPr>
          <p:spPr>
            <a:xfrm>
              <a:off x="5496801" y="4583729"/>
              <a:ext cx="1080757" cy="4120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900" kern="0" dirty="0">
                  <a:solidFill>
                    <a:srgbClr val="000000"/>
                  </a:solidFill>
                  <a:cs typeface="Arial" charset="0"/>
                </a:rPr>
                <a:t>Write</a:t>
              </a:r>
              <a:endParaRPr kumimoji="0" lang="en-US" sz="900" b="0" i="0" u="none" strike="noStrike" kern="0" cap="none" spc="0" normalizeH="0" baseline="0" noProof="0" dirty="0">
                <a:ln>
                  <a:noFill/>
                </a:ln>
                <a:solidFill>
                  <a:srgbClr val="000000"/>
                </a:solidFill>
                <a:effectLst/>
                <a:uLnTx/>
                <a:uFillTx/>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cs typeface="Arial" charset="0"/>
                </a:rPr>
                <a:t>Pass bit 1</a:t>
              </a:r>
            </a:p>
          </p:txBody>
        </p:sp>
        <p:sp>
          <p:nvSpPr>
            <p:cNvPr id="140" name="TextBox 139">
              <a:extLst>
                <a:ext uri="{FF2B5EF4-FFF2-40B4-BE49-F238E27FC236}">
                  <a16:creationId xmlns:a16="http://schemas.microsoft.com/office/drawing/2014/main" id="{97EF0D2B-42B9-473F-A4CE-9A637E902197}"/>
                </a:ext>
              </a:extLst>
            </p:cNvPr>
            <p:cNvSpPr txBox="1"/>
            <p:nvPr/>
          </p:nvSpPr>
          <p:spPr>
            <a:xfrm>
              <a:off x="6480821" y="4583726"/>
              <a:ext cx="1080757" cy="4120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900" kern="0" dirty="0">
                  <a:solidFill>
                    <a:srgbClr val="000000"/>
                  </a:solidFill>
                  <a:cs typeface="Arial" charset="0"/>
                </a:rPr>
                <a:t>Write</a:t>
              </a:r>
              <a:endParaRPr kumimoji="0" lang="en-US" sz="900" b="0" i="0" u="none" strike="noStrike" kern="0" cap="none" spc="0" normalizeH="0" baseline="0" noProof="0" dirty="0">
                <a:ln>
                  <a:noFill/>
                </a:ln>
                <a:solidFill>
                  <a:srgbClr val="000000"/>
                </a:solidFill>
                <a:effectLst/>
                <a:uLnTx/>
                <a:uFillTx/>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cs typeface="Arial" charset="0"/>
                </a:rPr>
                <a:t>Pass bit 2</a:t>
              </a:r>
            </a:p>
          </p:txBody>
        </p:sp>
        <p:sp>
          <p:nvSpPr>
            <p:cNvPr id="141" name="TextBox 140">
              <a:extLst>
                <a:ext uri="{FF2B5EF4-FFF2-40B4-BE49-F238E27FC236}">
                  <a16:creationId xmlns:a16="http://schemas.microsoft.com/office/drawing/2014/main" id="{0D092B90-A768-4173-A6D3-9E285CCD3491}"/>
                </a:ext>
              </a:extLst>
            </p:cNvPr>
            <p:cNvSpPr txBox="1"/>
            <p:nvPr/>
          </p:nvSpPr>
          <p:spPr>
            <a:xfrm>
              <a:off x="7374180" y="4583726"/>
              <a:ext cx="1080757" cy="4120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900" kern="0" dirty="0">
                  <a:solidFill>
                    <a:srgbClr val="000000"/>
                  </a:solidFill>
                  <a:cs typeface="Arial" charset="0"/>
                </a:rPr>
                <a:t>Write</a:t>
              </a:r>
              <a:endParaRPr kumimoji="0" lang="en-US" sz="900" b="0" i="0" u="none" strike="noStrike" kern="0" cap="none" spc="0" normalizeH="0" baseline="0" noProof="0" dirty="0">
                <a:ln>
                  <a:noFill/>
                </a:ln>
                <a:solidFill>
                  <a:srgbClr val="000000"/>
                </a:solidFill>
                <a:effectLst/>
                <a:uLnTx/>
                <a:uFillTx/>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cs typeface="Arial" charset="0"/>
                </a:rPr>
                <a:t>Pass bit 3</a:t>
              </a:r>
            </a:p>
          </p:txBody>
        </p:sp>
        <p:sp>
          <p:nvSpPr>
            <p:cNvPr id="142" name="TextBox 141">
              <a:extLst>
                <a:ext uri="{FF2B5EF4-FFF2-40B4-BE49-F238E27FC236}">
                  <a16:creationId xmlns:a16="http://schemas.microsoft.com/office/drawing/2014/main" id="{AF97D1A5-E33F-4731-BE09-678C74DC9665}"/>
                </a:ext>
              </a:extLst>
            </p:cNvPr>
            <p:cNvSpPr txBox="1"/>
            <p:nvPr/>
          </p:nvSpPr>
          <p:spPr>
            <a:xfrm>
              <a:off x="8436737" y="4583726"/>
              <a:ext cx="1240580" cy="56654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cs typeface="Arial" charset="0"/>
                </a:rPr>
                <a:t>Read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cs typeface="Arial" charset="0"/>
                </a:rPr>
                <a:t>Pass bit 1,2,3</a:t>
              </a:r>
            </a:p>
          </p:txBody>
        </p:sp>
      </p:grpSp>
      <p:sp>
        <p:nvSpPr>
          <p:cNvPr id="150" name="楕円 114">
            <a:extLst>
              <a:ext uri="{FF2B5EF4-FFF2-40B4-BE49-F238E27FC236}">
                <a16:creationId xmlns:a16="http://schemas.microsoft.com/office/drawing/2014/main" id="{ACB34889-264D-4658-9FFD-F10861F92CEA}"/>
              </a:ext>
            </a:extLst>
          </p:cNvPr>
          <p:cNvSpPr/>
          <p:nvPr/>
        </p:nvSpPr>
        <p:spPr>
          <a:xfrm>
            <a:off x="9310623" y="4474511"/>
            <a:ext cx="381583" cy="349995"/>
          </a:xfrm>
          <a:prstGeom prst="ellipse">
            <a:avLst/>
          </a:prstGeom>
          <a:gradFill flip="none" rotWithShape="1">
            <a:gsLst>
              <a:gs pos="0">
                <a:srgbClr val="FFFF00"/>
              </a:gs>
              <a:gs pos="100000">
                <a:srgbClr val="FFFFC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solidFill>
                  <a:srgbClr val="FF9900"/>
                </a:solidFill>
                <a:effectLst>
                  <a:glow rad="25400">
                    <a:schemeClr val="tx1">
                      <a:alpha val="77000"/>
                    </a:schemeClr>
                  </a:glow>
                </a:effectLst>
              </a:rPr>
              <a:t>Add</a:t>
            </a:r>
          </a:p>
        </p:txBody>
      </p:sp>
      <p:grpSp>
        <p:nvGrpSpPr>
          <p:cNvPr id="10" name="Group 9">
            <a:extLst>
              <a:ext uri="{FF2B5EF4-FFF2-40B4-BE49-F238E27FC236}">
                <a16:creationId xmlns:a16="http://schemas.microsoft.com/office/drawing/2014/main" id="{82415930-4BDF-A03D-D2E1-6C9441828AC8}"/>
              </a:ext>
            </a:extLst>
          </p:cNvPr>
          <p:cNvGrpSpPr/>
          <p:nvPr/>
        </p:nvGrpSpPr>
        <p:grpSpPr>
          <a:xfrm>
            <a:off x="6566751" y="5644421"/>
            <a:ext cx="3780770" cy="1183322"/>
            <a:chOff x="9134702" y="4375721"/>
            <a:chExt cx="3780770" cy="1183322"/>
          </a:xfrm>
        </p:grpSpPr>
        <p:sp>
          <p:nvSpPr>
            <p:cNvPr id="121" name="テキスト ボックス 33">
              <a:extLst>
                <a:ext uri="{FF2B5EF4-FFF2-40B4-BE49-F238E27FC236}">
                  <a16:creationId xmlns:a16="http://schemas.microsoft.com/office/drawing/2014/main" id="{2F9B325D-F417-4D1B-8907-D1D33B204A2D}"/>
                </a:ext>
              </a:extLst>
            </p:cNvPr>
            <p:cNvSpPr txBox="1"/>
            <p:nvPr/>
          </p:nvSpPr>
          <p:spPr>
            <a:xfrm>
              <a:off x="9134702" y="4375721"/>
              <a:ext cx="3780770" cy="282573"/>
            </a:xfrm>
            <a:prstGeom prst="rect">
              <a:avLst/>
            </a:prstGeom>
            <a:noFill/>
          </p:spPr>
          <p:txBody>
            <a:bodyPr wrap="none" lIns="36000" tIns="18000" rIns="36000" bIns="18000" rtlCol="0">
              <a:spAutoFit/>
            </a:bodyPr>
            <a:lstStyle>
              <a:defPPr>
                <a:defRPr lang="en-US"/>
              </a:defPPr>
              <a:lvl1pPr>
                <a:defRPr sz="1200" b="1">
                  <a:solidFill>
                    <a:sysClr val="windowText" lastClr="000000"/>
                  </a:solidFill>
                  <a:effectLst>
                    <a:glow rad="127000">
                      <a:schemeClr val="bg1"/>
                    </a:glow>
                  </a:effectLst>
                  <a:latin typeface="Meiryo UI" panose="020B0604030504040204" pitchFamily="50" charset="-128"/>
                  <a:ea typeface="Meiryo UI" panose="020B0604030504040204" pitchFamily="50" charset="-128"/>
                </a:defRPr>
              </a:lvl1pPr>
            </a:lstStyle>
            <a:p>
              <a:pPr marL="180000" indent="-180000">
                <a:buFont typeface="Wingdings" panose="05000000000000000000" pitchFamily="2" charset="2"/>
                <a:buChar char="§"/>
              </a:pPr>
              <a:r>
                <a:rPr lang="en-US" altLang="ja-JP" sz="1600" dirty="0">
                  <a:solidFill>
                    <a:schemeClr val="tx1"/>
                  </a:solidFill>
                  <a:latin typeface="Arial" charset="0"/>
                  <a:ea typeface="+mn-ea"/>
                </a:rPr>
                <a:t>Add final inspection for new models</a:t>
              </a:r>
            </a:p>
          </p:txBody>
        </p:sp>
        <p:cxnSp>
          <p:nvCxnSpPr>
            <p:cNvPr id="143" name="直線矢印コネクタ 13">
              <a:extLst>
                <a:ext uri="{FF2B5EF4-FFF2-40B4-BE49-F238E27FC236}">
                  <a16:creationId xmlns:a16="http://schemas.microsoft.com/office/drawing/2014/main" id="{71964CBF-4213-4AE3-82E8-C65B286D1BB6}"/>
                </a:ext>
              </a:extLst>
            </p:cNvPr>
            <p:cNvCxnSpPr>
              <a:stCxn id="144" idx="3"/>
              <a:endCxn id="149" idx="1"/>
            </p:cNvCxnSpPr>
            <p:nvPr/>
          </p:nvCxnSpPr>
          <p:spPr>
            <a:xfrm>
              <a:off x="9646518" y="5022403"/>
              <a:ext cx="1739629" cy="0"/>
            </a:xfrm>
            <a:prstGeom prst="straightConnector1">
              <a:avLst/>
            </a:prstGeom>
            <a:ln w="19050">
              <a:headEnd type="none"/>
              <a:tailEnd type="arrow"/>
            </a:ln>
          </p:spPr>
          <p:style>
            <a:lnRef idx="1">
              <a:schemeClr val="dk1"/>
            </a:lnRef>
            <a:fillRef idx="0">
              <a:schemeClr val="dk1"/>
            </a:fillRef>
            <a:effectRef idx="0">
              <a:schemeClr val="dk1"/>
            </a:effectRef>
            <a:fontRef idx="minor">
              <a:schemeClr val="tx1"/>
            </a:fontRef>
          </p:style>
        </p:cxnSp>
        <p:sp>
          <p:nvSpPr>
            <p:cNvPr id="144" name="テキスト ボックス 3">
              <a:extLst>
                <a:ext uri="{FF2B5EF4-FFF2-40B4-BE49-F238E27FC236}">
                  <a16:creationId xmlns:a16="http://schemas.microsoft.com/office/drawing/2014/main" id="{BDB8FB73-B0FA-41E3-B961-37AEB96B898C}"/>
                </a:ext>
              </a:extLst>
            </p:cNvPr>
            <p:cNvSpPr txBox="1"/>
            <p:nvPr/>
          </p:nvSpPr>
          <p:spPr>
            <a:xfrm>
              <a:off x="9381154" y="4827961"/>
              <a:ext cx="265364" cy="388884"/>
            </a:xfrm>
            <a:prstGeom prst="rect">
              <a:avLst/>
            </a:prstGeom>
            <a:solidFill>
              <a:schemeClr val="accent1">
                <a:lumMod val="20000"/>
                <a:lumOff val="80000"/>
              </a:schemeClr>
            </a:solidFill>
            <a:ln>
              <a:solidFill>
                <a:schemeClr val="tx1"/>
              </a:solidFill>
            </a:ln>
          </p:spPr>
          <p:txBody>
            <a:bodyPr wrap="none" lIns="54000" tIns="18000" rIns="54000" bIns="18000" rtlCol="0" anchor="ctr">
              <a:noAutofit/>
            </a:bodyPr>
            <a:lstStyle/>
            <a:p>
              <a:pPr algn="ctr"/>
              <a:r>
                <a:rPr lang="en-US" sz="900" dirty="0"/>
                <a:t>ICT</a:t>
              </a:r>
            </a:p>
          </p:txBody>
        </p:sp>
        <p:sp>
          <p:nvSpPr>
            <p:cNvPr id="145" name="テキスト ボックス 107">
              <a:extLst>
                <a:ext uri="{FF2B5EF4-FFF2-40B4-BE49-F238E27FC236}">
                  <a16:creationId xmlns:a16="http://schemas.microsoft.com/office/drawing/2014/main" id="{DBAC2DA4-97B6-4D60-85FB-95CA50E4C35D}"/>
                </a:ext>
              </a:extLst>
            </p:cNvPr>
            <p:cNvSpPr txBox="1"/>
            <p:nvPr/>
          </p:nvSpPr>
          <p:spPr>
            <a:xfrm>
              <a:off x="9762811" y="4827961"/>
              <a:ext cx="301960" cy="388884"/>
            </a:xfrm>
            <a:prstGeom prst="rect">
              <a:avLst/>
            </a:prstGeom>
            <a:solidFill>
              <a:schemeClr val="accent1">
                <a:lumMod val="20000"/>
                <a:lumOff val="80000"/>
              </a:schemeClr>
            </a:solidFill>
            <a:ln>
              <a:solidFill>
                <a:schemeClr val="tx1"/>
              </a:solidFill>
            </a:ln>
          </p:spPr>
          <p:txBody>
            <a:bodyPr wrap="none" lIns="54000" tIns="18000" rIns="54000" bIns="18000" rtlCol="0" anchor="ctr">
              <a:noAutofit/>
            </a:bodyPr>
            <a:lstStyle/>
            <a:p>
              <a:pPr algn="ctr"/>
              <a:r>
                <a:rPr lang="en-US" sz="900" dirty="0"/>
                <a:t>FCT</a:t>
              </a:r>
            </a:p>
          </p:txBody>
        </p:sp>
        <p:sp>
          <p:nvSpPr>
            <p:cNvPr id="147" name="テキスト ボックス 110">
              <a:extLst>
                <a:ext uri="{FF2B5EF4-FFF2-40B4-BE49-F238E27FC236}">
                  <a16:creationId xmlns:a16="http://schemas.microsoft.com/office/drawing/2014/main" id="{A1C6B372-FC11-4F21-9B30-7BD4902530C9}"/>
                </a:ext>
              </a:extLst>
            </p:cNvPr>
            <p:cNvSpPr txBox="1"/>
            <p:nvPr/>
          </p:nvSpPr>
          <p:spPr>
            <a:xfrm>
              <a:off x="10181065" y="4827961"/>
              <a:ext cx="381687" cy="388884"/>
            </a:xfrm>
            <a:prstGeom prst="rect">
              <a:avLst/>
            </a:prstGeom>
            <a:solidFill>
              <a:schemeClr val="accent1">
                <a:lumMod val="20000"/>
                <a:lumOff val="80000"/>
              </a:schemeClr>
            </a:solidFill>
            <a:ln>
              <a:solidFill>
                <a:schemeClr val="tx1"/>
              </a:solidFill>
            </a:ln>
          </p:spPr>
          <p:txBody>
            <a:bodyPr wrap="none" lIns="54000" tIns="18000" rIns="54000" bIns="18000" rtlCol="0" anchor="ctr">
              <a:noAutofit/>
            </a:bodyPr>
            <a:lstStyle/>
            <a:p>
              <a:pPr algn="ctr"/>
              <a:r>
                <a:rPr lang="en-US" sz="900" dirty="0"/>
                <a:t>ASSY</a:t>
              </a:r>
            </a:p>
          </p:txBody>
        </p:sp>
        <p:sp>
          <p:nvSpPr>
            <p:cNvPr id="148" name="テキスト ボックス 112">
              <a:extLst>
                <a:ext uri="{FF2B5EF4-FFF2-40B4-BE49-F238E27FC236}">
                  <a16:creationId xmlns:a16="http://schemas.microsoft.com/office/drawing/2014/main" id="{FE2F766B-4070-458A-BC6B-65EA6072ADB3}"/>
                </a:ext>
              </a:extLst>
            </p:cNvPr>
            <p:cNvSpPr txBox="1"/>
            <p:nvPr/>
          </p:nvSpPr>
          <p:spPr>
            <a:xfrm>
              <a:off x="10679045" y="4827961"/>
              <a:ext cx="590808" cy="388884"/>
            </a:xfrm>
            <a:prstGeom prst="rect">
              <a:avLst/>
            </a:prstGeom>
            <a:solidFill>
              <a:schemeClr val="accent5">
                <a:lumMod val="40000"/>
                <a:lumOff val="60000"/>
              </a:schemeClr>
            </a:solidFill>
            <a:ln>
              <a:solidFill>
                <a:schemeClr val="tx1"/>
              </a:solidFill>
            </a:ln>
          </p:spPr>
          <p:txBody>
            <a:bodyPr wrap="none" lIns="54000" tIns="18000" rIns="54000" bIns="18000" rtlCol="0" anchor="ctr">
              <a:noAutofit/>
            </a:bodyPr>
            <a:lstStyle/>
            <a:p>
              <a:pPr algn="ctr"/>
              <a:r>
                <a:rPr lang="en-US" sz="900" dirty="0"/>
                <a:t>Final</a:t>
              </a:r>
            </a:p>
            <a:p>
              <a:pPr algn="ctr"/>
              <a:r>
                <a:rPr lang="en-US" sz="900" dirty="0"/>
                <a:t>Inspection</a:t>
              </a:r>
            </a:p>
          </p:txBody>
        </p:sp>
        <p:sp>
          <p:nvSpPr>
            <p:cNvPr id="149" name="テキスト ボックス 113">
              <a:extLst>
                <a:ext uri="{FF2B5EF4-FFF2-40B4-BE49-F238E27FC236}">
                  <a16:creationId xmlns:a16="http://schemas.microsoft.com/office/drawing/2014/main" id="{947995D5-6A6B-4D97-A060-8006C75F91DC}"/>
                </a:ext>
              </a:extLst>
            </p:cNvPr>
            <p:cNvSpPr txBox="1"/>
            <p:nvPr/>
          </p:nvSpPr>
          <p:spPr>
            <a:xfrm>
              <a:off x="11386147" y="4827961"/>
              <a:ext cx="554212" cy="388884"/>
            </a:xfrm>
            <a:prstGeom prst="rect">
              <a:avLst/>
            </a:prstGeom>
            <a:solidFill>
              <a:schemeClr val="accent1">
                <a:lumMod val="20000"/>
                <a:lumOff val="80000"/>
              </a:schemeClr>
            </a:solidFill>
            <a:ln>
              <a:solidFill>
                <a:schemeClr val="tx1"/>
              </a:solidFill>
            </a:ln>
          </p:spPr>
          <p:txBody>
            <a:bodyPr wrap="none" lIns="54000" tIns="18000" rIns="54000" bIns="18000" rtlCol="0" anchor="ctr">
              <a:noAutofit/>
            </a:bodyPr>
            <a:lstStyle/>
            <a:p>
              <a:pPr algn="ctr"/>
              <a:r>
                <a:rPr lang="en-US" sz="900" dirty="0"/>
                <a:t>Shipment</a:t>
              </a:r>
            </a:p>
          </p:txBody>
        </p:sp>
        <p:sp>
          <p:nvSpPr>
            <p:cNvPr id="151" name="楕円 117">
              <a:extLst>
                <a:ext uri="{FF2B5EF4-FFF2-40B4-BE49-F238E27FC236}">
                  <a16:creationId xmlns:a16="http://schemas.microsoft.com/office/drawing/2014/main" id="{C80CE71F-EE0A-4DF3-B8A5-A427BFB2626B}"/>
                </a:ext>
              </a:extLst>
            </p:cNvPr>
            <p:cNvSpPr/>
            <p:nvPr/>
          </p:nvSpPr>
          <p:spPr>
            <a:xfrm>
              <a:off x="10870178" y="4531842"/>
              <a:ext cx="381583" cy="349995"/>
            </a:xfrm>
            <a:prstGeom prst="ellipse">
              <a:avLst/>
            </a:prstGeom>
            <a:gradFill flip="none" rotWithShape="1">
              <a:gsLst>
                <a:gs pos="0">
                  <a:srgbClr val="FFFF00"/>
                </a:gs>
                <a:gs pos="100000">
                  <a:srgbClr val="FFFFC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solidFill>
                    <a:srgbClr val="FF9900"/>
                  </a:solidFill>
                  <a:effectLst>
                    <a:glow rad="25400">
                      <a:schemeClr val="tx1">
                        <a:alpha val="77000"/>
                      </a:schemeClr>
                    </a:glow>
                  </a:effectLst>
                </a:rPr>
                <a:t>Add</a:t>
              </a:r>
            </a:p>
          </p:txBody>
        </p:sp>
        <p:sp>
          <p:nvSpPr>
            <p:cNvPr id="152" name="TextBox 183">
              <a:extLst>
                <a:ext uri="{FF2B5EF4-FFF2-40B4-BE49-F238E27FC236}">
                  <a16:creationId xmlns:a16="http://schemas.microsoft.com/office/drawing/2014/main" id="{00871440-0146-4859-BF60-59AAA50A7954}"/>
                </a:ext>
              </a:extLst>
            </p:cNvPr>
            <p:cNvSpPr txBox="1"/>
            <p:nvPr/>
          </p:nvSpPr>
          <p:spPr>
            <a:xfrm>
              <a:off x="10643185" y="5189711"/>
              <a:ext cx="126880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900" kern="0" dirty="0">
                  <a:solidFill>
                    <a:srgbClr val="000000"/>
                  </a:solidFill>
                  <a:cs typeface="Arial" charset="0"/>
                </a:rPr>
                <a:t>Check</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cs typeface="Arial" charset="0"/>
                </a:rPr>
                <a:t>Final condition</a:t>
              </a:r>
            </a:p>
          </p:txBody>
        </p:sp>
      </p:grpSp>
      <p:pic>
        <p:nvPicPr>
          <p:cNvPr id="6" name="Picture 5"/>
          <p:cNvPicPr>
            <a:picLocks noChangeAspect="1"/>
          </p:cNvPicPr>
          <p:nvPr/>
        </p:nvPicPr>
        <p:blipFill rotWithShape="1">
          <a:blip r:embed="rId10"/>
          <a:srcRect l="49501" t="41600" r="29806" b="33167"/>
          <a:stretch/>
        </p:blipFill>
        <p:spPr>
          <a:xfrm>
            <a:off x="12505217" y="321200"/>
            <a:ext cx="1014238" cy="772965"/>
          </a:xfrm>
          <a:prstGeom prst="rect">
            <a:avLst/>
          </a:prstGeom>
        </p:spPr>
      </p:pic>
      <p:sp>
        <p:nvSpPr>
          <p:cNvPr id="8" name="Rectangle 63">
            <a:extLst>
              <a:ext uri="{FF2B5EF4-FFF2-40B4-BE49-F238E27FC236}">
                <a16:creationId xmlns:a16="http://schemas.microsoft.com/office/drawing/2014/main" id="{B8013C63-BA36-FB3D-3D33-4938B471F50B}"/>
              </a:ext>
            </a:extLst>
          </p:cNvPr>
          <p:cNvSpPr/>
          <p:nvPr/>
        </p:nvSpPr>
        <p:spPr>
          <a:xfrm>
            <a:off x="10781077" y="2588622"/>
            <a:ext cx="1235202" cy="865878"/>
          </a:xfrm>
          <a:prstGeom prst="roundRect">
            <a:avLst>
              <a:gd name="adj" fmla="val 16520"/>
            </a:avLst>
          </a:prstGeom>
          <a:gradFill>
            <a:gsLst>
              <a:gs pos="0">
                <a:srgbClr val="00CC99">
                  <a:lumMod val="20000"/>
                  <a:lumOff val="80000"/>
                </a:srgbClr>
              </a:gs>
              <a:gs pos="0">
                <a:srgbClr val="FFFFFF"/>
              </a:gs>
              <a:gs pos="100000">
                <a:schemeClr val="accent4">
                  <a:lumMod val="60000"/>
                  <a:lumOff val="40000"/>
                </a:schemeClr>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eaLnBrk="0" hangingPunct="0"/>
            <a:r>
              <a:rPr kumimoji="1" lang="en-US" altLang="ja-JP" sz="1100" b="1" u="sng"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NG by PAPVN</a:t>
            </a:r>
          </a:p>
          <a:p>
            <a:pPr eaLnBrk="0" hangingPunct="0"/>
            <a:r>
              <a:rPr kumimoji="1" lang="en-US" altLang="ja-JP" sz="1100" b="1" dirty="0">
                <a:solidFill>
                  <a:srgbClr val="FF0000"/>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FY22: 375 pcs</a:t>
            </a:r>
          </a:p>
          <a:p>
            <a:pPr eaLnBrk="0" hangingPunct="0"/>
            <a:r>
              <a:rPr kumimoji="1" lang="en-US" altLang="ja-JP" sz="1100" b="1"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FY23 :180 pcs</a:t>
            </a:r>
          </a:p>
          <a:p>
            <a:pPr eaLnBrk="0" hangingPunct="0"/>
            <a:r>
              <a:rPr kumimoji="1" lang="en-US" altLang="ja-JP" sz="1100" b="1"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          △50%</a:t>
            </a:r>
          </a:p>
        </p:txBody>
      </p:sp>
      <p:sp>
        <p:nvSpPr>
          <p:cNvPr id="9" name="Rectangle 63">
            <a:extLst>
              <a:ext uri="{FF2B5EF4-FFF2-40B4-BE49-F238E27FC236}">
                <a16:creationId xmlns:a16="http://schemas.microsoft.com/office/drawing/2014/main" id="{1A596D91-F53C-9A2C-D132-23B736EC515A}"/>
              </a:ext>
            </a:extLst>
          </p:cNvPr>
          <p:cNvSpPr/>
          <p:nvPr/>
        </p:nvSpPr>
        <p:spPr>
          <a:xfrm>
            <a:off x="10725169" y="5087906"/>
            <a:ext cx="1235202" cy="865878"/>
          </a:xfrm>
          <a:prstGeom prst="roundRect">
            <a:avLst>
              <a:gd name="adj" fmla="val 16520"/>
            </a:avLst>
          </a:prstGeom>
          <a:gradFill>
            <a:gsLst>
              <a:gs pos="0">
                <a:srgbClr val="00CC99">
                  <a:lumMod val="20000"/>
                  <a:lumOff val="80000"/>
                </a:srgbClr>
              </a:gs>
              <a:gs pos="0">
                <a:srgbClr val="FFFFFF"/>
              </a:gs>
              <a:gs pos="100000">
                <a:schemeClr val="accent4">
                  <a:lumMod val="60000"/>
                  <a:lumOff val="40000"/>
                </a:schemeClr>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eaLnBrk="0" hangingPunct="0"/>
            <a:r>
              <a:rPr kumimoji="1" lang="en-US" altLang="ja-JP" sz="1100" b="1" u="sng"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NG by PAPVN</a:t>
            </a:r>
          </a:p>
          <a:p>
            <a:pPr eaLnBrk="0" hangingPunct="0"/>
            <a:r>
              <a:rPr kumimoji="1" lang="en-US" altLang="ja-JP" sz="1100" b="1" dirty="0">
                <a:solidFill>
                  <a:srgbClr val="FF0000"/>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FY22: 375 pcs</a:t>
            </a:r>
          </a:p>
          <a:p>
            <a:pPr eaLnBrk="0" hangingPunct="0"/>
            <a:r>
              <a:rPr kumimoji="1" lang="en-US" altLang="ja-JP" sz="1100" b="1"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FY23 :180 pcs</a:t>
            </a:r>
          </a:p>
          <a:p>
            <a:pPr eaLnBrk="0" hangingPunct="0"/>
            <a:r>
              <a:rPr kumimoji="1" lang="en-US" altLang="ja-JP" sz="1100" b="1"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          △50%</a:t>
            </a:r>
          </a:p>
        </p:txBody>
      </p:sp>
    </p:spTree>
    <p:extLst>
      <p:ext uri="{BB962C8B-B14F-4D97-AF65-F5344CB8AC3E}">
        <p14:creationId xmlns:p14="http://schemas.microsoft.com/office/powerpoint/2010/main" val="2566086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Image result for Thinking Image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Rectangle 11">
            <a:extLst>
              <a:ext uri="{FF2B5EF4-FFF2-40B4-BE49-F238E27FC236}">
                <a16:creationId xmlns:a16="http://schemas.microsoft.com/office/drawing/2014/main" id="{2F1DE1EC-BD9A-45E8-BFCE-E5B258BD2F7E}"/>
              </a:ext>
            </a:extLst>
          </p:cNvPr>
          <p:cNvSpPr/>
          <p:nvPr/>
        </p:nvSpPr>
        <p:spPr>
          <a:xfrm>
            <a:off x="0" y="504000"/>
            <a:ext cx="12191999" cy="72000"/>
          </a:xfrm>
          <a:prstGeom prst="rect">
            <a:avLst/>
          </a:prstGeom>
          <a:gradFill>
            <a:gsLst>
              <a:gs pos="0">
                <a:schemeClr val="tx2">
                  <a:lumMod val="60000"/>
                  <a:lumOff val="40000"/>
                </a:schemeClr>
              </a:gs>
              <a:gs pos="50000">
                <a:schemeClr val="accent1">
                  <a:lumMod val="45000"/>
                  <a:lumOff val="55000"/>
                </a:schemeClr>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defRPr/>
            </a:pPr>
            <a:endParaRPr lang="en-US" sz="2400" dirty="0">
              <a:solidFill>
                <a:prstClr val="white"/>
              </a:solidFill>
            </a:endParaRPr>
          </a:p>
        </p:txBody>
      </p:sp>
      <p:sp>
        <p:nvSpPr>
          <p:cNvPr id="96" name="角丸四角形 3">
            <a:extLst>
              <a:ext uri="{FF2B5EF4-FFF2-40B4-BE49-F238E27FC236}">
                <a16:creationId xmlns:a16="http://schemas.microsoft.com/office/drawing/2014/main" id="{5C649549-EEA3-4627-95AD-A7564B788011}"/>
              </a:ext>
            </a:extLst>
          </p:cNvPr>
          <p:cNvSpPr/>
          <p:nvPr/>
        </p:nvSpPr>
        <p:spPr>
          <a:xfrm>
            <a:off x="122591" y="42547"/>
            <a:ext cx="2142718" cy="416162"/>
          </a:xfrm>
          <a:prstGeom prst="roundRect">
            <a:avLst>
              <a:gd name="adj" fmla="val 4217"/>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844083" rtl="0" eaLnBrk="1" fontAlgn="base" latinLnBrk="0" hangingPunct="1">
              <a:lnSpc>
                <a:spcPct val="100000"/>
              </a:lnSpc>
              <a:spcBef>
                <a:spcPct val="0"/>
              </a:spcBef>
              <a:spcAft>
                <a:spcPct val="0"/>
              </a:spcAft>
              <a:buClrTx/>
              <a:buSzTx/>
              <a:buFontTx/>
              <a:buNone/>
              <a:tabLst/>
              <a:defRPr/>
            </a:pPr>
            <a:r>
              <a:rPr kumimoji="1" lang="en-US" altLang="ja-JP" sz="2000" b="1" u="none" strike="noStrike" kern="1200" cap="none" spc="0" normalizeH="0" baseline="0" noProof="0" dirty="0">
                <a:ln>
                  <a:noFill/>
                </a:ln>
                <a:solidFill>
                  <a:schemeClr val="bg1"/>
                </a:solidFill>
                <a:effectLst/>
                <a:uLnTx/>
                <a:uFillTx/>
                <a:latin typeface="Meiryo UI" pitchFamily="50" charset="-128"/>
                <a:ea typeface="Meiryo UI" pitchFamily="50" charset="-128"/>
              </a:rPr>
              <a:t>VSBU</a:t>
            </a:r>
            <a:endParaRPr kumimoji="1" lang="en-US" altLang="ja-JP" sz="2000" b="1" u="none" strike="noStrike" kern="1200" cap="none" spc="0" normalizeH="0" baseline="0" noProof="0" dirty="0">
              <a:ln>
                <a:noFill/>
              </a:ln>
              <a:solidFill>
                <a:srgbClr val="000000"/>
              </a:solidFill>
              <a:effectLst/>
              <a:uLnTx/>
              <a:uFillTx/>
              <a:latin typeface="Meiryo UI" pitchFamily="50" charset="-128"/>
              <a:ea typeface="Meiryo UI" pitchFamily="50" charset="-128"/>
            </a:endParaRPr>
          </a:p>
        </p:txBody>
      </p:sp>
      <p:sp>
        <p:nvSpPr>
          <p:cNvPr id="73" name="Text Box 7">
            <a:extLst>
              <a:ext uri="{FF2B5EF4-FFF2-40B4-BE49-F238E27FC236}">
                <a16:creationId xmlns:a16="http://schemas.microsoft.com/office/drawing/2014/main" id="{4942AE71-91FF-4CA2-AF2B-90A9D3EC4263}"/>
              </a:ext>
            </a:extLst>
          </p:cNvPr>
          <p:cNvSpPr txBox="1">
            <a:spLocks noChangeArrowheads="1"/>
          </p:cNvSpPr>
          <p:nvPr/>
        </p:nvSpPr>
        <p:spPr bwMode="auto">
          <a:xfrm>
            <a:off x="11392515" y="100173"/>
            <a:ext cx="720000" cy="3600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18000" rIns="36000" bIns="18000" anchor="ctr" anchorCtr="0">
            <a:noAutofit/>
          </a:bodyPr>
          <a:lstStyle/>
          <a:p>
            <a:pPr algn="ctr" defTabSz="457200" fontAlgn="auto">
              <a:spcBef>
                <a:spcPct val="50000"/>
              </a:spcBef>
              <a:spcAft>
                <a:spcPts val="0"/>
              </a:spcAft>
            </a:pPr>
            <a:r>
              <a:rPr lang="en-US" altLang="ja-JP" sz="1600" b="1" dirty="0">
                <a:solidFill>
                  <a:srgbClr val="44546A"/>
                </a:solidFill>
                <a:latin typeface="Meiryo UI" panose="020B0604030504040204" pitchFamily="50" charset="-128"/>
                <a:ea typeface="Meiryo UI" panose="020B0604030504040204" pitchFamily="50" charset="-128"/>
              </a:rPr>
              <a:t>7/12</a:t>
            </a:r>
            <a:endParaRPr lang="en-US" altLang="ja-JP" sz="1100" b="1" dirty="0">
              <a:solidFill>
                <a:srgbClr val="44546A"/>
              </a:solidFill>
              <a:latin typeface="Meiryo UI" panose="020B0604030504040204" pitchFamily="50" charset="-128"/>
              <a:ea typeface="Meiryo UI" panose="020B0604030504040204" pitchFamily="50" charset="-128"/>
            </a:endParaRPr>
          </a:p>
        </p:txBody>
      </p:sp>
      <p:sp>
        <p:nvSpPr>
          <p:cNvPr id="74" name="Rectangle 2">
            <a:extLst>
              <a:ext uri="{FF2B5EF4-FFF2-40B4-BE49-F238E27FC236}">
                <a16:creationId xmlns:a16="http://schemas.microsoft.com/office/drawing/2014/main" id="{F7FAACE9-381E-479D-B557-63426049DEA7}"/>
              </a:ext>
            </a:extLst>
          </p:cNvPr>
          <p:cNvSpPr txBox="1">
            <a:spLocks/>
          </p:cNvSpPr>
          <p:nvPr/>
        </p:nvSpPr>
        <p:spPr>
          <a:xfrm>
            <a:off x="2993489" y="13375"/>
            <a:ext cx="6205023" cy="472813"/>
          </a:xfrm>
          <a:prstGeom prst="rect">
            <a:avLst/>
          </a:prstGeom>
        </p:spPr>
        <p:txBody>
          <a:bodyPr vert="horz" wrap="none" lIns="36000" tIns="36000" rIns="36000" bIns="36000" rtlCol="0" anchor="ctr">
            <a:sp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defRPr/>
            </a:pPr>
            <a:r>
              <a:rPr lang="en-US" sz="2600" b="1" dirty="0">
                <a:solidFill>
                  <a:prstClr val="black"/>
                </a:solidFill>
                <a:latin typeface="Meiryo UI" panose="020B0604030504040204" pitchFamily="34" charset="-128"/>
                <a:ea typeface="Meiryo UI" panose="020B0604030504040204" pitchFamily="34" charset="-128"/>
              </a:rPr>
              <a:t>2-4. Quality Analysis &amp; Action Plan</a:t>
            </a:r>
          </a:p>
        </p:txBody>
      </p:sp>
      <p:sp>
        <p:nvSpPr>
          <p:cNvPr id="94" name="Rectangle 11">
            <a:extLst>
              <a:ext uri="{FF2B5EF4-FFF2-40B4-BE49-F238E27FC236}">
                <a16:creationId xmlns:a16="http://schemas.microsoft.com/office/drawing/2014/main" id="{B4A8F49F-F240-4AD7-99C5-7AD491671D83}"/>
              </a:ext>
            </a:extLst>
          </p:cNvPr>
          <p:cNvSpPr/>
          <p:nvPr/>
        </p:nvSpPr>
        <p:spPr>
          <a:xfrm>
            <a:off x="0" y="504318"/>
            <a:ext cx="12191999" cy="72000"/>
          </a:xfrm>
          <a:prstGeom prst="rect">
            <a:avLst/>
          </a:prstGeom>
          <a:gradFill>
            <a:gsLst>
              <a:gs pos="0">
                <a:schemeClr val="tx2">
                  <a:lumMod val="60000"/>
                  <a:lumOff val="40000"/>
                </a:schemeClr>
              </a:gs>
              <a:gs pos="50000">
                <a:schemeClr val="accent1">
                  <a:lumMod val="45000"/>
                  <a:lumOff val="55000"/>
                </a:schemeClr>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defRPr/>
            </a:pPr>
            <a:endParaRPr lang="en-US" sz="2400" dirty="0">
              <a:solidFill>
                <a:prstClr val="white"/>
              </a:solidFill>
            </a:endParaRPr>
          </a:p>
        </p:txBody>
      </p:sp>
      <p:sp>
        <p:nvSpPr>
          <p:cNvPr id="99" name="正方形/長方形 1">
            <a:extLst>
              <a:ext uri="{FF2B5EF4-FFF2-40B4-BE49-F238E27FC236}">
                <a16:creationId xmlns:a16="http://schemas.microsoft.com/office/drawing/2014/main" id="{28769260-48FB-446D-91A9-4E84CA93DDB5}"/>
              </a:ext>
            </a:extLst>
          </p:cNvPr>
          <p:cNvSpPr/>
          <p:nvPr/>
        </p:nvSpPr>
        <p:spPr>
          <a:xfrm>
            <a:off x="125164" y="888650"/>
            <a:ext cx="4752000" cy="5888386"/>
          </a:xfrm>
          <a:prstGeom prst="roundRect">
            <a:avLst>
              <a:gd name="adj" fmla="val 2786"/>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18000" bIns="36000" rtlCol="0" anchor="ctr">
            <a:noAutofit/>
          </a:bodyPr>
          <a:lstStyle/>
          <a:p>
            <a:pPr marL="504000" indent="-504000"/>
            <a:endParaRPr kumimoji="1" lang="en-US" altLang="ja-JP" sz="1400" b="1" dirty="0">
              <a:solidFill>
                <a:srgbClr val="06098C"/>
              </a:solidFill>
              <a:latin typeface="Arial" panose="020B0604020202020204" pitchFamily="34" charset="0"/>
              <a:ea typeface="Meiryo UI" panose="020B0604030504040204" pitchFamily="50" charset="-128"/>
              <a:cs typeface="Arial" panose="020B0604020202020204" pitchFamily="34" charset="0"/>
            </a:endParaRPr>
          </a:p>
        </p:txBody>
      </p:sp>
      <p:sp>
        <p:nvSpPr>
          <p:cNvPr id="104" name="正方形/長方形 1">
            <a:extLst>
              <a:ext uri="{FF2B5EF4-FFF2-40B4-BE49-F238E27FC236}">
                <a16:creationId xmlns:a16="http://schemas.microsoft.com/office/drawing/2014/main" id="{DC4D5A0F-4917-4D02-A2DA-339884B6960B}"/>
              </a:ext>
            </a:extLst>
          </p:cNvPr>
          <p:cNvSpPr/>
          <p:nvPr/>
        </p:nvSpPr>
        <p:spPr>
          <a:xfrm>
            <a:off x="4948515" y="873197"/>
            <a:ext cx="7164000" cy="5903839"/>
          </a:xfrm>
          <a:prstGeom prst="roundRect">
            <a:avLst>
              <a:gd name="adj" fmla="val 2786"/>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18000" bIns="36000" rtlCol="0" anchor="ctr">
            <a:noAutofit/>
          </a:bodyPr>
          <a:lstStyle/>
          <a:p>
            <a:pPr marL="504000" indent="-504000"/>
            <a:endParaRPr kumimoji="1" lang="en-US" altLang="ja-JP" sz="1400" b="1" dirty="0">
              <a:solidFill>
                <a:srgbClr val="06098C"/>
              </a:solidFill>
              <a:latin typeface="Arial" panose="020B0604020202020204" pitchFamily="34" charset="0"/>
              <a:ea typeface="Meiryo UI" panose="020B0604030504040204" pitchFamily="50" charset="-128"/>
              <a:cs typeface="Arial" panose="020B0604020202020204" pitchFamily="34" charset="0"/>
            </a:endParaRPr>
          </a:p>
        </p:txBody>
      </p:sp>
      <p:sp>
        <p:nvSpPr>
          <p:cNvPr id="172" name="Rectangle 171">
            <a:extLst>
              <a:ext uri="{FF2B5EF4-FFF2-40B4-BE49-F238E27FC236}">
                <a16:creationId xmlns:a16="http://schemas.microsoft.com/office/drawing/2014/main" id="{02DC6946-4F98-4F5E-8071-EBE75434784C}"/>
              </a:ext>
            </a:extLst>
          </p:cNvPr>
          <p:cNvSpPr/>
          <p:nvPr/>
        </p:nvSpPr>
        <p:spPr>
          <a:xfrm>
            <a:off x="5008404" y="5198065"/>
            <a:ext cx="6384070" cy="307777"/>
          </a:xfrm>
          <a:prstGeom prst="rect">
            <a:avLst/>
          </a:prstGeom>
          <a:noFill/>
          <a:ln>
            <a:noFill/>
          </a:ln>
        </p:spPr>
        <p:txBody>
          <a:bodyPr vert="horz" wrap="square" lIns="36000" tIns="0" rIns="36000" bIns="0" rtlCol="0" anchor="t" anchorCtr="0">
            <a:spAutoFit/>
          </a:bodyPr>
          <a:lstStyle/>
          <a:p>
            <a:pPr marL="285750" indent="-285750" defTabSz="457200">
              <a:buFont typeface="Wingdings" panose="05000000000000000000" pitchFamily="2" charset="2"/>
              <a:buChar char="q"/>
            </a:pPr>
            <a:r>
              <a:rPr lang="en-US" sz="2000" b="1" dirty="0">
                <a:solidFill>
                  <a:srgbClr val="0000FF"/>
                </a:solidFill>
                <a:latin typeface="Tw Cen MT" panose="020B0602020104020603" pitchFamily="34" charset="0"/>
                <a:ea typeface="Meiryo UI" panose="020B0604030504040204" pitchFamily="50" charset="-128"/>
                <a:cs typeface="Arial" panose="020B0604020202020204" pitchFamily="34" charset="0"/>
              </a:rPr>
              <a:t>Clear Judgement standard</a:t>
            </a:r>
          </a:p>
        </p:txBody>
      </p:sp>
      <p:sp>
        <p:nvSpPr>
          <p:cNvPr id="173" name="Rectangle 172">
            <a:extLst>
              <a:ext uri="{FF2B5EF4-FFF2-40B4-BE49-F238E27FC236}">
                <a16:creationId xmlns:a16="http://schemas.microsoft.com/office/drawing/2014/main" id="{02DC6946-4F98-4F5E-8071-EBE75434784C}"/>
              </a:ext>
            </a:extLst>
          </p:cNvPr>
          <p:cNvSpPr/>
          <p:nvPr/>
        </p:nvSpPr>
        <p:spPr>
          <a:xfrm>
            <a:off x="5019084" y="2466920"/>
            <a:ext cx="5423527" cy="307777"/>
          </a:xfrm>
          <a:prstGeom prst="rect">
            <a:avLst/>
          </a:prstGeom>
          <a:noFill/>
          <a:ln>
            <a:noFill/>
          </a:ln>
        </p:spPr>
        <p:txBody>
          <a:bodyPr vert="horz" wrap="none" lIns="36000" tIns="0" rIns="36000" bIns="0" rtlCol="0" anchor="t" anchorCtr="0">
            <a:spAutoFit/>
          </a:bodyPr>
          <a:lstStyle/>
          <a:p>
            <a:pPr marL="285750" indent="-285750" defTabSz="457200">
              <a:buFont typeface="Wingdings" panose="05000000000000000000" pitchFamily="2" charset="2"/>
              <a:buChar char="q"/>
            </a:pPr>
            <a:r>
              <a:rPr lang="en-US" sz="2000" b="1" dirty="0">
                <a:solidFill>
                  <a:srgbClr val="0000FF"/>
                </a:solidFill>
                <a:latin typeface="Tw Cen MT" panose="020B0602020104020603" pitchFamily="34" charset="0"/>
                <a:ea typeface="Meiryo UI" panose="020B0604030504040204" pitchFamily="50" charset="-128"/>
                <a:cs typeface="Arial" panose="020B0604020202020204" pitchFamily="34" charset="0"/>
              </a:rPr>
              <a:t>Completed set up all System for TV before AQ1</a:t>
            </a:r>
          </a:p>
        </p:txBody>
      </p:sp>
      <p:pic>
        <p:nvPicPr>
          <p:cNvPr id="174" name="Picture 173"/>
          <p:cNvPicPr>
            <a:picLocks noChangeAspect="1"/>
          </p:cNvPicPr>
          <p:nvPr/>
        </p:nvPicPr>
        <p:blipFill>
          <a:blip r:embed="rId3"/>
          <a:stretch>
            <a:fillRect/>
          </a:stretch>
        </p:blipFill>
        <p:spPr>
          <a:xfrm>
            <a:off x="8269797" y="4177947"/>
            <a:ext cx="1073915" cy="706756"/>
          </a:xfrm>
          <a:prstGeom prst="rect">
            <a:avLst/>
          </a:prstGeom>
        </p:spPr>
      </p:pic>
      <p:pic>
        <p:nvPicPr>
          <p:cNvPr id="175" name="Picture 174"/>
          <p:cNvPicPr>
            <a:picLocks noChangeAspect="1"/>
          </p:cNvPicPr>
          <p:nvPr/>
        </p:nvPicPr>
        <p:blipFill>
          <a:blip r:embed="rId4"/>
          <a:stretch>
            <a:fillRect/>
          </a:stretch>
        </p:blipFill>
        <p:spPr>
          <a:xfrm>
            <a:off x="8699288" y="4216544"/>
            <a:ext cx="1035842" cy="779616"/>
          </a:xfrm>
          <a:prstGeom prst="rect">
            <a:avLst/>
          </a:prstGeom>
        </p:spPr>
      </p:pic>
      <p:pic>
        <p:nvPicPr>
          <p:cNvPr id="176" name="Picture 175"/>
          <p:cNvPicPr>
            <a:picLocks noChangeAspect="1"/>
          </p:cNvPicPr>
          <p:nvPr/>
        </p:nvPicPr>
        <p:blipFill>
          <a:blip r:embed="rId5"/>
          <a:stretch>
            <a:fillRect/>
          </a:stretch>
        </p:blipFill>
        <p:spPr>
          <a:xfrm>
            <a:off x="9142115" y="4340710"/>
            <a:ext cx="1024436" cy="769879"/>
          </a:xfrm>
          <a:prstGeom prst="rect">
            <a:avLst/>
          </a:prstGeom>
        </p:spPr>
      </p:pic>
      <p:sp>
        <p:nvSpPr>
          <p:cNvPr id="177" name="Rectangle 176">
            <a:extLst>
              <a:ext uri="{FF2B5EF4-FFF2-40B4-BE49-F238E27FC236}">
                <a16:creationId xmlns:a16="http://schemas.microsoft.com/office/drawing/2014/main" id="{02DC6946-4F98-4F5E-8071-EBE75434784C}"/>
              </a:ext>
            </a:extLst>
          </p:cNvPr>
          <p:cNvSpPr/>
          <p:nvPr/>
        </p:nvSpPr>
        <p:spPr>
          <a:xfrm>
            <a:off x="5008404" y="3798558"/>
            <a:ext cx="4783095" cy="307777"/>
          </a:xfrm>
          <a:prstGeom prst="rect">
            <a:avLst/>
          </a:prstGeom>
          <a:noFill/>
          <a:ln>
            <a:noFill/>
          </a:ln>
        </p:spPr>
        <p:txBody>
          <a:bodyPr vert="horz" wrap="none" lIns="36000" tIns="0" rIns="36000" bIns="0" rtlCol="0" anchor="t" anchorCtr="0">
            <a:spAutoFit/>
          </a:bodyPr>
          <a:lstStyle/>
          <a:p>
            <a:pPr marL="285750" indent="-285750" defTabSz="457200">
              <a:buFont typeface="Wingdings" panose="05000000000000000000" pitchFamily="2" charset="2"/>
              <a:buChar char="q"/>
            </a:pPr>
            <a:r>
              <a:rPr lang="en-US" sz="2000" b="1" dirty="0">
                <a:solidFill>
                  <a:srgbClr val="0000FF"/>
                </a:solidFill>
                <a:latin typeface="Tw Cen MT" panose="020B0602020104020603" pitchFamily="34" charset="0"/>
                <a:ea typeface="Meiryo UI" panose="020B0604030504040204" pitchFamily="50" charset="-128"/>
                <a:cs typeface="Arial" panose="020B0604020202020204" pitchFamily="34" charset="0"/>
              </a:rPr>
              <a:t>Making clear standard for handing Panel</a:t>
            </a:r>
          </a:p>
        </p:txBody>
      </p:sp>
      <p:sp>
        <p:nvSpPr>
          <p:cNvPr id="178" name="Rectangle 63">
            <a:extLst>
              <a:ext uri="{FF2B5EF4-FFF2-40B4-BE49-F238E27FC236}">
                <a16:creationId xmlns:a16="http://schemas.microsoft.com/office/drawing/2014/main" id="{1AAA094E-D120-41A5-88C8-A67C14CB3F83}"/>
              </a:ext>
            </a:extLst>
          </p:cNvPr>
          <p:cNvSpPr/>
          <p:nvPr/>
        </p:nvSpPr>
        <p:spPr>
          <a:xfrm>
            <a:off x="179351" y="5031249"/>
            <a:ext cx="4622877" cy="1558893"/>
          </a:xfrm>
          <a:prstGeom prst="roundRect">
            <a:avLst>
              <a:gd name="adj" fmla="val 11983"/>
            </a:avLst>
          </a:prstGeom>
          <a:gradFill>
            <a:gsLst>
              <a:gs pos="0">
                <a:srgbClr val="00CC99">
                  <a:lumMod val="20000"/>
                  <a:lumOff val="80000"/>
                </a:srgbClr>
              </a:gs>
              <a:gs pos="0">
                <a:srgbClr val="FFFFFF"/>
              </a:gs>
              <a:gs pos="100000">
                <a:schemeClr val="accent4">
                  <a:lumMod val="60000"/>
                  <a:lumOff val="40000"/>
                </a:schemeClr>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eaLnBrk="0" hangingPunct="0">
              <a:lnSpc>
                <a:spcPct val="150000"/>
              </a:lnSpc>
            </a:pPr>
            <a:r>
              <a:rPr kumimoji="1" lang="en-US" altLang="ja-JP" b="1" u="sng"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Target:</a:t>
            </a:r>
          </a:p>
          <a:p>
            <a:pPr eaLnBrk="0" hangingPunct="0">
              <a:lnSpc>
                <a:spcPct val="150000"/>
              </a:lnSpc>
            </a:pPr>
            <a:r>
              <a:rPr kumimoji="1" lang="en-US" altLang="ja-JP" sz="1600" b="1"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1. Market claim           :  0 case</a:t>
            </a:r>
          </a:p>
          <a:p>
            <a:pPr eaLnBrk="0" hangingPunct="0">
              <a:lnSpc>
                <a:spcPct val="150000"/>
              </a:lnSpc>
            </a:pPr>
            <a:r>
              <a:rPr kumimoji="1" lang="en-US" altLang="ja-JP" sz="1600" b="1"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2. NG panel by PSNV :  0.01% &lt;Same KM&gt;</a:t>
            </a:r>
          </a:p>
          <a:p>
            <a:pPr eaLnBrk="0" hangingPunct="0">
              <a:lnSpc>
                <a:spcPct val="150000"/>
              </a:lnSpc>
            </a:pPr>
            <a:r>
              <a:rPr kumimoji="1" lang="en-US" altLang="ja-JP" sz="1600" b="1"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3. Lost cost (/year)     : 4,200$ &lt; Same KM &gt;</a:t>
            </a:r>
          </a:p>
        </p:txBody>
      </p:sp>
      <p:pic>
        <p:nvPicPr>
          <p:cNvPr id="179" name="Picture 178"/>
          <p:cNvPicPr>
            <a:picLocks noChangeAspect="1"/>
          </p:cNvPicPr>
          <p:nvPr/>
        </p:nvPicPr>
        <p:blipFill>
          <a:blip r:embed="rId6"/>
          <a:stretch>
            <a:fillRect/>
          </a:stretch>
        </p:blipFill>
        <p:spPr>
          <a:xfrm>
            <a:off x="10389613" y="4209152"/>
            <a:ext cx="1475930" cy="827073"/>
          </a:xfrm>
          <a:prstGeom prst="rect">
            <a:avLst/>
          </a:prstGeom>
          <a:ln>
            <a:noFill/>
          </a:ln>
          <a:effectLst>
            <a:outerShdw blurRad="292100" dist="139700" dir="2700000" algn="tl" rotWithShape="0">
              <a:srgbClr val="333333">
                <a:alpha val="65000"/>
              </a:srgbClr>
            </a:outerShdw>
          </a:effectLst>
        </p:spPr>
      </p:pic>
      <p:sp>
        <p:nvSpPr>
          <p:cNvPr id="180" name="Right Arrow 179"/>
          <p:cNvSpPr/>
          <p:nvPr/>
        </p:nvSpPr>
        <p:spPr>
          <a:xfrm>
            <a:off x="10190678" y="4416684"/>
            <a:ext cx="171128" cy="4262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Picture 183"/>
          <p:cNvPicPr>
            <a:picLocks noChangeAspect="1"/>
          </p:cNvPicPr>
          <p:nvPr/>
        </p:nvPicPr>
        <p:blipFill>
          <a:blip r:embed="rId7"/>
          <a:stretch>
            <a:fillRect/>
          </a:stretch>
        </p:blipFill>
        <p:spPr>
          <a:xfrm rot="20072702">
            <a:off x="10041700" y="2753699"/>
            <a:ext cx="294048" cy="485953"/>
          </a:xfrm>
          <a:prstGeom prst="rect">
            <a:avLst/>
          </a:prstGeom>
        </p:spPr>
      </p:pic>
      <p:pic>
        <p:nvPicPr>
          <p:cNvPr id="194" name="Picture 193"/>
          <p:cNvPicPr>
            <a:picLocks noChangeAspect="1"/>
          </p:cNvPicPr>
          <p:nvPr/>
        </p:nvPicPr>
        <p:blipFill>
          <a:blip r:embed="rId8"/>
          <a:stretch>
            <a:fillRect/>
          </a:stretch>
        </p:blipFill>
        <p:spPr>
          <a:xfrm>
            <a:off x="10257240" y="1447316"/>
            <a:ext cx="1486026" cy="580888"/>
          </a:xfrm>
          <a:prstGeom prst="rect">
            <a:avLst/>
          </a:prstGeom>
        </p:spPr>
      </p:pic>
      <p:sp>
        <p:nvSpPr>
          <p:cNvPr id="233" name="Rectangle 232">
            <a:extLst>
              <a:ext uri="{FF2B5EF4-FFF2-40B4-BE49-F238E27FC236}">
                <a16:creationId xmlns:a16="http://schemas.microsoft.com/office/drawing/2014/main" id="{02DC6946-4F98-4F5E-8071-EBE75434784C}"/>
              </a:ext>
            </a:extLst>
          </p:cNvPr>
          <p:cNvSpPr/>
          <p:nvPr/>
        </p:nvSpPr>
        <p:spPr>
          <a:xfrm>
            <a:off x="5019084" y="1147100"/>
            <a:ext cx="5413524" cy="307777"/>
          </a:xfrm>
          <a:prstGeom prst="rect">
            <a:avLst/>
          </a:prstGeom>
          <a:noFill/>
          <a:ln>
            <a:noFill/>
          </a:ln>
        </p:spPr>
        <p:txBody>
          <a:bodyPr vert="horz" wrap="none" lIns="36000" tIns="0" rIns="36000" bIns="0" rtlCol="0" anchor="t" anchorCtr="0">
            <a:spAutoFit/>
          </a:bodyPr>
          <a:lstStyle/>
          <a:p>
            <a:pPr marL="285750" indent="-285750" defTabSz="457200">
              <a:buFont typeface="Wingdings" panose="05000000000000000000" pitchFamily="2" charset="2"/>
              <a:buChar char="q"/>
            </a:pPr>
            <a:r>
              <a:rPr lang="en-US" sz="2000" b="1" dirty="0">
                <a:solidFill>
                  <a:srgbClr val="0000FF"/>
                </a:solidFill>
                <a:latin typeface="Tw Cen MT" panose="020B0602020104020603" pitchFamily="34" charset="0"/>
                <a:ea typeface="Meiryo UI" panose="020B0604030504040204" pitchFamily="50" charset="-128"/>
                <a:cs typeface="Arial" panose="020B0604020202020204" pitchFamily="34" charset="0"/>
              </a:rPr>
              <a:t>Setup Market centerline PSNV-MIC-KM factory  </a:t>
            </a:r>
          </a:p>
        </p:txBody>
      </p:sp>
      <p:sp>
        <p:nvSpPr>
          <p:cNvPr id="236" name="Rounded Rectangle 124">
            <a:extLst>
              <a:ext uri="{FF2B5EF4-FFF2-40B4-BE49-F238E27FC236}">
                <a16:creationId xmlns:a16="http://schemas.microsoft.com/office/drawing/2014/main" id="{E3628164-8DF5-4112-A904-B1AC23D383BD}"/>
              </a:ext>
            </a:extLst>
          </p:cNvPr>
          <p:cNvSpPr/>
          <p:nvPr/>
        </p:nvSpPr>
        <p:spPr>
          <a:xfrm>
            <a:off x="7064625" y="659494"/>
            <a:ext cx="2991323" cy="360000"/>
          </a:xfrm>
          <a:prstGeom prst="roundRect">
            <a:avLst/>
          </a:prstGeom>
          <a:gradFill>
            <a:gsLst>
              <a:gs pos="0">
                <a:schemeClr val="accent1">
                  <a:lumMod val="40000"/>
                  <a:lumOff val="60000"/>
                </a:schemeClr>
              </a:gs>
              <a:gs pos="100000">
                <a:schemeClr val="accent1">
                  <a:lumMod val="60000"/>
                  <a:lumOff val="40000"/>
                </a:schemeClr>
              </a:gs>
            </a:gsLst>
            <a:lin ang="5400000" scaled="1"/>
          </a:gradFill>
          <a:ln w="9525">
            <a:solidFill>
              <a:schemeClr val="tx2">
                <a:lumMod val="60000"/>
                <a:lumOff val="40000"/>
              </a:schemeClr>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tx1"/>
                </a:solidFill>
                <a:latin typeface="Arial" panose="020B0604020202020204" pitchFamily="34" charset="0"/>
                <a:ea typeface="Meiryo UI"/>
                <a:cs typeface="Arial" panose="020B0604020202020204" pitchFamily="34" charset="0"/>
              </a:rPr>
              <a:t>Improvement Action</a:t>
            </a:r>
            <a:endParaRPr lang="en-US" altLang="ja-JP" b="1" dirty="0">
              <a:solidFill>
                <a:schemeClr val="tx1"/>
              </a:solidFill>
              <a:effectLst/>
              <a:latin typeface="Arial" panose="020B0604020202020204" pitchFamily="34" charset="0"/>
              <a:ea typeface="Meiryo UI"/>
              <a:cs typeface="Arial" panose="020B0604020202020204" pitchFamily="34" charset="0"/>
            </a:endParaRPr>
          </a:p>
        </p:txBody>
      </p:sp>
      <p:sp>
        <p:nvSpPr>
          <p:cNvPr id="11" name="Rectangle 10"/>
          <p:cNvSpPr/>
          <p:nvPr/>
        </p:nvSpPr>
        <p:spPr>
          <a:xfrm>
            <a:off x="111477" y="1147100"/>
            <a:ext cx="4811987" cy="400110"/>
          </a:xfrm>
          <a:prstGeom prst="rect">
            <a:avLst/>
          </a:prstGeom>
        </p:spPr>
        <p:txBody>
          <a:bodyPr wrap="square">
            <a:spAutoFit/>
          </a:bodyPr>
          <a:lstStyle/>
          <a:p>
            <a:pPr marL="285750" indent="-285750">
              <a:buFont typeface="Wingdings" panose="05000000000000000000" pitchFamily="2" charset="2"/>
              <a:buChar char="q"/>
            </a:pPr>
            <a:r>
              <a:rPr kumimoji="1" lang="en-US" altLang="ja-JP" sz="2000" b="1" dirty="0">
                <a:solidFill>
                  <a:schemeClr val="tx2"/>
                </a:solidFill>
                <a:latin typeface="Tw Cen MT" panose="020B0602020104020603" pitchFamily="34" charset="0"/>
                <a:ea typeface="Meiryo UI" panose="020B0604030504040204" pitchFamily="50" charset="-128"/>
                <a:cs typeface="Meiryo UI" panose="020B0604030504040204" pitchFamily="50" charset="-128"/>
              </a:rPr>
              <a:t>OLED TV Start  production [EU market]</a:t>
            </a:r>
          </a:p>
        </p:txBody>
      </p:sp>
      <p:sp>
        <p:nvSpPr>
          <p:cNvPr id="238" name="Rounded Rectangle 124">
            <a:extLst>
              <a:ext uri="{FF2B5EF4-FFF2-40B4-BE49-F238E27FC236}">
                <a16:creationId xmlns:a16="http://schemas.microsoft.com/office/drawing/2014/main" id="{E3628164-8DF5-4112-A904-B1AC23D383BD}"/>
              </a:ext>
            </a:extLst>
          </p:cNvPr>
          <p:cNvSpPr/>
          <p:nvPr/>
        </p:nvSpPr>
        <p:spPr>
          <a:xfrm>
            <a:off x="1005502" y="725128"/>
            <a:ext cx="2991323" cy="360000"/>
          </a:xfrm>
          <a:prstGeom prst="roundRect">
            <a:avLst/>
          </a:prstGeom>
          <a:solidFill>
            <a:srgbClr val="FFFFCC"/>
          </a:solidFill>
          <a:ln w="9525">
            <a:solidFill>
              <a:schemeClr val="tx2">
                <a:lumMod val="60000"/>
                <a:lumOff val="40000"/>
              </a:schemeClr>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tx1"/>
                </a:solidFill>
                <a:latin typeface="Arial" panose="020B0604020202020204" pitchFamily="34" charset="0"/>
                <a:ea typeface="Meiryo UI"/>
                <a:cs typeface="Arial" panose="020B0604020202020204" pitchFamily="34" charset="0"/>
              </a:rPr>
              <a:t>Background</a:t>
            </a:r>
            <a:endParaRPr lang="en-US" altLang="ja-JP" b="1" dirty="0">
              <a:solidFill>
                <a:schemeClr val="tx1"/>
              </a:solidFill>
              <a:effectLst/>
              <a:latin typeface="Arial" panose="020B0604020202020204" pitchFamily="34" charset="0"/>
              <a:ea typeface="Meiryo UI"/>
              <a:cs typeface="Arial" panose="020B0604020202020204" pitchFamily="34" charset="0"/>
            </a:endParaRPr>
          </a:p>
        </p:txBody>
      </p:sp>
      <p:sp>
        <p:nvSpPr>
          <p:cNvPr id="13" name="Rectangle 12"/>
          <p:cNvSpPr/>
          <p:nvPr/>
        </p:nvSpPr>
        <p:spPr>
          <a:xfrm>
            <a:off x="302105" y="3434857"/>
            <a:ext cx="1342809" cy="1200329"/>
          </a:xfrm>
          <a:prstGeom prst="rect">
            <a:avLst/>
          </a:prstGeom>
          <a:ln>
            <a:noFill/>
          </a:ln>
        </p:spPr>
        <p:txBody>
          <a:bodyPr wrap="square">
            <a:spAutoFit/>
          </a:bodyPr>
          <a:lstStyle/>
          <a:p>
            <a:pPr marL="285750" indent="-285750">
              <a:buFont typeface="Wingdings" panose="05000000000000000000" pitchFamily="2" charset="2"/>
              <a:buChar char="Ø"/>
            </a:pPr>
            <a:r>
              <a:rPr lang="en-US" altLang="ja-JP" dirty="0">
                <a:solidFill>
                  <a:schemeClr val="tx1">
                    <a:lumMod val="75000"/>
                    <a:lumOff val="25000"/>
                  </a:schemeClr>
                </a:solidFill>
                <a:latin typeface="Meiryo UI" panose="020B0604030504040204" pitchFamily="50" charset="-128"/>
                <a:ea typeface="Meiryo UI" panose="020B0604030504040204" pitchFamily="50" charset="-128"/>
              </a:rPr>
              <a:t>May.23</a:t>
            </a:r>
          </a:p>
          <a:p>
            <a:r>
              <a:rPr lang="en-US" altLang="ja-JP" dirty="0">
                <a:solidFill>
                  <a:schemeClr val="tx1">
                    <a:lumMod val="75000"/>
                    <a:lumOff val="25000"/>
                  </a:schemeClr>
                </a:solidFill>
                <a:latin typeface="Meiryo UI" panose="020B0604030504040204" pitchFamily="50" charset="-128"/>
                <a:ea typeface="Meiryo UI" panose="020B0604030504040204" pitchFamily="50" charset="-128"/>
              </a:rPr>
              <a:t>    Total    </a:t>
            </a:r>
          </a:p>
          <a:p>
            <a:pPr marL="285750" indent="-285750">
              <a:buFont typeface="Wingdings" panose="05000000000000000000" pitchFamily="2" charset="2"/>
              <a:buChar char="Ø"/>
            </a:pPr>
            <a:r>
              <a:rPr lang="en-US" altLang="ja-JP" dirty="0">
                <a:solidFill>
                  <a:schemeClr val="tx1">
                    <a:lumMod val="75000"/>
                    <a:lumOff val="25000"/>
                  </a:schemeClr>
                </a:solidFill>
                <a:latin typeface="Meiryo UI" panose="020B0604030504040204" pitchFamily="50" charset="-128"/>
                <a:ea typeface="Meiryo UI" panose="020B0604030504040204" pitchFamily="50" charset="-128"/>
              </a:rPr>
              <a:t>Jun.23  </a:t>
            </a:r>
          </a:p>
          <a:p>
            <a:r>
              <a:rPr lang="en-US" dirty="0">
                <a:solidFill>
                  <a:schemeClr val="tx1">
                    <a:lumMod val="75000"/>
                    <a:lumOff val="25000"/>
                  </a:schemeClr>
                </a:solidFill>
                <a:latin typeface="Meiryo UI" panose="020B0604030504040204" pitchFamily="50" charset="-128"/>
                <a:ea typeface="Meiryo UI" panose="020B0604030504040204" pitchFamily="50" charset="-128"/>
              </a:rPr>
              <a:t>    Total    </a:t>
            </a:r>
            <a:endParaRPr lang="en-US" dirty="0"/>
          </a:p>
        </p:txBody>
      </p:sp>
      <p:sp>
        <p:nvSpPr>
          <p:cNvPr id="14" name="Down Arrow 13"/>
          <p:cNvSpPr/>
          <p:nvPr/>
        </p:nvSpPr>
        <p:spPr>
          <a:xfrm>
            <a:off x="1650263" y="4893513"/>
            <a:ext cx="1133203" cy="351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p:cNvSpPr/>
          <p:nvPr/>
        </p:nvSpPr>
        <p:spPr>
          <a:xfrm>
            <a:off x="1440657" y="3434857"/>
            <a:ext cx="316930" cy="1200329"/>
          </a:xfrm>
          <a:prstGeom prst="rect">
            <a:avLst/>
          </a:prstGeom>
          <a:ln>
            <a:noFill/>
          </a:ln>
        </p:spPr>
        <p:txBody>
          <a:bodyPr wrap="square">
            <a:spAutoFit/>
          </a:bodyPr>
          <a:lstStyle/>
          <a:p>
            <a:r>
              <a:rPr lang="en-US" altLang="ja-JP" dirty="0">
                <a:solidFill>
                  <a:schemeClr val="tx1">
                    <a:lumMod val="75000"/>
                    <a:lumOff val="25000"/>
                  </a:schemeClr>
                </a:solidFill>
                <a:latin typeface="Meiryo UI" panose="020B0604030504040204" pitchFamily="50" charset="-128"/>
                <a:ea typeface="Meiryo UI" panose="020B0604030504040204" pitchFamily="50" charset="-128"/>
              </a:rPr>
              <a:t>:</a:t>
            </a:r>
          </a:p>
          <a:p>
            <a:r>
              <a:rPr lang="en-US" dirty="0">
                <a:solidFill>
                  <a:schemeClr val="tx1">
                    <a:lumMod val="75000"/>
                    <a:lumOff val="25000"/>
                  </a:schemeClr>
                </a:solidFill>
                <a:latin typeface="Meiryo UI" panose="020B0604030504040204" pitchFamily="50" charset="-128"/>
                <a:ea typeface="Meiryo UI" panose="020B0604030504040204" pitchFamily="50" charset="-128"/>
              </a:rPr>
              <a:t>:</a:t>
            </a:r>
          </a:p>
          <a:p>
            <a:r>
              <a:rPr lang="en-US" dirty="0">
                <a:solidFill>
                  <a:schemeClr val="tx1">
                    <a:lumMod val="75000"/>
                    <a:lumOff val="25000"/>
                  </a:schemeClr>
                </a:solidFill>
                <a:latin typeface="Meiryo UI" panose="020B0604030504040204" pitchFamily="50" charset="-128"/>
                <a:ea typeface="Meiryo UI" panose="020B0604030504040204" pitchFamily="50" charset="-128"/>
              </a:rPr>
              <a:t>:</a:t>
            </a:r>
          </a:p>
          <a:p>
            <a:r>
              <a:rPr lang="en-US" dirty="0">
                <a:solidFill>
                  <a:schemeClr val="tx1">
                    <a:lumMod val="75000"/>
                    <a:lumOff val="25000"/>
                  </a:schemeClr>
                </a:solidFill>
                <a:latin typeface="Meiryo UI" panose="020B0604030504040204" pitchFamily="50" charset="-128"/>
                <a:ea typeface="Meiryo UI" panose="020B0604030504040204" pitchFamily="50" charset="-128"/>
              </a:rPr>
              <a:t>:</a:t>
            </a:r>
            <a:endParaRPr lang="en-US" dirty="0"/>
          </a:p>
        </p:txBody>
      </p:sp>
      <p:sp>
        <p:nvSpPr>
          <p:cNvPr id="24" name="Rectangle 23"/>
          <p:cNvSpPr/>
          <p:nvPr/>
        </p:nvSpPr>
        <p:spPr>
          <a:xfrm>
            <a:off x="1670446" y="3460562"/>
            <a:ext cx="2786340" cy="1200329"/>
          </a:xfrm>
          <a:prstGeom prst="rect">
            <a:avLst/>
          </a:prstGeom>
        </p:spPr>
        <p:txBody>
          <a:bodyPr wrap="none">
            <a:spAutoFit/>
          </a:bodyPr>
          <a:lstStyle/>
          <a:p>
            <a:r>
              <a:rPr lang="en-US" altLang="ja-JP" dirty="0">
                <a:solidFill>
                  <a:schemeClr val="tx1">
                    <a:lumMod val="75000"/>
                    <a:lumOff val="25000"/>
                  </a:schemeClr>
                </a:solidFill>
                <a:latin typeface="Meiryo UI" panose="020B0604030504040204" pitchFamily="50" charset="-128"/>
                <a:ea typeface="Meiryo UI" panose="020B0604030504040204" pitchFamily="50" charset="-128"/>
              </a:rPr>
              <a:t>MZ1500/MZ980 series</a:t>
            </a:r>
          </a:p>
          <a:p>
            <a:r>
              <a:rPr lang="en-US" dirty="0">
                <a:solidFill>
                  <a:schemeClr val="tx1">
                    <a:lumMod val="75000"/>
                    <a:lumOff val="25000"/>
                  </a:schemeClr>
                </a:solidFill>
                <a:latin typeface="Meiryo UI" panose="020B0604030504040204" pitchFamily="50" charset="-128"/>
                <a:ea typeface="Meiryo UI" panose="020B0604030504040204" pitchFamily="50" charset="-128"/>
              </a:rPr>
              <a:t>30 models</a:t>
            </a:r>
          </a:p>
          <a:p>
            <a:r>
              <a:rPr lang="en-US" altLang="ja-JP" dirty="0">
                <a:solidFill>
                  <a:schemeClr val="tx1">
                    <a:lumMod val="75000"/>
                    <a:lumOff val="25000"/>
                  </a:schemeClr>
                </a:solidFill>
                <a:latin typeface="Meiryo UI" panose="020B0604030504040204" pitchFamily="50" charset="-128"/>
                <a:ea typeface="Meiryo UI" panose="020B0604030504040204" pitchFamily="50" charset="-128"/>
              </a:rPr>
              <a:t>MZ2000 series</a:t>
            </a:r>
          </a:p>
          <a:p>
            <a:r>
              <a:rPr lang="en-US" dirty="0">
                <a:solidFill>
                  <a:schemeClr val="tx1">
                    <a:lumMod val="75000"/>
                    <a:lumOff val="25000"/>
                  </a:schemeClr>
                </a:solidFill>
                <a:latin typeface="Meiryo UI" panose="020B0604030504040204" pitchFamily="50" charset="-128"/>
                <a:ea typeface="Meiryo UI" panose="020B0604030504040204" pitchFamily="50" charset="-128"/>
              </a:rPr>
              <a:t>12 models</a:t>
            </a:r>
            <a:endParaRPr lang="en-US" dirty="0"/>
          </a:p>
        </p:txBody>
      </p:sp>
      <p:sp>
        <p:nvSpPr>
          <p:cNvPr id="26" name="Rectangle 25"/>
          <p:cNvSpPr/>
          <p:nvPr/>
        </p:nvSpPr>
        <p:spPr>
          <a:xfrm>
            <a:off x="5079481" y="4190257"/>
            <a:ext cx="3162509" cy="861774"/>
          </a:xfrm>
          <a:prstGeom prst="rect">
            <a:avLst/>
          </a:prstGeom>
        </p:spPr>
        <p:txBody>
          <a:bodyPr wrap="square">
            <a:spAutoFit/>
          </a:bodyPr>
          <a:lstStyle/>
          <a:p>
            <a:pPr defTabSz="457200"/>
            <a:r>
              <a:rPr lang="en-US" b="1" dirty="0">
                <a:solidFill>
                  <a:srgbClr val="0000FF"/>
                </a:solidFill>
                <a:latin typeface="Tw Cen MT" panose="020B0602020104020603" pitchFamily="34" charset="0"/>
                <a:ea typeface="Meiryo UI" panose="020B0604030504040204" pitchFamily="50" charset="-128"/>
                <a:cs typeface="Arial" panose="020B0604020202020204" pitchFamily="34" charset="0"/>
                <a:sym typeface="Wingdings" panose="05000000000000000000" pitchFamily="2" charset="2"/>
              </a:rPr>
              <a:t> </a:t>
            </a:r>
            <a:r>
              <a:rPr lang="en-US" sz="1600" dirty="0">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 Make new route to control</a:t>
            </a:r>
          </a:p>
          <a:p>
            <a:pPr defTabSz="457200"/>
            <a:r>
              <a:rPr lang="en-US" sz="1600" dirty="0">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 - Discuss LGD to indicate risk </a:t>
            </a:r>
          </a:p>
          <a:p>
            <a:pPr defTabSz="457200"/>
            <a:r>
              <a:rPr lang="en-US" sz="1600" dirty="0">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   for improve</a:t>
            </a:r>
          </a:p>
        </p:txBody>
      </p:sp>
      <p:sp>
        <p:nvSpPr>
          <p:cNvPr id="250" name="Rectangle 249"/>
          <p:cNvSpPr/>
          <p:nvPr/>
        </p:nvSpPr>
        <p:spPr>
          <a:xfrm>
            <a:off x="5098217" y="1446523"/>
            <a:ext cx="6645050" cy="861774"/>
          </a:xfrm>
          <a:prstGeom prst="rect">
            <a:avLst/>
          </a:prstGeom>
        </p:spPr>
        <p:txBody>
          <a:bodyPr wrap="square">
            <a:spAutoFit/>
          </a:bodyPr>
          <a:lstStyle/>
          <a:p>
            <a:pPr defTabSz="457200"/>
            <a:r>
              <a:rPr lang="en-US" b="1" dirty="0">
                <a:solidFill>
                  <a:srgbClr val="0000FF"/>
                </a:solidFill>
                <a:latin typeface="Tw Cen MT" panose="020B0602020104020603" pitchFamily="34" charset="0"/>
                <a:ea typeface="Meiryo UI" panose="020B0604030504040204" pitchFamily="50" charset="-128"/>
                <a:cs typeface="Arial" panose="020B0604020202020204" pitchFamily="34" charset="0"/>
                <a:sym typeface="Wingdings" panose="05000000000000000000" pitchFamily="2" charset="2"/>
              </a:rPr>
              <a:t> </a:t>
            </a:r>
            <a:r>
              <a:rPr lang="en-US" sz="1600" dirty="0">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 Study Market issue happen with KM product</a:t>
            </a:r>
          </a:p>
          <a:p>
            <a:pPr defTabSz="457200"/>
            <a:r>
              <a:rPr lang="en-US" sz="1600" dirty="0">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 - Connect with MIC – QC to get EU market issue </a:t>
            </a:r>
          </a:p>
          <a:p>
            <a:pPr defTabSz="457200"/>
            <a:r>
              <a:rPr lang="en-US" sz="1600" dirty="0">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 -  Analyze &amp; take preventive action</a:t>
            </a:r>
          </a:p>
        </p:txBody>
      </p:sp>
      <p:sp>
        <p:nvSpPr>
          <p:cNvPr id="251" name="Rectangle 250"/>
          <p:cNvSpPr/>
          <p:nvPr/>
        </p:nvSpPr>
        <p:spPr>
          <a:xfrm>
            <a:off x="9900681" y="2061519"/>
            <a:ext cx="1245177" cy="338554"/>
          </a:xfrm>
          <a:prstGeom prst="rect">
            <a:avLst/>
          </a:prstGeom>
          <a:noFill/>
        </p:spPr>
        <p:txBody>
          <a:bodyPr wrap="square" lIns="91440" tIns="45720" rIns="91440" bIns="45720">
            <a:spAutoFit/>
          </a:bodyPr>
          <a:lstStyle/>
          <a:p>
            <a:pPr algn="ctr"/>
            <a:r>
              <a:rPr lang="en-US" sz="1600" b="1" cap="none" spc="0" dirty="0">
                <a:ln w="6600">
                  <a:solidFill>
                    <a:schemeClr val="accent2"/>
                  </a:solidFill>
                  <a:prstDash val="solid"/>
                </a:ln>
                <a:solidFill>
                  <a:srgbClr val="0000FF"/>
                </a:solidFill>
                <a:effectLst>
                  <a:outerShdw dist="38100" dir="2700000" algn="tl" rotWithShape="0">
                    <a:schemeClr val="accent2"/>
                  </a:outerShdw>
                </a:effectLst>
              </a:rPr>
              <a:t>PSNV</a:t>
            </a:r>
          </a:p>
        </p:txBody>
      </p:sp>
      <p:sp>
        <p:nvSpPr>
          <p:cNvPr id="252" name="Rectangle 251"/>
          <p:cNvSpPr/>
          <p:nvPr/>
        </p:nvSpPr>
        <p:spPr>
          <a:xfrm>
            <a:off x="10501457" y="2062468"/>
            <a:ext cx="1245177" cy="338554"/>
          </a:xfrm>
          <a:prstGeom prst="rect">
            <a:avLst/>
          </a:prstGeom>
          <a:noFill/>
        </p:spPr>
        <p:txBody>
          <a:bodyPr wrap="square" lIns="91440" tIns="45720" rIns="91440" bIns="45720">
            <a:spAutoFit/>
          </a:bodyPr>
          <a:lstStyle/>
          <a:p>
            <a:pPr algn="ctr"/>
            <a:r>
              <a:rPr lang="en-US" sz="1600" b="1" cap="none" spc="0" dirty="0">
                <a:ln w="6600">
                  <a:solidFill>
                    <a:schemeClr val="accent2"/>
                  </a:solidFill>
                  <a:prstDash val="solid"/>
                </a:ln>
                <a:solidFill>
                  <a:srgbClr val="0000FF"/>
                </a:solidFill>
                <a:effectLst>
                  <a:outerShdw dist="38100" dir="2700000" algn="tl" rotWithShape="0">
                    <a:schemeClr val="accent2"/>
                  </a:outerShdw>
                </a:effectLst>
              </a:rPr>
              <a:t>MIC</a:t>
            </a:r>
          </a:p>
        </p:txBody>
      </p:sp>
      <p:sp>
        <p:nvSpPr>
          <p:cNvPr id="253" name="Rectangle 252"/>
          <p:cNvSpPr/>
          <p:nvPr/>
        </p:nvSpPr>
        <p:spPr>
          <a:xfrm>
            <a:off x="10973846" y="2069265"/>
            <a:ext cx="1245177" cy="338554"/>
          </a:xfrm>
          <a:prstGeom prst="rect">
            <a:avLst/>
          </a:prstGeom>
          <a:noFill/>
        </p:spPr>
        <p:txBody>
          <a:bodyPr wrap="square" lIns="91440" tIns="45720" rIns="91440" bIns="45720">
            <a:spAutoFit/>
          </a:bodyPr>
          <a:lstStyle/>
          <a:p>
            <a:pPr algn="ctr"/>
            <a:r>
              <a:rPr lang="en-US" sz="1600" b="1" cap="none" spc="0" dirty="0">
                <a:ln w="6600">
                  <a:solidFill>
                    <a:schemeClr val="accent2"/>
                  </a:solidFill>
                  <a:prstDash val="solid"/>
                </a:ln>
                <a:solidFill>
                  <a:srgbClr val="0000FF"/>
                </a:solidFill>
                <a:effectLst>
                  <a:outerShdw dist="38100" dir="2700000" algn="tl" rotWithShape="0">
                    <a:schemeClr val="accent2"/>
                  </a:outerShdw>
                </a:effectLst>
              </a:rPr>
              <a:t>KM</a:t>
            </a:r>
          </a:p>
        </p:txBody>
      </p:sp>
      <p:cxnSp>
        <p:nvCxnSpPr>
          <p:cNvPr id="2" name="直線コネクタ 53">
            <a:extLst>
              <a:ext uri="{FF2B5EF4-FFF2-40B4-BE49-F238E27FC236}">
                <a16:creationId xmlns:a16="http://schemas.microsoft.com/office/drawing/2014/main" id="{33B72E02-B4A5-F5E5-7A06-3097A0C16A23}"/>
              </a:ext>
            </a:extLst>
          </p:cNvPr>
          <p:cNvCxnSpPr>
            <a:cxnSpLocks/>
          </p:cNvCxnSpPr>
          <p:nvPr/>
        </p:nvCxnSpPr>
        <p:spPr>
          <a:xfrm>
            <a:off x="1581562" y="3027975"/>
            <a:ext cx="2215171" cy="0"/>
          </a:xfrm>
          <a:prstGeom prst="line">
            <a:avLst/>
          </a:prstGeom>
          <a:noFill/>
          <a:ln w="76200" cap="flat" cmpd="sng" algn="ctr">
            <a:solidFill>
              <a:srgbClr val="FFC000"/>
            </a:solidFill>
            <a:prstDash val="solid"/>
            <a:miter lim="800000"/>
            <a:tailEnd type="triangle"/>
          </a:ln>
          <a:effectLst/>
        </p:spPr>
      </p:cxnSp>
      <p:pic>
        <p:nvPicPr>
          <p:cNvPr id="3" name="図 36">
            <a:extLst>
              <a:ext uri="{FF2B5EF4-FFF2-40B4-BE49-F238E27FC236}">
                <a16:creationId xmlns:a16="http://schemas.microsoft.com/office/drawing/2014/main" id="{7C542551-4602-84BC-2D53-354D340D0F6D}"/>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13699" t="16750" r="12867" b="14894"/>
          <a:stretch/>
        </p:blipFill>
        <p:spPr>
          <a:xfrm>
            <a:off x="723478" y="1891742"/>
            <a:ext cx="896017" cy="587567"/>
          </a:xfrm>
          <a:prstGeom prst="rect">
            <a:avLst/>
          </a:prstGeom>
        </p:spPr>
      </p:pic>
      <p:pic>
        <p:nvPicPr>
          <p:cNvPr id="4" name="図 39">
            <a:extLst>
              <a:ext uri="{FF2B5EF4-FFF2-40B4-BE49-F238E27FC236}">
                <a16:creationId xmlns:a16="http://schemas.microsoft.com/office/drawing/2014/main" id="{ABD86343-C596-FD67-2F04-5D6F8203CFC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824608" y="1520205"/>
            <a:ext cx="1258485" cy="1054214"/>
          </a:xfrm>
          <a:prstGeom prst="rect">
            <a:avLst/>
          </a:prstGeom>
        </p:spPr>
      </p:pic>
      <p:pic>
        <p:nvPicPr>
          <p:cNvPr id="5" name="図 41">
            <a:extLst>
              <a:ext uri="{FF2B5EF4-FFF2-40B4-BE49-F238E27FC236}">
                <a16:creationId xmlns:a16="http://schemas.microsoft.com/office/drawing/2014/main" id="{0B36A262-119A-2943-F86D-6DD9E2604798}"/>
              </a:ext>
            </a:extLst>
          </p:cNvPr>
          <p:cNvPicPr>
            <a:picLocks noChangeAspect="1"/>
          </p:cNvPicPr>
          <p:nvPr/>
        </p:nvPicPr>
        <p:blipFill>
          <a:blip r:embed="rId11"/>
          <a:stretch>
            <a:fillRect/>
          </a:stretch>
        </p:blipFill>
        <p:spPr>
          <a:xfrm>
            <a:off x="3319593" y="1608063"/>
            <a:ext cx="1206000" cy="906912"/>
          </a:xfrm>
          <a:prstGeom prst="rect">
            <a:avLst/>
          </a:prstGeom>
        </p:spPr>
      </p:pic>
      <p:sp>
        <p:nvSpPr>
          <p:cNvPr id="6" name="四角形: 角を丸くする 42">
            <a:extLst>
              <a:ext uri="{FF2B5EF4-FFF2-40B4-BE49-F238E27FC236}">
                <a16:creationId xmlns:a16="http://schemas.microsoft.com/office/drawing/2014/main" id="{C832561D-83BA-8ED2-0A5F-5948F0DD4FD1}"/>
              </a:ext>
            </a:extLst>
          </p:cNvPr>
          <p:cNvSpPr/>
          <p:nvPr/>
        </p:nvSpPr>
        <p:spPr>
          <a:xfrm>
            <a:off x="201159" y="2828374"/>
            <a:ext cx="1478860" cy="389715"/>
          </a:xfrm>
          <a:prstGeom prst="roundRect">
            <a:avLst/>
          </a:prstGeom>
          <a:solidFill>
            <a:srgbClr val="2E75B6"/>
          </a:solidFill>
          <a:ln w="6350" cap="flat" cmpd="sng" algn="ctr">
            <a:solidFill>
              <a:srgbClr val="2E75B6"/>
            </a:solid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mn-cs"/>
              </a:rPr>
              <a:t>OLED</a:t>
            </a:r>
            <a:r>
              <a:rPr kumimoji="1" lang="ja-JP" altLang="en-US" sz="1400" b="1" i="0" u="none" strike="noStrike" kern="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mn-cs"/>
              </a:rPr>
              <a:t> </a:t>
            </a:r>
            <a:r>
              <a:rPr kumimoji="1" lang="en-US" altLang="ja-JP" sz="1400" b="1" i="0" u="none" strike="noStrike" kern="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mn-cs"/>
              </a:rPr>
              <a:t>Panel</a:t>
            </a:r>
          </a:p>
          <a:p>
            <a:pPr marL="0" marR="0" lvl="0" indent="0" algn="ctr" defTabSz="45720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mn-cs"/>
              </a:rPr>
              <a:t>（</a:t>
            </a:r>
            <a:r>
              <a:rPr kumimoji="1" lang="en-US" altLang="ja-JP" sz="1400" b="1" i="0" u="none" strike="noStrike" kern="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mn-cs"/>
              </a:rPr>
              <a:t>Back</a:t>
            </a:r>
            <a:r>
              <a:rPr kumimoji="1" lang="ja-JP" altLang="en-US" sz="1400" b="1" i="0" u="none" strike="noStrike" kern="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mn-cs"/>
              </a:rPr>
              <a:t> </a:t>
            </a:r>
            <a:r>
              <a:rPr kumimoji="1" lang="en-US" altLang="ja-JP" sz="1400" b="1" i="0" u="none" strike="noStrike" kern="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mn-cs"/>
              </a:rPr>
              <a:t>cover)</a:t>
            </a:r>
          </a:p>
        </p:txBody>
      </p:sp>
      <p:sp>
        <p:nvSpPr>
          <p:cNvPr id="7" name="四角形: 角を丸くする 43">
            <a:extLst>
              <a:ext uri="{FF2B5EF4-FFF2-40B4-BE49-F238E27FC236}">
                <a16:creationId xmlns:a16="http://schemas.microsoft.com/office/drawing/2014/main" id="{65A8D948-5C0D-EC30-E650-F7C1069FBB70}"/>
              </a:ext>
            </a:extLst>
          </p:cNvPr>
          <p:cNvSpPr/>
          <p:nvPr/>
        </p:nvSpPr>
        <p:spPr>
          <a:xfrm>
            <a:off x="1875837" y="2828374"/>
            <a:ext cx="1367611" cy="389715"/>
          </a:xfrm>
          <a:prstGeom prst="roundRect">
            <a:avLst/>
          </a:prstGeom>
          <a:solidFill>
            <a:srgbClr val="2E75B6"/>
          </a:solidFill>
          <a:ln w="6350" cap="flat" cmpd="sng" algn="ctr">
            <a:solidFill>
              <a:srgbClr val="2E75B6"/>
            </a:solid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mn-cs"/>
              </a:rPr>
              <a:t>TV</a:t>
            </a:r>
            <a:r>
              <a:rPr kumimoji="1" lang="ja-JP" altLang="en-US" sz="1400" b="1" i="0" u="none" strike="noStrike" kern="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mn-cs"/>
              </a:rPr>
              <a:t> </a:t>
            </a:r>
            <a:r>
              <a:rPr kumimoji="1" lang="en-US" altLang="ja-JP" sz="1400" b="1" i="0" u="none" strike="noStrike" kern="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mn-cs"/>
              </a:rPr>
              <a:t>Assembly</a:t>
            </a:r>
          </a:p>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PSNV</a:t>
            </a:r>
            <a:endPar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8" name="四角形: 角を丸くする 44">
            <a:extLst>
              <a:ext uri="{FF2B5EF4-FFF2-40B4-BE49-F238E27FC236}">
                <a16:creationId xmlns:a16="http://schemas.microsoft.com/office/drawing/2014/main" id="{3CDCD5C2-6B37-2EA7-2BEF-69B43E3AFE4B}"/>
              </a:ext>
            </a:extLst>
          </p:cNvPr>
          <p:cNvSpPr/>
          <p:nvPr/>
        </p:nvSpPr>
        <p:spPr>
          <a:xfrm>
            <a:off x="3423077" y="2828374"/>
            <a:ext cx="1084032" cy="389715"/>
          </a:xfrm>
          <a:prstGeom prst="roundRect">
            <a:avLst/>
          </a:prstGeom>
          <a:solidFill>
            <a:srgbClr val="2E75B6"/>
          </a:solidFill>
          <a:ln w="6350" cap="flat" cmpd="sng" algn="ctr">
            <a:solidFill>
              <a:srgbClr val="2E75B6"/>
            </a:solid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rgbClr val="FFFF00"/>
                </a:solidFill>
                <a:effectLst/>
                <a:uLnTx/>
                <a:uFillTx/>
                <a:latin typeface="Meiryo UI" panose="020B0604030504040204" pitchFamily="50" charset="-128"/>
                <a:ea typeface="Meiryo UI" panose="020B0604030504040204" pitchFamily="50" charset="-128"/>
                <a:cs typeface="+mn-cs"/>
              </a:rPr>
              <a:t>Sales</a:t>
            </a:r>
          </a:p>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PCEU</a:t>
            </a:r>
            <a:endPar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9" name="テキスト ボックス 27">
            <a:extLst>
              <a:ext uri="{FF2B5EF4-FFF2-40B4-BE49-F238E27FC236}">
                <a16:creationId xmlns:a16="http://schemas.microsoft.com/office/drawing/2014/main" id="{F1CF173D-2409-1B23-DE64-8355B5CC7FBF}"/>
              </a:ext>
            </a:extLst>
          </p:cNvPr>
          <p:cNvSpPr txBox="1"/>
          <p:nvPr/>
        </p:nvSpPr>
        <p:spPr>
          <a:xfrm>
            <a:off x="63033" y="2558502"/>
            <a:ext cx="2767147" cy="246221"/>
          </a:xfrm>
          <a:prstGeom prst="rect">
            <a:avLst/>
          </a:prstGeom>
          <a:noFill/>
        </p:spPr>
        <p:txBody>
          <a:bodyPr wrap="square" lIns="0" tIns="0" rIns="0" bIns="0" rtlCol="0">
            <a:spAutoFit/>
          </a:bodyPr>
          <a:lstStyle>
            <a:defPPr>
              <a:defRPr lang="en-US"/>
            </a:defPPr>
            <a:lvl1pPr algn="ctr">
              <a:defRPr sz="2400" b="1">
                <a:solidFill>
                  <a:prstClr val="white"/>
                </a:solidFill>
                <a:effectLst>
                  <a:glow rad="152400">
                    <a:srgbClr val="CC6600"/>
                  </a:glow>
                </a:effectLst>
                <a:latin typeface="Meiryo UI"/>
                <a:ea typeface="Meiryo UI"/>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solidFill>
                  <a:prstClr val="white"/>
                </a:solidFill>
                <a:effectLst>
                  <a:glow rad="152400">
                    <a:srgbClr val="CC6600"/>
                  </a:glow>
                </a:effectLst>
                <a:uLnTx/>
                <a:uFillTx/>
                <a:latin typeface="Meiryo UI"/>
                <a:ea typeface="Meiryo UI"/>
              </a:rPr>
              <a:t>New</a:t>
            </a:r>
            <a:r>
              <a:rPr kumimoji="0" lang="ja-JP" altLang="en-US" sz="1600" b="1" i="0" u="none" strike="noStrike" kern="0" cap="none" spc="0" normalizeH="0" baseline="0" noProof="0" dirty="0">
                <a:ln>
                  <a:noFill/>
                </a:ln>
                <a:solidFill>
                  <a:prstClr val="white"/>
                </a:solidFill>
                <a:effectLst>
                  <a:glow rad="152400">
                    <a:srgbClr val="CC6600"/>
                  </a:glow>
                </a:effectLst>
                <a:uLnTx/>
                <a:uFillTx/>
                <a:latin typeface="Meiryo UI"/>
                <a:ea typeface="Meiryo UI"/>
              </a:rPr>
              <a:t> </a:t>
            </a:r>
            <a:r>
              <a:rPr kumimoji="0" lang="en-US" altLang="ja-JP" sz="1600" b="1" i="0" u="none" strike="noStrike" kern="0" cap="none" spc="0" normalizeH="0" baseline="0" noProof="0" dirty="0">
                <a:ln>
                  <a:noFill/>
                </a:ln>
                <a:solidFill>
                  <a:prstClr val="white"/>
                </a:solidFill>
                <a:effectLst>
                  <a:glow rad="152400">
                    <a:srgbClr val="CC6600"/>
                  </a:glow>
                </a:effectLst>
                <a:uLnTx/>
                <a:uFillTx/>
                <a:latin typeface="Meiryo UI"/>
                <a:ea typeface="Meiryo UI"/>
              </a:rPr>
              <a:t>Business</a:t>
            </a:r>
            <a:r>
              <a:rPr kumimoji="0" lang="ja-JP" altLang="en-US" sz="1600" b="1" i="0" u="none" strike="noStrike" kern="0" cap="none" spc="0" normalizeH="0" baseline="0" noProof="0" dirty="0">
                <a:ln>
                  <a:noFill/>
                </a:ln>
                <a:solidFill>
                  <a:prstClr val="white"/>
                </a:solidFill>
                <a:effectLst>
                  <a:glow rad="152400">
                    <a:srgbClr val="CC6600"/>
                  </a:glow>
                </a:effectLst>
                <a:uLnTx/>
                <a:uFillTx/>
                <a:latin typeface="Meiryo UI"/>
                <a:ea typeface="Meiryo UI"/>
              </a:rPr>
              <a:t> </a:t>
            </a:r>
            <a:r>
              <a:rPr kumimoji="0" lang="en-US" altLang="ja-JP" sz="1600" b="1" i="0" u="none" strike="noStrike" kern="0" cap="none" spc="0" normalizeH="0" baseline="0" noProof="0" dirty="0">
                <a:ln>
                  <a:noFill/>
                </a:ln>
                <a:solidFill>
                  <a:prstClr val="white"/>
                </a:solidFill>
                <a:effectLst>
                  <a:glow rad="152400">
                    <a:srgbClr val="CC6600"/>
                  </a:glow>
                </a:effectLst>
                <a:uLnTx/>
                <a:uFillTx/>
                <a:latin typeface="Meiryo UI"/>
                <a:ea typeface="Meiryo UI"/>
              </a:rPr>
              <a:t>Route</a:t>
            </a:r>
            <a:endParaRPr kumimoji="0" lang="ja-JP" altLang="en-US" sz="1600" b="1" i="0" u="none" strike="noStrike" kern="0" cap="none" spc="0" normalizeH="0" baseline="0" noProof="0" dirty="0">
              <a:ln>
                <a:noFill/>
              </a:ln>
              <a:solidFill>
                <a:prstClr val="white"/>
              </a:solidFill>
              <a:effectLst>
                <a:glow rad="152400">
                  <a:srgbClr val="CC6600"/>
                </a:glow>
              </a:effectLst>
              <a:uLnTx/>
              <a:uFillTx/>
              <a:latin typeface="Meiryo UI"/>
              <a:ea typeface="Meiryo UI"/>
            </a:endParaRPr>
          </a:p>
        </p:txBody>
      </p:sp>
      <p:sp>
        <p:nvSpPr>
          <p:cNvPr id="10" name="矢印: 下 38">
            <a:extLst>
              <a:ext uri="{FF2B5EF4-FFF2-40B4-BE49-F238E27FC236}">
                <a16:creationId xmlns:a16="http://schemas.microsoft.com/office/drawing/2014/main" id="{44CBEEDC-9BF5-0762-5CD1-2AC51040F957}"/>
              </a:ext>
            </a:extLst>
          </p:cNvPr>
          <p:cNvSpPr/>
          <p:nvPr/>
        </p:nvSpPr>
        <p:spPr>
          <a:xfrm rot="16200000">
            <a:off x="1571273" y="1918443"/>
            <a:ext cx="431443" cy="233095"/>
          </a:xfrm>
          <a:prstGeom prst="down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2" name="矢印: 下 40">
            <a:extLst>
              <a:ext uri="{FF2B5EF4-FFF2-40B4-BE49-F238E27FC236}">
                <a16:creationId xmlns:a16="http://schemas.microsoft.com/office/drawing/2014/main" id="{4CBA0757-2761-4A87-7111-45FFEE1FAE84}"/>
              </a:ext>
            </a:extLst>
          </p:cNvPr>
          <p:cNvSpPr/>
          <p:nvPr/>
        </p:nvSpPr>
        <p:spPr>
          <a:xfrm rot="16200000">
            <a:off x="2933254" y="1961507"/>
            <a:ext cx="431443" cy="233095"/>
          </a:xfrm>
          <a:prstGeom prst="down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5" name="Rectangle 14">
            <a:extLst>
              <a:ext uri="{FF2B5EF4-FFF2-40B4-BE49-F238E27FC236}">
                <a16:creationId xmlns:a16="http://schemas.microsoft.com/office/drawing/2014/main" id="{D44F3986-DC69-599B-2E8C-04F791D2D4E5}"/>
              </a:ext>
            </a:extLst>
          </p:cNvPr>
          <p:cNvSpPr/>
          <p:nvPr/>
        </p:nvSpPr>
        <p:spPr>
          <a:xfrm>
            <a:off x="5067297" y="2761445"/>
            <a:ext cx="6645050" cy="861774"/>
          </a:xfrm>
          <a:prstGeom prst="rect">
            <a:avLst/>
          </a:prstGeom>
        </p:spPr>
        <p:txBody>
          <a:bodyPr wrap="square">
            <a:spAutoFit/>
          </a:bodyPr>
          <a:lstStyle/>
          <a:p>
            <a:pPr defTabSz="457200"/>
            <a:r>
              <a:rPr lang="en-US" b="1" dirty="0">
                <a:solidFill>
                  <a:srgbClr val="0000FF"/>
                </a:solidFill>
                <a:latin typeface="Tw Cen MT" panose="020B0602020104020603" pitchFamily="34" charset="0"/>
                <a:ea typeface="Meiryo UI" panose="020B0604030504040204" pitchFamily="50" charset="-128"/>
                <a:cs typeface="Arial" panose="020B0604020202020204" pitchFamily="34" charset="0"/>
                <a:sym typeface="Wingdings" panose="05000000000000000000" pitchFamily="2" charset="2"/>
              </a:rPr>
              <a:t> </a:t>
            </a:r>
            <a:r>
              <a:rPr lang="en-US" sz="1600" dirty="0">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 </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Inspection Verification System</a:t>
            </a:r>
            <a:endParaRPr lang="en-US" sz="1600" dirty="0">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endParaRPr>
          </a:p>
          <a:p>
            <a:pPr defTabSz="457200"/>
            <a:r>
              <a:rPr lang="en-US" sz="1600" dirty="0">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 - Traceability to link Panel to FG </a:t>
            </a:r>
          </a:p>
          <a:p>
            <a:pPr defTabSz="457200"/>
            <a:r>
              <a:rPr lang="en-US" sz="1600" dirty="0">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 - Control Trend defect </a:t>
            </a:r>
          </a:p>
        </p:txBody>
      </p:sp>
      <p:pic>
        <p:nvPicPr>
          <p:cNvPr id="18" name="図 36">
            <a:extLst>
              <a:ext uri="{FF2B5EF4-FFF2-40B4-BE49-F238E27FC236}">
                <a16:creationId xmlns:a16="http://schemas.microsoft.com/office/drawing/2014/main" id="{4725330F-3BC3-4909-3711-F47280A52C51}"/>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l="13699" t="16750" r="12867" b="14894"/>
          <a:stretch/>
        </p:blipFill>
        <p:spPr>
          <a:xfrm>
            <a:off x="8463018" y="2786048"/>
            <a:ext cx="1183562" cy="988490"/>
          </a:xfrm>
          <a:prstGeom prst="rect">
            <a:avLst/>
          </a:prstGeom>
        </p:spPr>
      </p:pic>
      <p:pic>
        <p:nvPicPr>
          <p:cNvPr id="183" name="Picture 182"/>
          <p:cNvPicPr>
            <a:picLocks noChangeAspect="1"/>
          </p:cNvPicPr>
          <p:nvPr/>
        </p:nvPicPr>
        <p:blipFill rotWithShape="1">
          <a:blip r:embed="rId13"/>
          <a:srcRect l="49757" t="6395"/>
          <a:stretch/>
        </p:blipFill>
        <p:spPr>
          <a:xfrm>
            <a:off x="8978589" y="3365366"/>
            <a:ext cx="473763" cy="285101"/>
          </a:xfrm>
          <a:prstGeom prst="rect">
            <a:avLst/>
          </a:prstGeom>
          <a:ln>
            <a:solidFill>
              <a:schemeClr val="bg1">
                <a:lumMod val="95000"/>
              </a:schemeClr>
            </a:solidFill>
          </a:ln>
        </p:spPr>
      </p:pic>
      <p:pic>
        <p:nvPicPr>
          <p:cNvPr id="192" name="Picture 191"/>
          <p:cNvPicPr>
            <a:picLocks noChangeAspect="1"/>
          </p:cNvPicPr>
          <p:nvPr/>
        </p:nvPicPr>
        <p:blipFill rotWithShape="1">
          <a:blip r:embed="rId14"/>
          <a:srcRect r="49592" b="11894"/>
          <a:stretch/>
        </p:blipFill>
        <p:spPr>
          <a:xfrm>
            <a:off x="8498440" y="3354800"/>
            <a:ext cx="462449" cy="302217"/>
          </a:xfrm>
          <a:prstGeom prst="rect">
            <a:avLst/>
          </a:prstGeom>
        </p:spPr>
      </p:pic>
      <p:pic>
        <p:nvPicPr>
          <p:cNvPr id="19" name="図 11">
            <a:extLst>
              <a:ext uri="{FF2B5EF4-FFF2-40B4-BE49-F238E27FC236}">
                <a16:creationId xmlns:a16="http://schemas.microsoft.com/office/drawing/2014/main" id="{FA861A7B-BE79-D086-2B1A-63E360814D13}"/>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695466" y="2767446"/>
            <a:ext cx="1245653" cy="966986"/>
          </a:xfrm>
          <a:prstGeom prst="rect">
            <a:avLst/>
          </a:prstGeom>
        </p:spPr>
      </p:pic>
      <p:pic>
        <p:nvPicPr>
          <p:cNvPr id="182" name="Picture 181"/>
          <p:cNvPicPr>
            <a:picLocks noChangeAspect="1"/>
          </p:cNvPicPr>
          <p:nvPr/>
        </p:nvPicPr>
        <p:blipFill rotWithShape="1">
          <a:blip r:embed="rId13"/>
          <a:srcRect t="-986" r="53313" b="-1"/>
          <a:stretch/>
        </p:blipFill>
        <p:spPr>
          <a:xfrm>
            <a:off x="10684402" y="3365859"/>
            <a:ext cx="500400" cy="267297"/>
          </a:xfrm>
          <a:prstGeom prst="rect">
            <a:avLst/>
          </a:prstGeom>
          <a:ln>
            <a:solidFill>
              <a:schemeClr val="bg1">
                <a:lumMod val="95000"/>
              </a:schemeClr>
            </a:solidFill>
          </a:ln>
        </p:spPr>
      </p:pic>
      <p:sp>
        <p:nvSpPr>
          <p:cNvPr id="20" name="Arrow: Left-Right 19">
            <a:extLst>
              <a:ext uri="{FF2B5EF4-FFF2-40B4-BE49-F238E27FC236}">
                <a16:creationId xmlns:a16="http://schemas.microsoft.com/office/drawing/2014/main" id="{89127BD6-D1EB-9880-FECC-1A48B4473700}"/>
              </a:ext>
            </a:extLst>
          </p:cNvPr>
          <p:cNvSpPr/>
          <p:nvPr/>
        </p:nvSpPr>
        <p:spPr>
          <a:xfrm>
            <a:off x="9692120" y="3032541"/>
            <a:ext cx="978115" cy="45926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a:t>
            </a:r>
          </a:p>
        </p:txBody>
      </p:sp>
      <p:pic>
        <p:nvPicPr>
          <p:cNvPr id="186" name="Picture 185"/>
          <p:cNvPicPr>
            <a:picLocks noChangeAspect="1"/>
          </p:cNvPicPr>
          <p:nvPr/>
        </p:nvPicPr>
        <p:blipFill>
          <a:blip r:embed="rId16"/>
          <a:stretch>
            <a:fillRect/>
          </a:stretch>
        </p:blipFill>
        <p:spPr>
          <a:xfrm>
            <a:off x="9986514" y="3399953"/>
            <a:ext cx="403099" cy="438917"/>
          </a:xfrm>
          <a:prstGeom prst="rect">
            <a:avLst/>
          </a:prstGeom>
        </p:spPr>
      </p:pic>
      <p:sp>
        <p:nvSpPr>
          <p:cNvPr id="22" name="TextBox 21">
            <a:extLst>
              <a:ext uri="{FF2B5EF4-FFF2-40B4-BE49-F238E27FC236}">
                <a16:creationId xmlns:a16="http://schemas.microsoft.com/office/drawing/2014/main" id="{E1AF5B3C-F552-3A2D-1309-6881F284278C}"/>
              </a:ext>
            </a:extLst>
          </p:cNvPr>
          <p:cNvSpPr txBox="1"/>
          <p:nvPr/>
        </p:nvSpPr>
        <p:spPr>
          <a:xfrm>
            <a:off x="8661453" y="2837029"/>
            <a:ext cx="904240" cy="369332"/>
          </a:xfrm>
          <a:prstGeom prst="rect">
            <a:avLst/>
          </a:prstGeom>
          <a:noFill/>
        </p:spPr>
        <p:txBody>
          <a:bodyPr wrap="square" rtlCol="0">
            <a:spAutoFit/>
          </a:bodyPr>
          <a:lstStyle/>
          <a:p>
            <a:r>
              <a:rPr lang="en-US" b="1" dirty="0">
                <a:solidFill>
                  <a:schemeClr val="bg1"/>
                </a:solidFill>
              </a:rPr>
              <a:t>Panel</a:t>
            </a:r>
          </a:p>
        </p:txBody>
      </p:sp>
      <p:sp>
        <p:nvSpPr>
          <p:cNvPr id="23" name="TextBox 22">
            <a:extLst>
              <a:ext uri="{FF2B5EF4-FFF2-40B4-BE49-F238E27FC236}">
                <a16:creationId xmlns:a16="http://schemas.microsoft.com/office/drawing/2014/main" id="{6A375EDC-DA55-CC77-2BD9-B15A7E7A25E3}"/>
              </a:ext>
            </a:extLst>
          </p:cNvPr>
          <p:cNvSpPr txBox="1"/>
          <p:nvPr/>
        </p:nvSpPr>
        <p:spPr>
          <a:xfrm>
            <a:off x="11169805" y="2804723"/>
            <a:ext cx="904240" cy="369332"/>
          </a:xfrm>
          <a:prstGeom prst="rect">
            <a:avLst/>
          </a:prstGeom>
          <a:noFill/>
        </p:spPr>
        <p:txBody>
          <a:bodyPr wrap="square" rtlCol="0">
            <a:spAutoFit/>
          </a:bodyPr>
          <a:lstStyle/>
          <a:p>
            <a:r>
              <a:rPr lang="en-US" b="1" dirty="0">
                <a:solidFill>
                  <a:schemeClr val="bg1"/>
                </a:solidFill>
              </a:rPr>
              <a:t>FG</a:t>
            </a:r>
          </a:p>
        </p:txBody>
      </p:sp>
      <p:graphicFrame>
        <p:nvGraphicFramePr>
          <p:cNvPr id="25" name="Diagram 24">
            <a:extLst>
              <a:ext uri="{FF2B5EF4-FFF2-40B4-BE49-F238E27FC236}">
                <a16:creationId xmlns:a16="http://schemas.microsoft.com/office/drawing/2014/main" id="{A747F3C9-A2B5-B974-B5A3-CB312FF3A4BD}"/>
              </a:ext>
            </a:extLst>
          </p:cNvPr>
          <p:cNvGraphicFramePr/>
          <p:nvPr>
            <p:extLst>
              <p:ext uri="{D42A27DB-BD31-4B8C-83A1-F6EECF244321}">
                <p14:modId xmlns:p14="http://schemas.microsoft.com/office/powerpoint/2010/main" val="791268334"/>
              </p:ext>
            </p:extLst>
          </p:nvPr>
        </p:nvGraphicFramePr>
        <p:xfrm>
          <a:off x="4270631" y="5553178"/>
          <a:ext cx="3339777" cy="1044394"/>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27" name="TextBox 26">
            <a:extLst>
              <a:ext uri="{FF2B5EF4-FFF2-40B4-BE49-F238E27FC236}">
                <a16:creationId xmlns:a16="http://schemas.microsoft.com/office/drawing/2014/main" id="{BEF933AE-BDD5-0AE3-304E-AD7FD6B99DBC}"/>
              </a:ext>
            </a:extLst>
          </p:cNvPr>
          <p:cNvSpPr txBox="1"/>
          <p:nvPr/>
        </p:nvSpPr>
        <p:spPr>
          <a:xfrm>
            <a:off x="5653378" y="5844542"/>
            <a:ext cx="885241" cy="461665"/>
          </a:xfrm>
          <a:prstGeom prst="rect">
            <a:avLst/>
          </a:prstGeom>
          <a:noFill/>
        </p:spPr>
        <p:txBody>
          <a:bodyPr wrap="square" rtlCol="0">
            <a:spAutoFit/>
          </a:bodyPr>
          <a:lstStyle/>
          <a:p>
            <a:r>
              <a:rPr lang="en-US" sz="1200" dirty="0">
                <a:solidFill>
                  <a:srgbClr val="0000FF"/>
                </a:solidFill>
              </a:rPr>
              <a:t>Same </a:t>
            </a:r>
          </a:p>
          <a:p>
            <a:r>
              <a:rPr lang="en-US" sz="1200" dirty="0">
                <a:solidFill>
                  <a:srgbClr val="0000FF"/>
                </a:solidFill>
              </a:rPr>
              <a:t>STD</a:t>
            </a:r>
          </a:p>
        </p:txBody>
      </p:sp>
      <p:grpSp>
        <p:nvGrpSpPr>
          <p:cNvPr id="29" name="グループ化 197">
            <a:extLst>
              <a:ext uri="{FF2B5EF4-FFF2-40B4-BE49-F238E27FC236}">
                <a16:creationId xmlns:a16="http://schemas.microsoft.com/office/drawing/2014/main" id="{7A009306-4D5A-E75D-C27A-AEEA2767B8EC}"/>
              </a:ext>
            </a:extLst>
          </p:cNvPr>
          <p:cNvGrpSpPr>
            <a:grpSpLocks noChangeAspect="1"/>
          </p:cNvGrpSpPr>
          <p:nvPr/>
        </p:nvGrpSpPr>
        <p:grpSpPr>
          <a:xfrm>
            <a:off x="8037778" y="5558408"/>
            <a:ext cx="1247349" cy="951528"/>
            <a:chOff x="2699791" y="4519065"/>
            <a:chExt cx="2803084" cy="2265331"/>
          </a:xfrm>
        </p:grpSpPr>
        <p:sp>
          <p:nvSpPr>
            <p:cNvPr id="30" name="Text Box 1215">
              <a:extLst>
                <a:ext uri="{FF2B5EF4-FFF2-40B4-BE49-F238E27FC236}">
                  <a16:creationId xmlns:a16="http://schemas.microsoft.com/office/drawing/2014/main" id="{FCD7F2C4-157E-1E12-01DE-1064AF55EF1C}"/>
                </a:ext>
              </a:extLst>
            </p:cNvPr>
            <p:cNvSpPr txBox="1">
              <a:spLocks noChangeArrowheads="1"/>
            </p:cNvSpPr>
            <p:nvPr/>
          </p:nvSpPr>
          <p:spPr bwMode="auto">
            <a:xfrm>
              <a:off x="2699791" y="5650545"/>
              <a:ext cx="1293270" cy="4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2082" tIns="56040" rIns="112082" bIns="56040">
              <a:spAutoFit/>
            </a:bodyPr>
            <a:lstStyle>
              <a:lvl1pPr defTabSz="1281113" eaLnBrk="0" hangingPunct="0">
                <a:defRPr kumimoji="1">
                  <a:solidFill>
                    <a:schemeClr val="tx1"/>
                  </a:solidFill>
                  <a:latin typeface="굴림" charset="-127"/>
                  <a:ea typeface="굴림" charset="-127"/>
                </a:defRPr>
              </a:lvl1pPr>
              <a:lvl2pPr marL="742950" indent="-285750" defTabSz="1281113" eaLnBrk="0" hangingPunct="0">
                <a:defRPr kumimoji="1">
                  <a:solidFill>
                    <a:schemeClr val="tx1"/>
                  </a:solidFill>
                  <a:latin typeface="굴림" charset="-127"/>
                  <a:ea typeface="굴림" charset="-127"/>
                </a:defRPr>
              </a:lvl2pPr>
              <a:lvl3pPr marL="1143000" indent="-228600" defTabSz="1281113" eaLnBrk="0" hangingPunct="0">
                <a:defRPr kumimoji="1">
                  <a:solidFill>
                    <a:schemeClr val="tx1"/>
                  </a:solidFill>
                  <a:latin typeface="굴림" charset="-127"/>
                  <a:ea typeface="굴림" charset="-127"/>
                </a:defRPr>
              </a:lvl3pPr>
              <a:lvl4pPr marL="1600200" indent="-228600" defTabSz="1281113" eaLnBrk="0" hangingPunct="0">
                <a:defRPr kumimoji="1">
                  <a:solidFill>
                    <a:schemeClr val="tx1"/>
                  </a:solidFill>
                  <a:latin typeface="굴림" charset="-127"/>
                  <a:ea typeface="굴림" charset="-127"/>
                </a:defRPr>
              </a:lvl4pPr>
              <a:lvl5pPr marL="2057400" indent="-228600" defTabSz="1281113" eaLnBrk="0" hangingPunct="0">
                <a:defRPr kumimoji="1">
                  <a:solidFill>
                    <a:schemeClr val="tx1"/>
                  </a:solidFill>
                  <a:latin typeface="굴림" charset="-127"/>
                  <a:ea typeface="굴림" charset="-127"/>
                </a:defRPr>
              </a:lvl5pPr>
              <a:lvl6pPr marL="2514600" indent="-228600" defTabSz="1281113" eaLnBrk="0" fontAlgn="base" hangingPunct="0">
                <a:spcBef>
                  <a:spcPct val="0"/>
                </a:spcBef>
                <a:spcAft>
                  <a:spcPct val="0"/>
                </a:spcAft>
                <a:defRPr kumimoji="1">
                  <a:solidFill>
                    <a:schemeClr val="tx1"/>
                  </a:solidFill>
                  <a:latin typeface="굴림" charset="-127"/>
                  <a:ea typeface="굴림" charset="-127"/>
                </a:defRPr>
              </a:lvl6pPr>
              <a:lvl7pPr marL="2971800" indent="-228600" defTabSz="1281113" eaLnBrk="0" fontAlgn="base" hangingPunct="0">
                <a:spcBef>
                  <a:spcPct val="0"/>
                </a:spcBef>
                <a:spcAft>
                  <a:spcPct val="0"/>
                </a:spcAft>
                <a:defRPr kumimoji="1">
                  <a:solidFill>
                    <a:schemeClr val="tx1"/>
                  </a:solidFill>
                  <a:latin typeface="굴림" charset="-127"/>
                  <a:ea typeface="굴림" charset="-127"/>
                </a:defRPr>
              </a:lvl7pPr>
              <a:lvl8pPr marL="3429000" indent="-228600" defTabSz="1281113" eaLnBrk="0" fontAlgn="base" hangingPunct="0">
                <a:spcBef>
                  <a:spcPct val="0"/>
                </a:spcBef>
                <a:spcAft>
                  <a:spcPct val="0"/>
                </a:spcAft>
                <a:defRPr kumimoji="1">
                  <a:solidFill>
                    <a:schemeClr val="tx1"/>
                  </a:solidFill>
                  <a:latin typeface="굴림" charset="-127"/>
                  <a:ea typeface="굴림" charset="-127"/>
                </a:defRPr>
              </a:lvl8pPr>
              <a:lvl9pPr marL="3886200" indent="-228600" defTabSz="1281113" eaLnBrk="0" fontAlgn="base" hangingPunct="0">
                <a:spcBef>
                  <a:spcPct val="0"/>
                </a:spcBef>
                <a:spcAft>
                  <a:spcPct val="0"/>
                </a:spcAft>
                <a:defRPr kumimoji="1">
                  <a:solidFill>
                    <a:schemeClr val="tx1"/>
                  </a:solidFill>
                  <a:latin typeface="굴림" charset="-127"/>
                  <a:ea typeface="굴림" charset="-127"/>
                </a:defRPr>
              </a:lvl9pPr>
            </a:lstStyle>
            <a:p>
              <a:pPr marL="0" marR="0" lvl="0" indent="0" algn="l" defTabSz="1281113" rtl="0" eaLnBrk="1" fontAlgn="base" latinLnBrk="0" hangingPunct="1">
                <a:lnSpc>
                  <a:spcPct val="110000"/>
                </a:lnSpc>
                <a:spcBef>
                  <a:spcPct val="0"/>
                </a:spcBef>
                <a:spcAft>
                  <a:spcPct val="0"/>
                </a:spcAft>
                <a:buClrTx/>
                <a:buSzTx/>
                <a:buFontTx/>
                <a:buNone/>
                <a:tabLst/>
                <a:defRPr/>
              </a:pPr>
              <a:r>
                <a:rPr kumimoji="1" lang="en-US" altLang="ko-KR" sz="6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a:t>
              </a:r>
              <a:r>
                <a:rPr kumimoji="1" lang="en-US" altLang="ja-JP" sz="6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A</a:t>
              </a:r>
              <a:r>
                <a:rPr kumimoji="1" lang="en-US" altLang="ko-KR" sz="6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 Zone</a:t>
              </a:r>
              <a:endParaRPr kumimoji="1" lang="ko-KR" altLang="en-US" sz="6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p:txBody>
        </p:sp>
        <p:sp>
          <p:nvSpPr>
            <p:cNvPr id="31" name="Text Box 1215">
              <a:extLst>
                <a:ext uri="{FF2B5EF4-FFF2-40B4-BE49-F238E27FC236}">
                  <a16:creationId xmlns:a16="http://schemas.microsoft.com/office/drawing/2014/main" id="{B7560EE5-A260-9806-6F71-AA090447873E}"/>
                </a:ext>
              </a:extLst>
            </p:cNvPr>
            <p:cNvSpPr txBox="1">
              <a:spLocks noChangeArrowheads="1"/>
            </p:cNvSpPr>
            <p:nvPr/>
          </p:nvSpPr>
          <p:spPr bwMode="auto">
            <a:xfrm>
              <a:off x="2814951" y="6311182"/>
              <a:ext cx="1282254" cy="4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2082" tIns="56040" rIns="112082" bIns="56040">
              <a:spAutoFit/>
            </a:bodyPr>
            <a:lstStyle>
              <a:lvl1pPr defTabSz="1281113" eaLnBrk="0" hangingPunct="0">
                <a:defRPr kumimoji="1">
                  <a:solidFill>
                    <a:schemeClr val="tx1"/>
                  </a:solidFill>
                  <a:latin typeface="굴림" charset="-127"/>
                  <a:ea typeface="굴림" charset="-127"/>
                </a:defRPr>
              </a:lvl1pPr>
              <a:lvl2pPr marL="742950" indent="-285750" defTabSz="1281113" eaLnBrk="0" hangingPunct="0">
                <a:defRPr kumimoji="1">
                  <a:solidFill>
                    <a:schemeClr val="tx1"/>
                  </a:solidFill>
                  <a:latin typeface="굴림" charset="-127"/>
                  <a:ea typeface="굴림" charset="-127"/>
                </a:defRPr>
              </a:lvl2pPr>
              <a:lvl3pPr marL="1143000" indent="-228600" defTabSz="1281113" eaLnBrk="0" hangingPunct="0">
                <a:defRPr kumimoji="1">
                  <a:solidFill>
                    <a:schemeClr val="tx1"/>
                  </a:solidFill>
                  <a:latin typeface="굴림" charset="-127"/>
                  <a:ea typeface="굴림" charset="-127"/>
                </a:defRPr>
              </a:lvl3pPr>
              <a:lvl4pPr marL="1600200" indent="-228600" defTabSz="1281113" eaLnBrk="0" hangingPunct="0">
                <a:defRPr kumimoji="1">
                  <a:solidFill>
                    <a:schemeClr val="tx1"/>
                  </a:solidFill>
                  <a:latin typeface="굴림" charset="-127"/>
                  <a:ea typeface="굴림" charset="-127"/>
                </a:defRPr>
              </a:lvl4pPr>
              <a:lvl5pPr marL="2057400" indent="-228600" defTabSz="1281113" eaLnBrk="0" hangingPunct="0">
                <a:defRPr kumimoji="1">
                  <a:solidFill>
                    <a:schemeClr val="tx1"/>
                  </a:solidFill>
                  <a:latin typeface="굴림" charset="-127"/>
                  <a:ea typeface="굴림" charset="-127"/>
                </a:defRPr>
              </a:lvl5pPr>
              <a:lvl6pPr marL="2514600" indent="-228600" defTabSz="1281113" eaLnBrk="0" fontAlgn="base" hangingPunct="0">
                <a:spcBef>
                  <a:spcPct val="0"/>
                </a:spcBef>
                <a:spcAft>
                  <a:spcPct val="0"/>
                </a:spcAft>
                <a:defRPr kumimoji="1">
                  <a:solidFill>
                    <a:schemeClr val="tx1"/>
                  </a:solidFill>
                  <a:latin typeface="굴림" charset="-127"/>
                  <a:ea typeface="굴림" charset="-127"/>
                </a:defRPr>
              </a:lvl6pPr>
              <a:lvl7pPr marL="2971800" indent="-228600" defTabSz="1281113" eaLnBrk="0" fontAlgn="base" hangingPunct="0">
                <a:spcBef>
                  <a:spcPct val="0"/>
                </a:spcBef>
                <a:spcAft>
                  <a:spcPct val="0"/>
                </a:spcAft>
                <a:defRPr kumimoji="1">
                  <a:solidFill>
                    <a:schemeClr val="tx1"/>
                  </a:solidFill>
                  <a:latin typeface="굴림" charset="-127"/>
                  <a:ea typeface="굴림" charset="-127"/>
                </a:defRPr>
              </a:lvl7pPr>
              <a:lvl8pPr marL="3429000" indent="-228600" defTabSz="1281113" eaLnBrk="0" fontAlgn="base" hangingPunct="0">
                <a:spcBef>
                  <a:spcPct val="0"/>
                </a:spcBef>
                <a:spcAft>
                  <a:spcPct val="0"/>
                </a:spcAft>
                <a:defRPr kumimoji="1">
                  <a:solidFill>
                    <a:schemeClr val="tx1"/>
                  </a:solidFill>
                  <a:latin typeface="굴림" charset="-127"/>
                  <a:ea typeface="굴림" charset="-127"/>
                </a:defRPr>
              </a:lvl8pPr>
              <a:lvl9pPr marL="3886200" indent="-228600" defTabSz="1281113" eaLnBrk="0" fontAlgn="base" hangingPunct="0">
                <a:spcBef>
                  <a:spcPct val="0"/>
                </a:spcBef>
                <a:spcAft>
                  <a:spcPct val="0"/>
                </a:spcAft>
                <a:defRPr kumimoji="1">
                  <a:solidFill>
                    <a:schemeClr val="tx1"/>
                  </a:solidFill>
                  <a:latin typeface="굴림" charset="-127"/>
                  <a:ea typeface="굴림" charset="-127"/>
                </a:defRPr>
              </a:lvl9pPr>
            </a:lstStyle>
            <a:p>
              <a:pPr marL="0" marR="0" lvl="0" indent="0" algn="l" defTabSz="1281113" rtl="0" eaLnBrk="1" fontAlgn="base" latinLnBrk="0" hangingPunct="1">
                <a:lnSpc>
                  <a:spcPct val="110000"/>
                </a:lnSpc>
                <a:spcBef>
                  <a:spcPct val="0"/>
                </a:spcBef>
                <a:spcAft>
                  <a:spcPct val="0"/>
                </a:spcAft>
                <a:buClrTx/>
                <a:buSzTx/>
                <a:buFontTx/>
                <a:buNone/>
                <a:tabLst/>
                <a:defRPr/>
              </a:pPr>
              <a:r>
                <a:rPr kumimoji="1" lang="en-US" altLang="ko-KR" sz="600" b="1" i="0" u="none" strike="noStrike" kern="1200" cap="none" spc="0" normalizeH="0" baseline="0" noProof="0" dirty="0">
                  <a:ln>
                    <a:noFill/>
                  </a:ln>
                  <a:solidFill>
                    <a:srgbClr val="00B050"/>
                  </a:solidFill>
                  <a:effectLst/>
                  <a:uLnTx/>
                  <a:uFillTx/>
                  <a:latin typeface="맑은 고딕" panose="020B0503020000020004" pitchFamily="50" charset="-127"/>
                  <a:ea typeface="맑은 고딕" panose="020B0503020000020004" pitchFamily="50" charset="-127"/>
                  <a:cs typeface="+mn-cs"/>
                </a:rPr>
                <a:t>“B” Zone</a:t>
              </a:r>
              <a:endParaRPr kumimoji="1" lang="ko-KR" altLang="en-US" sz="600" b="1" i="0" u="none" strike="noStrike" kern="1200" cap="none" spc="0" normalizeH="0" baseline="0" noProof="0" dirty="0">
                <a:ln>
                  <a:noFill/>
                </a:ln>
                <a:solidFill>
                  <a:srgbClr val="00B050"/>
                </a:solidFill>
                <a:effectLst/>
                <a:uLnTx/>
                <a:uFillTx/>
                <a:latin typeface="맑은 고딕" panose="020B0503020000020004" pitchFamily="50" charset="-127"/>
                <a:ea typeface="맑은 고딕" panose="020B0503020000020004" pitchFamily="50" charset="-127"/>
                <a:cs typeface="+mn-cs"/>
              </a:endParaRPr>
            </a:p>
          </p:txBody>
        </p:sp>
        <p:pic>
          <p:nvPicPr>
            <p:cNvPr id="32" name="Picture 2">
              <a:extLst>
                <a:ext uri="{FF2B5EF4-FFF2-40B4-BE49-F238E27FC236}">
                  <a16:creationId xmlns:a16="http://schemas.microsoft.com/office/drawing/2014/main" id="{57D6730C-D1A8-13AF-660E-34F0849988F0}"/>
                </a:ext>
              </a:extLst>
            </p:cNvPr>
            <p:cNvPicPr>
              <a:picLocks noChangeAspect="1" noChangeArrowheads="1"/>
            </p:cNvPicPr>
            <p:nvPr/>
          </p:nvPicPr>
          <p:blipFill rotWithShape="1">
            <a:blip r:embed="rId22" cstate="hqprint">
              <a:extLst>
                <a:ext uri="{28A0092B-C50C-407E-A947-70E740481C1C}">
                  <a14:useLocalDpi xmlns:a14="http://schemas.microsoft.com/office/drawing/2010/main" val="0"/>
                </a:ext>
              </a:extLst>
            </a:blip>
            <a:srcRect t="7199" r="15125" b="10142"/>
            <a:stretch/>
          </p:blipFill>
          <p:spPr bwMode="auto">
            <a:xfrm flipH="1">
              <a:off x="3648291" y="5051506"/>
              <a:ext cx="1854584" cy="1310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円弧 202">
              <a:extLst>
                <a:ext uri="{FF2B5EF4-FFF2-40B4-BE49-F238E27FC236}">
                  <a16:creationId xmlns:a16="http://schemas.microsoft.com/office/drawing/2014/main" id="{36BE87EF-5DAD-4402-DD8F-5CBAD2C8143A}"/>
                </a:ext>
              </a:extLst>
            </p:cNvPr>
            <p:cNvSpPr>
              <a:spLocks/>
            </p:cNvSpPr>
            <p:nvPr/>
          </p:nvSpPr>
          <p:spPr>
            <a:xfrm>
              <a:off x="3617405" y="4963875"/>
              <a:ext cx="720000" cy="720000"/>
            </a:xfrm>
            <a:prstGeom prst="arc">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 name="円弧 203">
              <a:extLst>
                <a:ext uri="{FF2B5EF4-FFF2-40B4-BE49-F238E27FC236}">
                  <a16:creationId xmlns:a16="http://schemas.microsoft.com/office/drawing/2014/main" id="{31CC7030-A909-E26A-53E4-01C6866D4A72}"/>
                </a:ext>
              </a:extLst>
            </p:cNvPr>
            <p:cNvSpPr>
              <a:spLocks/>
            </p:cNvSpPr>
            <p:nvPr/>
          </p:nvSpPr>
          <p:spPr>
            <a:xfrm rot="16200000">
              <a:off x="3615580" y="4963874"/>
              <a:ext cx="720000" cy="720001"/>
            </a:xfrm>
            <a:prstGeom prst="arc">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5" name="円弧 204">
              <a:extLst>
                <a:ext uri="{FF2B5EF4-FFF2-40B4-BE49-F238E27FC236}">
                  <a16:creationId xmlns:a16="http://schemas.microsoft.com/office/drawing/2014/main" id="{9AD714A0-C0FB-8E99-FD51-622A42D9D719}"/>
                </a:ext>
              </a:extLst>
            </p:cNvPr>
            <p:cNvSpPr>
              <a:spLocks/>
            </p:cNvSpPr>
            <p:nvPr/>
          </p:nvSpPr>
          <p:spPr>
            <a:xfrm rot="10800000">
              <a:off x="3611765" y="6028159"/>
              <a:ext cx="360000" cy="360000"/>
            </a:xfrm>
            <a:prstGeom prst="arc">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Arial"/>
                <a:ea typeface="ＭＳ Ｐゴシック"/>
                <a:cs typeface="+mn-cs"/>
              </a:endParaRPr>
            </a:p>
          </p:txBody>
        </p:sp>
        <p:cxnSp>
          <p:nvCxnSpPr>
            <p:cNvPr id="36" name="直線コネクタ 205">
              <a:extLst>
                <a:ext uri="{FF2B5EF4-FFF2-40B4-BE49-F238E27FC236}">
                  <a16:creationId xmlns:a16="http://schemas.microsoft.com/office/drawing/2014/main" id="{46292612-0DC0-7639-349C-6CB90EDFB7C6}"/>
                </a:ext>
              </a:extLst>
            </p:cNvPr>
            <p:cNvCxnSpPr>
              <a:cxnSpLocks/>
              <a:endCxn id="35" idx="2"/>
            </p:cNvCxnSpPr>
            <p:nvPr/>
          </p:nvCxnSpPr>
          <p:spPr>
            <a:xfrm flipH="1">
              <a:off x="3611765" y="5323875"/>
              <a:ext cx="3816" cy="884284"/>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직선 연결선 76">
              <a:extLst>
                <a:ext uri="{FF2B5EF4-FFF2-40B4-BE49-F238E27FC236}">
                  <a16:creationId xmlns:a16="http://schemas.microsoft.com/office/drawing/2014/main" id="{E3239DF4-A5D4-D0C6-9260-55593A6960BA}"/>
                </a:ext>
              </a:extLst>
            </p:cNvPr>
            <p:cNvCxnSpPr>
              <a:cxnSpLocks/>
            </p:cNvCxnSpPr>
            <p:nvPr/>
          </p:nvCxnSpPr>
          <p:spPr>
            <a:xfrm>
              <a:off x="3791765" y="6319799"/>
              <a:ext cx="0" cy="464597"/>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8" name="직선 연결선 85">
              <a:extLst>
                <a:ext uri="{FF2B5EF4-FFF2-40B4-BE49-F238E27FC236}">
                  <a16:creationId xmlns:a16="http://schemas.microsoft.com/office/drawing/2014/main" id="{5C4BA7E9-20F9-D73E-DFEA-F5F659FCDF86}"/>
                </a:ext>
              </a:extLst>
            </p:cNvPr>
            <p:cNvCxnSpPr>
              <a:cxnSpLocks/>
            </p:cNvCxnSpPr>
            <p:nvPr/>
          </p:nvCxnSpPr>
          <p:spPr bwMode="auto">
            <a:xfrm>
              <a:off x="2699791" y="5323875"/>
              <a:ext cx="90364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직선 연결선 85">
              <a:extLst>
                <a:ext uri="{FF2B5EF4-FFF2-40B4-BE49-F238E27FC236}">
                  <a16:creationId xmlns:a16="http://schemas.microsoft.com/office/drawing/2014/main" id="{1994BC3A-0651-4B92-EDEE-AFD89E81F48C}"/>
                </a:ext>
              </a:extLst>
            </p:cNvPr>
            <p:cNvCxnSpPr>
              <a:cxnSpLocks/>
            </p:cNvCxnSpPr>
            <p:nvPr/>
          </p:nvCxnSpPr>
          <p:spPr bwMode="auto">
            <a:xfrm>
              <a:off x="2699791" y="6208159"/>
              <a:ext cx="90364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40" name="Text Box 1215">
              <a:extLst>
                <a:ext uri="{FF2B5EF4-FFF2-40B4-BE49-F238E27FC236}">
                  <a16:creationId xmlns:a16="http://schemas.microsoft.com/office/drawing/2014/main" id="{515B5FC3-D71A-FB9A-AB35-AE7F0035CEB5}"/>
                </a:ext>
              </a:extLst>
            </p:cNvPr>
            <p:cNvSpPr txBox="1">
              <a:spLocks noChangeArrowheads="1"/>
            </p:cNvSpPr>
            <p:nvPr/>
          </p:nvSpPr>
          <p:spPr bwMode="auto">
            <a:xfrm>
              <a:off x="2822366" y="4762223"/>
              <a:ext cx="1293270" cy="4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2082" tIns="56040" rIns="112082" bIns="56040">
              <a:spAutoFit/>
            </a:bodyPr>
            <a:lstStyle>
              <a:lvl1pPr defTabSz="1281113" eaLnBrk="0" hangingPunct="0">
                <a:defRPr kumimoji="1">
                  <a:solidFill>
                    <a:schemeClr val="tx1"/>
                  </a:solidFill>
                  <a:latin typeface="굴림" charset="-127"/>
                  <a:ea typeface="굴림" charset="-127"/>
                </a:defRPr>
              </a:lvl1pPr>
              <a:lvl2pPr marL="742950" indent="-285750" defTabSz="1281113" eaLnBrk="0" hangingPunct="0">
                <a:defRPr kumimoji="1">
                  <a:solidFill>
                    <a:schemeClr val="tx1"/>
                  </a:solidFill>
                  <a:latin typeface="굴림" charset="-127"/>
                  <a:ea typeface="굴림" charset="-127"/>
                </a:defRPr>
              </a:lvl2pPr>
              <a:lvl3pPr marL="1143000" indent="-228600" defTabSz="1281113" eaLnBrk="0" hangingPunct="0">
                <a:defRPr kumimoji="1">
                  <a:solidFill>
                    <a:schemeClr val="tx1"/>
                  </a:solidFill>
                  <a:latin typeface="굴림" charset="-127"/>
                  <a:ea typeface="굴림" charset="-127"/>
                </a:defRPr>
              </a:lvl3pPr>
              <a:lvl4pPr marL="1600200" indent="-228600" defTabSz="1281113" eaLnBrk="0" hangingPunct="0">
                <a:defRPr kumimoji="1">
                  <a:solidFill>
                    <a:schemeClr val="tx1"/>
                  </a:solidFill>
                  <a:latin typeface="굴림" charset="-127"/>
                  <a:ea typeface="굴림" charset="-127"/>
                </a:defRPr>
              </a:lvl4pPr>
              <a:lvl5pPr marL="2057400" indent="-228600" defTabSz="1281113" eaLnBrk="0" hangingPunct="0">
                <a:defRPr kumimoji="1">
                  <a:solidFill>
                    <a:schemeClr val="tx1"/>
                  </a:solidFill>
                  <a:latin typeface="굴림" charset="-127"/>
                  <a:ea typeface="굴림" charset="-127"/>
                </a:defRPr>
              </a:lvl5pPr>
              <a:lvl6pPr marL="2514600" indent="-228600" defTabSz="1281113" eaLnBrk="0" fontAlgn="base" hangingPunct="0">
                <a:spcBef>
                  <a:spcPct val="0"/>
                </a:spcBef>
                <a:spcAft>
                  <a:spcPct val="0"/>
                </a:spcAft>
                <a:defRPr kumimoji="1">
                  <a:solidFill>
                    <a:schemeClr val="tx1"/>
                  </a:solidFill>
                  <a:latin typeface="굴림" charset="-127"/>
                  <a:ea typeface="굴림" charset="-127"/>
                </a:defRPr>
              </a:lvl6pPr>
              <a:lvl7pPr marL="2971800" indent="-228600" defTabSz="1281113" eaLnBrk="0" fontAlgn="base" hangingPunct="0">
                <a:spcBef>
                  <a:spcPct val="0"/>
                </a:spcBef>
                <a:spcAft>
                  <a:spcPct val="0"/>
                </a:spcAft>
                <a:defRPr kumimoji="1">
                  <a:solidFill>
                    <a:schemeClr val="tx1"/>
                  </a:solidFill>
                  <a:latin typeface="굴림" charset="-127"/>
                  <a:ea typeface="굴림" charset="-127"/>
                </a:defRPr>
              </a:lvl7pPr>
              <a:lvl8pPr marL="3429000" indent="-228600" defTabSz="1281113" eaLnBrk="0" fontAlgn="base" hangingPunct="0">
                <a:spcBef>
                  <a:spcPct val="0"/>
                </a:spcBef>
                <a:spcAft>
                  <a:spcPct val="0"/>
                </a:spcAft>
                <a:defRPr kumimoji="1">
                  <a:solidFill>
                    <a:schemeClr val="tx1"/>
                  </a:solidFill>
                  <a:latin typeface="굴림" charset="-127"/>
                  <a:ea typeface="굴림" charset="-127"/>
                </a:defRPr>
              </a:lvl8pPr>
              <a:lvl9pPr marL="3886200" indent="-228600" defTabSz="1281113" eaLnBrk="0" fontAlgn="base" hangingPunct="0">
                <a:spcBef>
                  <a:spcPct val="0"/>
                </a:spcBef>
                <a:spcAft>
                  <a:spcPct val="0"/>
                </a:spcAft>
                <a:defRPr kumimoji="1">
                  <a:solidFill>
                    <a:schemeClr val="tx1"/>
                  </a:solidFill>
                  <a:latin typeface="굴림" charset="-127"/>
                  <a:ea typeface="굴림" charset="-127"/>
                </a:defRPr>
              </a:lvl9pPr>
            </a:lstStyle>
            <a:p>
              <a:pPr marL="0" marR="0" lvl="0" indent="0" algn="l" defTabSz="1281113" rtl="0" eaLnBrk="1" fontAlgn="base" latinLnBrk="0" hangingPunct="1">
                <a:lnSpc>
                  <a:spcPct val="110000"/>
                </a:lnSpc>
                <a:spcBef>
                  <a:spcPct val="0"/>
                </a:spcBef>
                <a:spcAft>
                  <a:spcPct val="0"/>
                </a:spcAft>
                <a:buClrTx/>
                <a:buSzTx/>
                <a:buFontTx/>
                <a:buNone/>
                <a:tabLst/>
                <a:defRPr/>
              </a:pPr>
              <a:r>
                <a:rPr kumimoji="1" lang="en-US" altLang="ko-KR" sz="6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a:t>
              </a:r>
              <a:r>
                <a:rPr kumimoji="1" lang="en-US" altLang="ja-JP" sz="6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A</a:t>
              </a:r>
              <a:r>
                <a:rPr kumimoji="1" lang="en-US" altLang="ko-KR" sz="6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 Zone</a:t>
              </a:r>
              <a:endParaRPr kumimoji="1" lang="ko-KR" altLang="en-US" sz="6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p:txBody>
        </p:sp>
        <p:cxnSp>
          <p:nvCxnSpPr>
            <p:cNvPr id="41" name="直線矢印コネクタ 210">
              <a:extLst>
                <a:ext uri="{FF2B5EF4-FFF2-40B4-BE49-F238E27FC236}">
                  <a16:creationId xmlns:a16="http://schemas.microsoft.com/office/drawing/2014/main" id="{8AE7F0B6-5FB2-3B78-328D-3D5C98C9AE14}"/>
                </a:ext>
              </a:extLst>
            </p:cNvPr>
            <p:cNvCxnSpPr>
              <a:cxnSpLocks/>
            </p:cNvCxnSpPr>
            <p:nvPr/>
          </p:nvCxnSpPr>
          <p:spPr>
            <a:xfrm>
              <a:off x="2843807" y="5323875"/>
              <a:ext cx="0" cy="884284"/>
            </a:xfrm>
            <a:prstGeom prst="straightConnector1">
              <a:avLst/>
            </a:prstGeom>
            <a:ln>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矢印コネクタ 211">
              <a:extLst>
                <a:ext uri="{FF2B5EF4-FFF2-40B4-BE49-F238E27FC236}">
                  <a16:creationId xmlns:a16="http://schemas.microsoft.com/office/drawing/2014/main" id="{D49760D6-4E3F-EC02-21A0-897D6C08B7EA}"/>
                </a:ext>
              </a:extLst>
            </p:cNvPr>
            <p:cNvCxnSpPr>
              <a:cxnSpLocks/>
            </p:cNvCxnSpPr>
            <p:nvPr/>
          </p:nvCxnSpPr>
          <p:spPr>
            <a:xfrm>
              <a:off x="2843807" y="4742515"/>
              <a:ext cx="0" cy="586741"/>
            </a:xfrm>
            <a:prstGeom prst="straightConnector1">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線矢印コネクタ 212">
              <a:extLst>
                <a:ext uri="{FF2B5EF4-FFF2-40B4-BE49-F238E27FC236}">
                  <a16:creationId xmlns:a16="http://schemas.microsoft.com/office/drawing/2014/main" id="{BAC33BA0-64F5-922D-3505-B8754026CEEE}"/>
                </a:ext>
              </a:extLst>
            </p:cNvPr>
            <p:cNvCxnSpPr>
              <a:cxnSpLocks/>
            </p:cNvCxnSpPr>
            <p:nvPr/>
          </p:nvCxnSpPr>
          <p:spPr>
            <a:xfrm flipH="1">
              <a:off x="2842487" y="6181136"/>
              <a:ext cx="1320" cy="344079"/>
            </a:xfrm>
            <a:prstGeom prst="straightConnector1">
              <a:avLst/>
            </a:prstGeom>
            <a:ln>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213">
              <a:extLst>
                <a:ext uri="{FF2B5EF4-FFF2-40B4-BE49-F238E27FC236}">
                  <a16:creationId xmlns:a16="http://schemas.microsoft.com/office/drawing/2014/main" id="{F6C98F07-67D4-E08E-84DE-C6677E29D9AF}"/>
                </a:ext>
              </a:extLst>
            </p:cNvPr>
            <p:cNvCxnSpPr>
              <a:cxnSpLocks/>
            </p:cNvCxnSpPr>
            <p:nvPr/>
          </p:nvCxnSpPr>
          <p:spPr>
            <a:xfrm>
              <a:off x="3791765" y="6692066"/>
              <a:ext cx="92425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5" name="Text Box 1215">
              <a:extLst>
                <a:ext uri="{FF2B5EF4-FFF2-40B4-BE49-F238E27FC236}">
                  <a16:creationId xmlns:a16="http://schemas.microsoft.com/office/drawing/2014/main" id="{88A2BC16-17C3-01BA-2858-F289DC54375A}"/>
                </a:ext>
              </a:extLst>
            </p:cNvPr>
            <p:cNvSpPr txBox="1">
              <a:spLocks noChangeArrowheads="1"/>
            </p:cNvSpPr>
            <p:nvPr/>
          </p:nvSpPr>
          <p:spPr bwMode="auto">
            <a:xfrm>
              <a:off x="3635844" y="6377745"/>
              <a:ext cx="1271236" cy="3995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112082" tIns="56040" rIns="112082" bIns="56040">
              <a:spAutoFit/>
            </a:bodyPr>
            <a:lstStyle>
              <a:lvl1pPr defTabSz="1281113" eaLnBrk="0" hangingPunct="0">
                <a:defRPr kumimoji="1">
                  <a:solidFill>
                    <a:schemeClr val="tx1"/>
                  </a:solidFill>
                  <a:latin typeface="굴림" charset="-127"/>
                  <a:ea typeface="굴림" charset="-127"/>
                </a:defRPr>
              </a:lvl1pPr>
              <a:lvl2pPr marL="742950" indent="-285750" defTabSz="1281113" eaLnBrk="0" hangingPunct="0">
                <a:defRPr kumimoji="1">
                  <a:solidFill>
                    <a:schemeClr val="tx1"/>
                  </a:solidFill>
                  <a:latin typeface="굴림" charset="-127"/>
                  <a:ea typeface="굴림" charset="-127"/>
                </a:defRPr>
              </a:lvl2pPr>
              <a:lvl3pPr marL="1143000" indent="-228600" defTabSz="1281113" eaLnBrk="0" hangingPunct="0">
                <a:defRPr kumimoji="1">
                  <a:solidFill>
                    <a:schemeClr val="tx1"/>
                  </a:solidFill>
                  <a:latin typeface="굴림" charset="-127"/>
                  <a:ea typeface="굴림" charset="-127"/>
                </a:defRPr>
              </a:lvl3pPr>
              <a:lvl4pPr marL="1600200" indent="-228600" defTabSz="1281113" eaLnBrk="0" hangingPunct="0">
                <a:defRPr kumimoji="1">
                  <a:solidFill>
                    <a:schemeClr val="tx1"/>
                  </a:solidFill>
                  <a:latin typeface="굴림" charset="-127"/>
                  <a:ea typeface="굴림" charset="-127"/>
                </a:defRPr>
              </a:lvl4pPr>
              <a:lvl5pPr marL="2057400" indent="-228600" defTabSz="1281113" eaLnBrk="0" hangingPunct="0">
                <a:defRPr kumimoji="1">
                  <a:solidFill>
                    <a:schemeClr val="tx1"/>
                  </a:solidFill>
                  <a:latin typeface="굴림" charset="-127"/>
                  <a:ea typeface="굴림" charset="-127"/>
                </a:defRPr>
              </a:lvl5pPr>
              <a:lvl6pPr marL="2514600" indent="-228600" defTabSz="1281113" eaLnBrk="0" fontAlgn="base" hangingPunct="0">
                <a:spcBef>
                  <a:spcPct val="0"/>
                </a:spcBef>
                <a:spcAft>
                  <a:spcPct val="0"/>
                </a:spcAft>
                <a:defRPr kumimoji="1">
                  <a:solidFill>
                    <a:schemeClr val="tx1"/>
                  </a:solidFill>
                  <a:latin typeface="굴림" charset="-127"/>
                  <a:ea typeface="굴림" charset="-127"/>
                </a:defRPr>
              </a:lvl6pPr>
              <a:lvl7pPr marL="2971800" indent="-228600" defTabSz="1281113" eaLnBrk="0" fontAlgn="base" hangingPunct="0">
                <a:spcBef>
                  <a:spcPct val="0"/>
                </a:spcBef>
                <a:spcAft>
                  <a:spcPct val="0"/>
                </a:spcAft>
                <a:defRPr kumimoji="1">
                  <a:solidFill>
                    <a:schemeClr val="tx1"/>
                  </a:solidFill>
                  <a:latin typeface="굴림" charset="-127"/>
                  <a:ea typeface="굴림" charset="-127"/>
                </a:defRPr>
              </a:lvl7pPr>
              <a:lvl8pPr marL="3429000" indent="-228600" defTabSz="1281113" eaLnBrk="0" fontAlgn="base" hangingPunct="0">
                <a:spcBef>
                  <a:spcPct val="0"/>
                </a:spcBef>
                <a:spcAft>
                  <a:spcPct val="0"/>
                </a:spcAft>
                <a:defRPr kumimoji="1">
                  <a:solidFill>
                    <a:schemeClr val="tx1"/>
                  </a:solidFill>
                  <a:latin typeface="굴림" charset="-127"/>
                  <a:ea typeface="굴림" charset="-127"/>
                </a:defRPr>
              </a:lvl8pPr>
              <a:lvl9pPr marL="3886200" indent="-228600" defTabSz="1281113" eaLnBrk="0" fontAlgn="base" hangingPunct="0">
                <a:spcBef>
                  <a:spcPct val="0"/>
                </a:spcBef>
                <a:spcAft>
                  <a:spcPct val="0"/>
                </a:spcAft>
                <a:defRPr kumimoji="1">
                  <a:solidFill>
                    <a:schemeClr val="tx1"/>
                  </a:solidFill>
                  <a:latin typeface="굴림" charset="-127"/>
                  <a:ea typeface="굴림" charset="-127"/>
                </a:defRPr>
              </a:lvl9pPr>
            </a:lstStyle>
            <a:p>
              <a:pPr marL="0" marR="0" lvl="0" indent="0" algn="ctr" defTabSz="1281113" rtl="0" eaLnBrk="1" fontAlgn="base" latinLnBrk="0" hangingPunct="1">
                <a:lnSpc>
                  <a:spcPct val="100000"/>
                </a:lnSpc>
                <a:spcBef>
                  <a:spcPct val="0"/>
                </a:spcBef>
                <a:spcAft>
                  <a:spcPct val="0"/>
                </a:spcAft>
                <a:buClrTx/>
                <a:buSzTx/>
                <a:buFontTx/>
                <a:buNone/>
                <a:tabLst/>
                <a:defRPr/>
              </a:pPr>
              <a:r>
                <a:rPr kumimoji="1" lang="en-US" altLang="ko-KR" sz="500" b="0" i="0" u="none" strike="noStrike" kern="1200" cap="none" spc="0" normalizeH="0" baseline="0" noProof="0" dirty="0">
                  <a:ln>
                    <a:noFill/>
                  </a:ln>
                  <a:solidFill>
                    <a:srgbClr val="000000"/>
                  </a:solidFill>
                  <a:effectLst/>
                  <a:uLnTx/>
                  <a:uFillTx/>
                  <a:latin typeface="Arial"/>
                  <a:ea typeface="맑은 고딕" panose="020B0503020000020004" pitchFamily="50" charset="-127"/>
                  <a:cs typeface="+mn-cs"/>
                </a:rPr>
                <a:t>(Back area)</a:t>
              </a:r>
              <a:endParaRPr kumimoji="1" lang="ko-KR" altLang="en-US" sz="500" b="0" i="0" u="none" strike="noStrike" kern="1200" cap="none" spc="0" normalizeH="0" baseline="0" noProof="0" dirty="0">
                <a:ln>
                  <a:noFill/>
                </a:ln>
                <a:solidFill>
                  <a:srgbClr val="000000"/>
                </a:solidFill>
                <a:effectLst/>
                <a:uLnTx/>
                <a:uFillTx/>
                <a:latin typeface="Arial"/>
                <a:ea typeface="맑은 고딕" panose="020B0503020000020004" pitchFamily="50" charset="-127"/>
                <a:cs typeface="+mn-cs"/>
              </a:endParaRPr>
            </a:p>
          </p:txBody>
        </p:sp>
        <p:cxnSp>
          <p:nvCxnSpPr>
            <p:cNvPr id="46" name="直線矢印コネクタ 217">
              <a:extLst>
                <a:ext uri="{FF2B5EF4-FFF2-40B4-BE49-F238E27FC236}">
                  <a16:creationId xmlns:a16="http://schemas.microsoft.com/office/drawing/2014/main" id="{DBF316F7-819B-5B82-B245-C26D4C9DE35C}"/>
                </a:ext>
              </a:extLst>
            </p:cNvPr>
            <p:cNvCxnSpPr>
              <a:cxnSpLocks/>
            </p:cNvCxnSpPr>
            <p:nvPr/>
          </p:nvCxnSpPr>
          <p:spPr>
            <a:xfrm>
              <a:off x="3457588" y="6693992"/>
              <a:ext cx="334177" cy="2927"/>
            </a:xfrm>
            <a:prstGeom prst="straightConnector1">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線コネクタ 218">
              <a:extLst>
                <a:ext uri="{FF2B5EF4-FFF2-40B4-BE49-F238E27FC236}">
                  <a16:creationId xmlns:a16="http://schemas.microsoft.com/office/drawing/2014/main" id="{0373644C-1FD5-C78C-8CE3-2A81F49FD50C}"/>
                </a:ext>
              </a:extLst>
            </p:cNvPr>
            <p:cNvCxnSpPr>
              <a:cxnSpLocks/>
            </p:cNvCxnSpPr>
            <p:nvPr/>
          </p:nvCxnSpPr>
          <p:spPr>
            <a:xfrm>
              <a:off x="4335581" y="5323875"/>
              <a:ext cx="0" cy="143697"/>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線コネクタ 219">
              <a:extLst>
                <a:ext uri="{FF2B5EF4-FFF2-40B4-BE49-F238E27FC236}">
                  <a16:creationId xmlns:a16="http://schemas.microsoft.com/office/drawing/2014/main" id="{244E0C01-22DE-6C8F-6F0B-9B7B5BF407B0}"/>
                </a:ext>
              </a:extLst>
            </p:cNvPr>
            <p:cNvCxnSpPr>
              <a:cxnSpLocks/>
            </p:cNvCxnSpPr>
            <p:nvPr/>
          </p:nvCxnSpPr>
          <p:spPr>
            <a:xfrm>
              <a:off x="4335581" y="5467572"/>
              <a:ext cx="144016" cy="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220">
              <a:extLst>
                <a:ext uri="{FF2B5EF4-FFF2-40B4-BE49-F238E27FC236}">
                  <a16:creationId xmlns:a16="http://schemas.microsoft.com/office/drawing/2014/main" id="{BCDA37D2-60D9-451B-9DAC-4D756AFFCA51}"/>
                </a:ext>
              </a:extLst>
            </p:cNvPr>
            <p:cNvCxnSpPr>
              <a:cxnSpLocks/>
            </p:cNvCxnSpPr>
            <p:nvPr/>
          </p:nvCxnSpPr>
          <p:spPr>
            <a:xfrm>
              <a:off x="4273807" y="4742515"/>
              <a:ext cx="0" cy="719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矢印コネクタ 221">
              <a:extLst>
                <a:ext uri="{FF2B5EF4-FFF2-40B4-BE49-F238E27FC236}">
                  <a16:creationId xmlns:a16="http://schemas.microsoft.com/office/drawing/2014/main" id="{3F2B5515-FB08-9EDC-DF07-180AA8867D23}"/>
                </a:ext>
              </a:extLst>
            </p:cNvPr>
            <p:cNvCxnSpPr/>
            <p:nvPr/>
          </p:nvCxnSpPr>
          <p:spPr>
            <a:xfrm>
              <a:off x="3971765" y="4860691"/>
              <a:ext cx="302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222">
              <a:extLst>
                <a:ext uri="{FF2B5EF4-FFF2-40B4-BE49-F238E27FC236}">
                  <a16:creationId xmlns:a16="http://schemas.microsoft.com/office/drawing/2014/main" id="{3631C6C2-F87C-CCD3-6EE9-855E9F8745ED}"/>
                </a:ext>
              </a:extLst>
            </p:cNvPr>
            <p:cNvCxnSpPr/>
            <p:nvPr/>
          </p:nvCxnSpPr>
          <p:spPr>
            <a:xfrm>
              <a:off x="4474145" y="4860691"/>
              <a:ext cx="302041"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223">
              <a:extLst>
                <a:ext uri="{FF2B5EF4-FFF2-40B4-BE49-F238E27FC236}">
                  <a16:creationId xmlns:a16="http://schemas.microsoft.com/office/drawing/2014/main" id="{59DB8A7F-DB6F-2F5B-B51E-1E8827E8043A}"/>
                </a:ext>
              </a:extLst>
            </p:cNvPr>
            <p:cNvCxnSpPr>
              <a:cxnSpLocks/>
            </p:cNvCxnSpPr>
            <p:nvPr/>
          </p:nvCxnSpPr>
          <p:spPr>
            <a:xfrm>
              <a:off x="4474145" y="4519065"/>
              <a:ext cx="0" cy="94328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Text Box 1215">
              <a:extLst>
                <a:ext uri="{FF2B5EF4-FFF2-40B4-BE49-F238E27FC236}">
                  <a16:creationId xmlns:a16="http://schemas.microsoft.com/office/drawing/2014/main" id="{B062BF9F-991A-6716-26F6-C605025CD02F}"/>
                </a:ext>
              </a:extLst>
            </p:cNvPr>
            <p:cNvSpPr txBox="1">
              <a:spLocks noChangeArrowheads="1"/>
            </p:cNvSpPr>
            <p:nvPr/>
          </p:nvSpPr>
          <p:spPr bwMode="auto">
            <a:xfrm>
              <a:off x="4302278" y="4522385"/>
              <a:ext cx="1047252" cy="464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2082" tIns="56040" rIns="112082" bIns="56040">
              <a:spAutoFit/>
            </a:bodyPr>
            <a:lstStyle>
              <a:lvl1pPr defTabSz="1281113" eaLnBrk="0" hangingPunct="0">
                <a:defRPr kumimoji="1">
                  <a:solidFill>
                    <a:schemeClr val="tx1"/>
                  </a:solidFill>
                  <a:latin typeface="굴림" charset="-127"/>
                  <a:ea typeface="굴림" charset="-127"/>
                </a:defRPr>
              </a:lvl1pPr>
              <a:lvl2pPr marL="742950" indent="-285750" defTabSz="1281113" eaLnBrk="0" hangingPunct="0">
                <a:defRPr kumimoji="1">
                  <a:solidFill>
                    <a:schemeClr val="tx1"/>
                  </a:solidFill>
                  <a:latin typeface="굴림" charset="-127"/>
                  <a:ea typeface="굴림" charset="-127"/>
                </a:defRPr>
              </a:lvl2pPr>
              <a:lvl3pPr marL="1143000" indent="-228600" defTabSz="1281113" eaLnBrk="0" hangingPunct="0">
                <a:defRPr kumimoji="1">
                  <a:solidFill>
                    <a:schemeClr val="tx1"/>
                  </a:solidFill>
                  <a:latin typeface="굴림" charset="-127"/>
                  <a:ea typeface="굴림" charset="-127"/>
                </a:defRPr>
              </a:lvl3pPr>
              <a:lvl4pPr marL="1600200" indent="-228600" defTabSz="1281113" eaLnBrk="0" hangingPunct="0">
                <a:defRPr kumimoji="1">
                  <a:solidFill>
                    <a:schemeClr val="tx1"/>
                  </a:solidFill>
                  <a:latin typeface="굴림" charset="-127"/>
                  <a:ea typeface="굴림" charset="-127"/>
                </a:defRPr>
              </a:lvl4pPr>
              <a:lvl5pPr marL="2057400" indent="-228600" defTabSz="1281113" eaLnBrk="0" hangingPunct="0">
                <a:defRPr kumimoji="1">
                  <a:solidFill>
                    <a:schemeClr val="tx1"/>
                  </a:solidFill>
                  <a:latin typeface="굴림" charset="-127"/>
                  <a:ea typeface="굴림" charset="-127"/>
                </a:defRPr>
              </a:lvl5pPr>
              <a:lvl6pPr marL="2514600" indent="-228600" defTabSz="1281113" eaLnBrk="0" fontAlgn="base" hangingPunct="0">
                <a:spcBef>
                  <a:spcPct val="0"/>
                </a:spcBef>
                <a:spcAft>
                  <a:spcPct val="0"/>
                </a:spcAft>
                <a:defRPr kumimoji="1">
                  <a:solidFill>
                    <a:schemeClr val="tx1"/>
                  </a:solidFill>
                  <a:latin typeface="굴림" charset="-127"/>
                  <a:ea typeface="굴림" charset="-127"/>
                </a:defRPr>
              </a:lvl6pPr>
              <a:lvl7pPr marL="2971800" indent="-228600" defTabSz="1281113" eaLnBrk="0" fontAlgn="base" hangingPunct="0">
                <a:spcBef>
                  <a:spcPct val="0"/>
                </a:spcBef>
                <a:spcAft>
                  <a:spcPct val="0"/>
                </a:spcAft>
                <a:defRPr kumimoji="1">
                  <a:solidFill>
                    <a:schemeClr val="tx1"/>
                  </a:solidFill>
                  <a:latin typeface="굴림" charset="-127"/>
                  <a:ea typeface="굴림" charset="-127"/>
                </a:defRPr>
              </a:lvl7pPr>
              <a:lvl8pPr marL="3429000" indent="-228600" defTabSz="1281113" eaLnBrk="0" fontAlgn="base" hangingPunct="0">
                <a:spcBef>
                  <a:spcPct val="0"/>
                </a:spcBef>
                <a:spcAft>
                  <a:spcPct val="0"/>
                </a:spcAft>
                <a:defRPr kumimoji="1">
                  <a:solidFill>
                    <a:schemeClr val="tx1"/>
                  </a:solidFill>
                  <a:latin typeface="굴림" charset="-127"/>
                  <a:ea typeface="굴림" charset="-127"/>
                </a:defRPr>
              </a:lvl8pPr>
              <a:lvl9pPr marL="3886200" indent="-228600" defTabSz="1281113" eaLnBrk="0" fontAlgn="base" hangingPunct="0">
                <a:spcBef>
                  <a:spcPct val="0"/>
                </a:spcBef>
                <a:spcAft>
                  <a:spcPct val="0"/>
                </a:spcAft>
                <a:defRPr kumimoji="1">
                  <a:solidFill>
                    <a:schemeClr val="tx1"/>
                  </a:solidFill>
                  <a:latin typeface="굴림" charset="-127"/>
                  <a:ea typeface="굴림" charset="-127"/>
                </a:defRPr>
              </a:lvl9pPr>
            </a:lstStyle>
            <a:p>
              <a:pPr marL="0" marR="0" lvl="0" indent="0" algn="ctr" defTabSz="1281113" rtl="0" eaLnBrk="1" fontAlgn="base" latinLnBrk="0" hangingPunct="1">
                <a:lnSpc>
                  <a:spcPct val="100000"/>
                </a:lnSpc>
                <a:spcBef>
                  <a:spcPct val="0"/>
                </a:spcBef>
                <a:spcAft>
                  <a:spcPct val="0"/>
                </a:spcAft>
                <a:buClrTx/>
                <a:buSzTx/>
                <a:buFontTx/>
                <a:buNone/>
                <a:tabLst/>
                <a:defRPr/>
              </a:pPr>
              <a:r>
                <a:rPr kumimoji="1" lang="en-US" altLang="ko-KR" sz="700" b="0" i="0" u="none" strike="noStrike" kern="1200" cap="none" spc="0" normalizeH="0" baseline="0" noProof="0" dirty="0">
                  <a:ln>
                    <a:noFill/>
                  </a:ln>
                  <a:solidFill>
                    <a:srgbClr val="000000"/>
                  </a:solidFill>
                  <a:effectLst/>
                  <a:uLnTx/>
                  <a:uFillTx/>
                  <a:latin typeface="Arial"/>
                  <a:ea typeface="맑은 고딕" panose="020B0503020000020004" pitchFamily="50" charset="-127"/>
                  <a:cs typeface="+mn-cs"/>
                </a:rPr>
                <a:t>1.5</a:t>
              </a:r>
              <a:r>
                <a:rPr kumimoji="1" lang="en-US" altLang="ko-KR" sz="500" b="0" i="0" u="none" strike="noStrike" kern="1200" cap="none" spc="0" normalizeH="0" baseline="0" noProof="0" dirty="0">
                  <a:ln>
                    <a:noFill/>
                  </a:ln>
                  <a:solidFill>
                    <a:srgbClr val="000000"/>
                  </a:solidFill>
                  <a:effectLst/>
                  <a:uLnTx/>
                  <a:uFillTx/>
                  <a:latin typeface="Arial"/>
                  <a:ea typeface="맑은 고딕" panose="020B0503020000020004" pitchFamily="50" charset="-127"/>
                  <a:cs typeface="+mn-cs"/>
                </a:rPr>
                <a:t>mm</a:t>
              </a:r>
              <a:endParaRPr kumimoji="1" lang="ko-KR" altLang="en-US" sz="700" b="0" i="0" u="none" strike="noStrike" kern="1200" cap="none" spc="0" normalizeH="0" baseline="0" noProof="0" dirty="0">
                <a:ln>
                  <a:noFill/>
                </a:ln>
                <a:solidFill>
                  <a:srgbClr val="000000"/>
                </a:solidFill>
                <a:effectLst/>
                <a:uLnTx/>
                <a:uFillTx/>
                <a:latin typeface="Arial"/>
                <a:ea typeface="맑은 고딕" panose="020B0503020000020004" pitchFamily="50" charset="-127"/>
                <a:cs typeface="+mn-cs"/>
              </a:endParaRPr>
            </a:p>
          </p:txBody>
        </p:sp>
        <p:cxnSp>
          <p:nvCxnSpPr>
            <p:cNvPr id="54" name="直線矢印コネクタ 225">
              <a:extLst>
                <a:ext uri="{FF2B5EF4-FFF2-40B4-BE49-F238E27FC236}">
                  <a16:creationId xmlns:a16="http://schemas.microsoft.com/office/drawing/2014/main" id="{CC9DAE5C-3A23-5ED4-F5AC-16EB8CFCFC22}"/>
                </a:ext>
              </a:extLst>
            </p:cNvPr>
            <p:cNvCxnSpPr>
              <a:cxnSpLocks/>
            </p:cNvCxnSpPr>
            <p:nvPr/>
          </p:nvCxnSpPr>
          <p:spPr>
            <a:xfrm>
              <a:off x="3390457" y="4626039"/>
              <a:ext cx="1080000" cy="0"/>
            </a:xfrm>
            <a:prstGeom prst="straightConnector1">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55" name="Picture 54">
            <a:extLst>
              <a:ext uri="{FF2B5EF4-FFF2-40B4-BE49-F238E27FC236}">
                <a16:creationId xmlns:a16="http://schemas.microsoft.com/office/drawing/2014/main" id="{B156ADFF-0A49-69E3-C748-E282F8A12089}"/>
              </a:ext>
            </a:extLst>
          </p:cNvPr>
          <p:cNvPicPr>
            <a:picLocks noChangeAspect="1"/>
          </p:cNvPicPr>
          <p:nvPr/>
        </p:nvPicPr>
        <p:blipFill rotWithShape="1">
          <a:blip r:embed="rId23"/>
          <a:srcRect b="1999"/>
          <a:stretch/>
        </p:blipFill>
        <p:spPr>
          <a:xfrm>
            <a:off x="7115654" y="5548579"/>
            <a:ext cx="923925" cy="961357"/>
          </a:xfrm>
          <a:prstGeom prst="rect">
            <a:avLst/>
          </a:prstGeom>
        </p:spPr>
      </p:pic>
      <p:sp>
        <p:nvSpPr>
          <p:cNvPr id="56" name="Right Arrow 229">
            <a:extLst>
              <a:ext uri="{FF2B5EF4-FFF2-40B4-BE49-F238E27FC236}">
                <a16:creationId xmlns:a16="http://schemas.microsoft.com/office/drawing/2014/main" id="{A962CAE2-6FF5-4FE7-2BE0-8C565F02F57E}"/>
              </a:ext>
            </a:extLst>
          </p:cNvPr>
          <p:cNvSpPr/>
          <p:nvPr/>
        </p:nvSpPr>
        <p:spPr>
          <a:xfrm>
            <a:off x="6744872" y="5835216"/>
            <a:ext cx="171128" cy="4262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230">
            <a:extLst>
              <a:ext uri="{FF2B5EF4-FFF2-40B4-BE49-F238E27FC236}">
                <a16:creationId xmlns:a16="http://schemas.microsoft.com/office/drawing/2014/main" id="{F4BF5699-BAB4-D1E1-93DD-5C05FDE9EB91}"/>
              </a:ext>
            </a:extLst>
          </p:cNvPr>
          <p:cNvSpPr/>
          <p:nvPr/>
        </p:nvSpPr>
        <p:spPr>
          <a:xfrm>
            <a:off x="9551372" y="5845615"/>
            <a:ext cx="171128" cy="4262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251D2FD-E726-7665-80AD-7B8A5D1C5632}"/>
              </a:ext>
            </a:extLst>
          </p:cNvPr>
          <p:cNvSpPr/>
          <p:nvPr/>
        </p:nvSpPr>
        <p:spPr>
          <a:xfrm>
            <a:off x="9742730" y="5638366"/>
            <a:ext cx="1455700" cy="830997"/>
          </a:xfrm>
          <a:prstGeom prst="rect">
            <a:avLst/>
          </a:prstGeom>
          <a:ln>
            <a:solidFill>
              <a:srgbClr val="00B0F0"/>
            </a:solidFill>
          </a:ln>
        </p:spPr>
        <p:txBody>
          <a:bodyPr wrap="square">
            <a:spAutoFit/>
          </a:bodyPr>
          <a:lstStyle/>
          <a:p>
            <a:pPr algn="ctr" defTabSz="457200"/>
            <a:r>
              <a:rPr lang="en-US" sz="1600" dirty="0">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Educate all concern section</a:t>
            </a:r>
          </a:p>
        </p:txBody>
      </p:sp>
    </p:spTree>
    <p:extLst>
      <p:ext uri="{BB962C8B-B14F-4D97-AF65-F5344CB8AC3E}">
        <p14:creationId xmlns:p14="http://schemas.microsoft.com/office/powerpoint/2010/main" val="3537776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11">
            <a:extLst>
              <a:ext uri="{FF2B5EF4-FFF2-40B4-BE49-F238E27FC236}">
                <a16:creationId xmlns:a16="http://schemas.microsoft.com/office/drawing/2014/main" id="{CA7BDBC9-4DCA-440D-A395-72B5E7F8AD02}"/>
              </a:ext>
            </a:extLst>
          </p:cNvPr>
          <p:cNvSpPr/>
          <p:nvPr/>
        </p:nvSpPr>
        <p:spPr>
          <a:xfrm>
            <a:off x="1" y="504000"/>
            <a:ext cx="12191999" cy="72000"/>
          </a:xfrm>
          <a:prstGeom prst="rect">
            <a:avLst/>
          </a:prstGeom>
          <a:gradFill>
            <a:gsLst>
              <a:gs pos="0">
                <a:schemeClr val="tx2">
                  <a:lumMod val="60000"/>
                  <a:lumOff val="40000"/>
                </a:schemeClr>
              </a:gs>
              <a:gs pos="50000">
                <a:schemeClr val="accent1">
                  <a:lumMod val="45000"/>
                  <a:lumOff val="55000"/>
                </a:schemeClr>
              </a:gs>
              <a:gs pos="100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78" name="Rectangle: Rounded Corners 4">
            <a:extLst>
              <a:ext uri="{FF2B5EF4-FFF2-40B4-BE49-F238E27FC236}">
                <a16:creationId xmlns:a16="http://schemas.microsoft.com/office/drawing/2014/main" id="{BB8B8DC8-22D9-4FD7-88BB-84619D7B355B}"/>
              </a:ext>
            </a:extLst>
          </p:cNvPr>
          <p:cNvSpPr/>
          <p:nvPr/>
        </p:nvSpPr>
        <p:spPr>
          <a:xfrm>
            <a:off x="2110787" y="652150"/>
            <a:ext cx="9848741" cy="632067"/>
          </a:xfrm>
          <a:prstGeom prst="roundRect">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2" name="Rectangle: Rounded Corners 3">
            <a:extLst>
              <a:ext uri="{FF2B5EF4-FFF2-40B4-BE49-F238E27FC236}">
                <a16:creationId xmlns:a16="http://schemas.microsoft.com/office/drawing/2014/main" id="{59613F0B-9F3D-457E-A33C-EC4AEB4ADC38}"/>
              </a:ext>
            </a:extLst>
          </p:cNvPr>
          <p:cNvSpPr/>
          <p:nvPr/>
        </p:nvSpPr>
        <p:spPr>
          <a:xfrm>
            <a:off x="202640" y="609907"/>
            <a:ext cx="1777926" cy="689561"/>
          </a:xfrm>
          <a:prstGeom prst="round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n-cs"/>
              </a:rPr>
              <a:t>QCD Activity</a:t>
            </a:r>
          </a:p>
        </p:txBody>
      </p:sp>
      <p:sp>
        <p:nvSpPr>
          <p:cNvPr id="95" name="Rectangle 94">
            <a:extLst>
              <a:ext uri="{FF2B5EF4-FFF2-40B4-BE49-F238E27FC236}">
                <a16:creationId xmlns:a16="http://schemas.microsoft.com/office/drawing/2014/main" id="{61BF6520-5595-4740-9F98-F43B97E1665E}"/>
              </a:ext>
            </a:extLst>
          </p:cNvPr>
          <p:cNvSpPr/>
          <p:nvPr/>
        </p:nvSpPr>
        <p:spPr>
          <a:xfrm>
            <a:off x="2169736" y="781343"/>
            <a:ext cx="7453964"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effectLst/>
                <a:uLnTx/>
                <a:uFillTx/>
                <a:latin typeface="Arial" charset="0"/>
                <a:ea typeface="ＭＳ Ｐゴシック" panose="020B0600070205080204" pitchFamily="34" charset="-128"/>
                <a:cs typeface="+mn-cs"/>
                <a:sym typeface="Wingdings" panose="05000000000000000000" pitchFamily="2" charset="2"/>
              </a:rPr>
              <a:t> </a:t>
            </a:r>
            <a:r>
              <a:rPr kumimoji="0" lang="en-US" altLang="ja-JP" sz="2400" b="1" i="0" u="none" strike="noStrike" kern="1200" cap="none" spc="0" normalizeH="0" baseline="0" noProof="0" dirty="0">
                <a:ln>
                  <a:noFill/>
                </a:ln>
                <a:effectLst/>
                <a:uLnTx/>
                <a:uFillTx/>
                <a:latin typeface="Arial" charset="0"/>
                <a:ea typeface="ＭＳ Ｐゴシック" panose="020B0600070205080204" pitchFamily="34" charset="-128"/>
                <a:cs typeface="+mn-cs"/>
                <a:sym typeface="Wingdings" panose="05000000000000000000" pitchFamily="2" charset="2"/>
              </a:rPr>
              <a:t> FY2023 - Strengthen</a:t>
            </a:r>
            <a:r>
              <a:rPr kumimoji="0" lang="en-US" altLang="ja-JP" sz="2400" b="1" i="0" u="none" strike="noStrike" kern="1200" cap="none" spc="0" normalizeH="0" noProof="0" dirty="0">
                <a:ln>
                  <a:noFill/>
                </a:ln>
                <a:effectLst/>
                <a:uLnTx/>
                <a:uFillTx/>
                <a:latin typeface="Arial" charset="0"/>
                <a:ea typeface="ＭＳ Ｐゴシック" panose="020B0600070205080204" pitchFamily="34" charset="-128"/>
                <a:cs typeface="+mn-cs"/>
                <a:sym typeface="Wingdings" panose="05000000000000000000" pitchFamily="2" charset="2"/>
              </a:rPr>
              <a:t> Quality Preventive Activities </a:t>
            </a:r>
            <a:endParaRPr kumimoji="0" lang="en-US" sz="2400" b="1" i="0" u="none" strike="noStrike" kern="1200" cap="none" spc="0" normalizeH="0" baseline="0" noProof="0" dirty="0">
              <a:ln>
                <a:noFill/>
              </a:ln>
              <a:effectLst/>
              <a:uLnTx/>
              <a:uFillTx/>
              <a:latin typeface="Arial" charset="0"/>
              <a:ea typeface="+mn-ea"/>
              <a:cs typeface="+mn-cs"/>
            </a:endParaRPr>
          </a:p>
        </p:txBody>
      </p:sp>
      <p:sp>
        <p:nvSpPr>
          <p:cNvPr id="113" name="Text Box 7">
            <a:extLst>
              <a:ext uri="{FF2B5EF4-FFF2-40B4-BE49-F238E27FC236}">
                <a16:creationId xmlns:a16="http://schemas.microsoft.com/office/drawing/2014/main" id="{F5FA1BC5-20BF-41F7-8655-39613895B022}"/>
              </a:ext>
            </a:extLst>
          </p:cNvPr>
          <p:cNvSpPr txBox="1">
            <a:spLocks noChangeArrowheads="1"/>
          </p:cNvSpPr>
          <p:nvPr/>
        </p:nvSpPr>
        <p:spPr bwMode="auto">
          <a:xfrm>
            <a:off x="11392515" y="100173"/>
            <a:ext cx="720000" cy="3600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18000" rIns="36000" bIns="18000" anchor="ctr" anchorCtr="0">
            <a:noAutofit/>
          </a:bodyPr>
          <a:lstStyle/>
          <a:p>
            <a:pPr algn="ctr" defTabSz="457200" fontAlgn="auto">
              <a:spcBef>
                <a:spcPct val="50000"/>
              </a:spcBef>
              <a:spcAft>
                <a:spcPts val="0"/>
              </a:spcAft>
            </a:pPr>
            <a:r>
              <a:rPr lang="en-US" altLang="ja-JP" sz="1600" b="1" dirty="0">
                <a:solidFill>
                  <a:srgbClr val="44546A"/>
                </a:solidFill>
                <a:latin typeface="Meiryo UI" panose="020B0604030504040204" pitchFamily="50" charset="-128"/>
                <a:ea typeface="Meiryo UI" panose="020B0604030504040204" pitchFamily="50" charset="-128"/>
              </a:rPr>
              <a:t>8/12</a:t>
            </a:r>
            <a:endParaRPr lang="en-US" altLang="ja-JP" sz="1100" b="1" dirty="0">
              <a:solidFill>
                <a:srgbClr val="44546A"/>
              </a:solidFill>
              <a:latin typeface="Meiryo UI" panose="020B0604030504040204" pitchFamily="50" charset="-128"/>
              <a:ea typeface="Meiryo UI" panose="020B0604030504040204" pitchFamily="50" charset="-128"/>
            </a:endParaRPr>
          </a:p>
        </p:txBody>
      </p:sp>
      <p:sp>
        <p:nvSpPr>
          <p:cNvPr id="114" name="Rectangle 2">
            <a:extLst>
              <a:ext uri="{FF2B5EF4-FFF2-40B4-BE49-F238E27FC236}">
                <a16:creationId xmlns:a16="http://schemas.microsoft.com/office/drawing/2014/main" id="{815909F5-638D-4A9F-8A5E-EBC2D2617E38}"/>
              </a:ext>
            </a:extLst>
          </p:cNvPr>
          <p:cNvSpPr txBox="1">
            <a:spLocks/>
          </p:cNvSpPr>
          <p:nvPr/>
        </p:nvSpPr>
        <p:spPr>
          <a:xfrm>
            <a:off x="3496447" y="13375"/>
            <a:ext cx="5199108" cy="472813"/>
          </a:xfrm>
          <a:prstGeom prst="rect">
            <a:avLst/>
          </a:prstGeom>
        </p:spPr>
        <p:txBody>
          <a:bodyPr vert="horz" wrap="none" lIns="36000" tIns="36000" rIns="36000" bIns="36000" rtlCol="0" anchor="ctr">
            <a:sp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defRPr/>
            </a:pPr>
            <a:r>
              <a:rPr lang="en-US" sz="2600" b="1" dirty="0">
                <a:solidFill>
                  <a:prstClr val="black"/>
                </a:solidFill>
                <a:latin typeface="Meiryo UI" panose="020B0604030504040204" pitchFamily="34" charset="-128"/>
                <a:ea typeface="Meiryo UI" panose="020B0604030504040204" pitchFamily="34" charset="-128"/>
              </a:rPr>
              <a:t>2-5. QCD  Task &amp; Action Plan</a:t>
            </a:r>
          </a:p>
        </p:txBody>
      </p:sp>
      <p:sp>
        <p:nvSpPr>
          <p:cNvPr id="155" name="Rectangle 154">
            <a:extLst>
              <a:ext uri="{FF2B5EF4-FFF2-40B4-BE49-F238E27FC236}">
                <a16:creationId xmlns:a16="http://schemas.microsoft.com/office/drawing/2014/main" id="{FA8B2D3D-B6D9-4841-8644-A3D7D7A66ED8}"/>
              </a:ext>
            </a:extLst>
          </p:cNvPr>
          <p:cNvSpPr/>
          <p:nvPr/>
        </p:nvSpPr>
        <p:spPr>
          <a:xfrm>
            <a:off x="6270486" y="1661188"/>
            <a:ext cx="4909374" cy="525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0" lang="en-US" sz="1400" b="1" i="0" u="sng" strike="noStrike" kern="1200" cap="none" spc="0" normalizeH="0" baseline="0" noProof="0" dirty="0">
                <a:ln>
                  <a:noFill/>
                </a:ln>
                <a:solidFill>
                  <a:srgbClr val="0000FF"/>
                </a:solidFill>
                <a:effectLst/>
                <a:uLnTx/>
                <a:uFillTx/>
                <a:latin typeface="Meiryo UI" panose="020B0604030504040204" pitchFamily="50" charset="-128"/>
                <a:ea typeface="Meiryo UI" panose="020B0604030504040204" pitchFamily="50" charset="-128"/>
                <a:cs typeface="+mn-cs"/>
                <a:sym typeface="Wingdings" panose="05000000000000000000" pitchFamily="2" charset="2"/>
              </a:rPr>
              <a:t> </a:t>
            </a:r>
            <a:r>
              <a:rPr lang="en-US" sz="1400" b="1" u="sng" dirty="0">
                <a:solidFill>
                  <a:srgbClr val="0000FF"/>
                </a:solidFill>
                <a:latin typeface="Meiryo UI" panose="020B0604030504040204" pitchFamily="50" charset="-128"/>
                <a:ea typeface="Meiryo UI" panose="020B0604030504040204" pitchFamily="50" charset="-128"/>
              </a:rPr>
              <a:t>Smart 4M change control system</a:t>
            </a:r>
          </a:p>
        </p:txBody>
      </p:sp>
      <p:sp>
        <p:nvSpPr>
          <p:cNvPr id="88" name="角丸四角形 78">
            <a:extLst>
              <a:ext uri="{FF2B5EF4-FFF2-40B4-BE49-F238E27FC236}">
                <a16:creationId xmlns:a16="http://schemas.microsoft.com/office/drawing/2014/main" id="{BE919A5D-D791-A5BC-059F-C8D1417EB5DE}"/>
              </a:ext>
            </a:extLst>
          </p:cNvPr>
          <p:cNvSpPr/>
          <p:nvPr/>
        </p:nvSpPr>
        <p:spPr>
          <a:xfrm>
            <a:off x="6259272" y="1379082"/>
            <a:ext cx="5834009" cy="5378339"/>
          </a:xfrm>
          <a:prstGeom prst="roundRect">
            <a:avLst>
              <a:gd name="adj" fmla="val 734"/>
            </a:avLst>
          </a:prstGeom>
          <a:noFill/>
          <a:ln w="6350" cap="flat" cmpd="sng" algn="ctr">
            <a:solidFill>
              <a:sysClr val="window" lastClr="FFFFFF">
                <a:lumMod val="75000"/>
              </a:sysClr>
            </a:solidFill>
            <a:prstDash val="solid"/>
          </a:ln>
          <a:effectLst/>
        </p:spPr>
        <p:txBody>
          <a:bodyPr rtlCol="0" anchor="ctr"/>
          <a:lstStyle/>
          <a:p>
            <a:pPr marL="0" marR="0" lvl="0" indent="0" defTabSz="844058" eaLnBrk="1" fontAlgn="auto" latinLnBrk="0" hangingPunct="1">
              <a:lnSpc>
                <a:spcPct val="100000"/>
              </a:lnSpc>
              <a:spcBef>
                <a:spcPts val="0"/>
              </a:spcBef>
              <a:spcAft>
                <a:spcPts val="0"/>
              </a:spcAft>
              <a:buClrTx/>
              <a:buSzTx/>
              <a:buFontTx/>
              <a:buNone/>
              <a:tabLst/>
              <a:defRPr/>
            </a:pPr>
            <a:endParaRPr kumimoji="0" lang="ja-JP" altLang="en-US" sz="1663" b="0" i="0" u="none" strike="noStrike" kern="0" cap="none" spc="0" normalizeH="0" baseline="0" noProof="0">
              <a:ln>
                <a:noFill/>
              </a:ln>
              <a:solidFill>
                <a:prstClr val="white"/>
              </a:solidFill>
              <a:effectLst/>
              <a:uLnTx/>
              <a:uFillTx/>
              <a:latin typeface="Calibri"/>
            </a:endParaRPr>
          </a:p>
        </p:txBody>
      </p:sp>
      <p:sp>
        <p:nvSpPr>
          <p:cNvPr id="104" name="テキスト ボックス 2">
            <a:extLst>
              <a:ext uri="{FF2B5EF4-FFF2-40B4-BE49-F238E27FC236}">
                <a16:creationId xmlns:a16="http://schemas.microsoft.com/office/drawing/2014/main" id="{383B786C-957A-B721-5317-1201C4796430}"/>
              </a:ext>
            </a:extLst>
          </p:cNvPr>
          <p:cNvSpPr txBox="1"/>
          <p:nvPr/>
        </p:nvSpPr>
        <p:spPr>
          <a:xfrm>
            <a:off x="6262019" y="1388303"/>
            <a:ext cx="5822795" cy="338554"/>
          </a:xfrm>
          <a:prstGeom prst="rect">
            <a:avLst/>
          </a:prstGeom>
          <a:solidFill>
            <a:schemeClr val="accent6">
              <a:lumMod val="20000"/>
              <a:lumOff val="80000"/>
            </a:schemeClr>
          </a:solidFill>
          <a:ln w="6350">
            <a:solidFill>
              <a:schemeClr val="tx1"/>
            </a:solidFill>
          </a:ln>
        </p:spPr>
        <p:txBody>
          <a:bodyPr wrap="square">
            <a:spAutoFit/>
          </a:bodyPr>
          <a:lstStyle/>
          <a:p>
            <a:pPr fontAlgn="auto">
              <a:spcBef>
                <a:spcPts val="0"/>
              </a:spcBef>
              <a:spcAft>
                <a:spcPts val="0"/>
              </a:spcAft>
              <a:defRPr/>
            </a:pPr>
            <a:r>
              <a:rPr kumimoji="1" lang="ja-JP" altLang="en-US" sz="1600" b="1" dirty="0">
                <a:solidFill>
                  <a:prstClr val="black"/>
                </a:solidFill>
                <a:effectLst>
                  <a:glow rad="127000">
                    <a:prstClr val="white"/>
                  </a:glow>
                </a:effectLst>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 NG sign management system development </a:t>
            </a:r>
            <a:endParaRPr kumimoji="1" lang="en-US" altLang="ja-JP" sz="1600" dirty="0">
              <a:solidFill>
                <a:prstClr val="black"/>
              </a:solidFill>
              <a:effectLst>
                <a:glow rad="127000">
                  <a:prstClr val="white"/>
                </a:glow>
              </a:effectLst>
              <a:latin typeface="Meiryo UI" panose="020B0604030504040204" pitchFamily="50" charset="-128"/>
              <a:ea typeface="Meiryo UI" panose="020B0604030504040204" pitchFamily="50" charset="-128"/>
            </a:endParaRPr>
          </a:p>
        </p:txBody>
      </p:sp>
      <p:sp>
        <p:nvSpPr>
          <p:cNvPr id="123" name="Rectangle 12">
            <a:extLst>
              <a:ext uri="{FF2B5EF4-FFF2-40B4-BE49-F238E27FC236}">
                <a16:creationId xmlns:a16="http://schemas.microsoft.com/office/drawing/2014/main" id="{171D84D3-436C-E9BB-C9CA-C0650E175BCD}"/>
              </a:ext>
            </a:extLst>
          </p:cNvPr>
          <p:cNvSpPr>
            <a:spLocks noChangeArrowheads="1"/>
          </p:cNvSpPr>
          <p:nvPr/>
        </p:nvSpPr>
        <p:spPr bwMode="auto">
          <a:xfrm>
            <a:off x="6255550" y="5710407"/>
            <a:ext cx="5842029" cy="722259"/>
          </a:xfrm>
          <a:prstGeom prst="rect">
            <a:avLst/>
          </a:prstGeom>
          <a:no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lvl="0" defTabSz="914400" eaLnBrk="1" fontAlgn="auto" latinLnBrk="0" hangingPunct="1">
              <a:lnSpc>
                <a:spcPct val="100000"/>
              </a:lnSpc>
              <a:spcBef>
                <a:spcPts val="0"/>
              </a:spcBef>
              <a:spcAft>
                <a:spcPts val="0"/>
              </a:spcAft>
              <a:buClrTx/>
              <a:buSzTx/>
              <a:tabLst/>
              <a:defRPr/>
            </a:pPr>
            <a:r>
              <a:rPr lang="en-US" altLang="ja-JP" sz="1400" dirty="0">
                <a:latin typeface="Meiryo UI" panose="020B0604030504040204" pitchFamily="50" charset="-128"/>
                <a:ea typeface="Meiryo UI" panose="020B0604030504040204" pitchFamily="50" charset="-128"/>
                <a:cs typeface="Arial" panose="020B0604020202020204" pitchFamily="34" charset="0"/>
              </a:rPr>
              <a:t>- Trend management of each test result</a:t>
            </a:r>
          </a:p>
          <a:p>
            <a:pPr marR="0" lvl="0" defTabSz="914400" eaLnBrk="1" fontAlgn="auto" latinLnBrk="0" hangingPunct="1">
              <a:lnSpc>
                <a:spcPct val="100000"/>
              </a:lnSpc>
              <a:spcBef>
                <a:spcPts val="0"/>
              </a:spcBef>
              <a:spcAft>
                <a:spcPts val="0"/>
              </a:spcAft>
              <a:buClrTx/>
              <a:buSzTx/>
              <a:tabLst/>
              <a:defRPr/>
            </a:pPr>
            <a:r>
              <a:rPr lang="en-US" altLang="ja-JP" sz="1400" dirty="0">
                <a:latin typeface="Meiryo UI" panose="020B0604030504040204" pitchFamily="50" charset="-128"/>
                <a:ea typeface="Meiryo UI" panose="020B0604030504040204" pitchFamily="50" charset="-128"/>
                <a:cs typeface="Arial" panose="020B0604020202020204" pitchFamily="34" charset="0"/>
              </a:rPr>
              <a:t>- Detects silent component changes and irregular adjustments</a:t>
            </a:r>
          </a:p>
        </p:txBody>
      </p:sp>
      <p:grpSp>
        <p:nvGrpSpPr>
          <p:cNvPr id="25" name="Group 24"/>
          <p:cNvGrpSpPr/>
          <p:nvPr/>
        </p:nvGrpSpPr>
        <p:grpSpPr>
          <a:xfrm>
            <a:off x="6441858" y="2110519"/>
            <a:ext cx="3882863" cy="961851"/>
            <a:chOff x="2595371" y="1660179"/>
            <a:chExt cx="3288462" cy="1259491"/>
          </a:xfrm>
        </p:grpSpPr>
        <p:pic>
          <p:nvPicPr>
            <p:cNvPr id="154" name="Picture 153">
              <a:extLst>
                <a:ext uri="{FF2B5EF4-FFF2-40B4-BE49-F238E27FC236}">
                  <a16:creationId xmlns:a16="http://schemas.microsoft.com/office/drawing/2014/main" id="{13BEF07B-A8B2-4725-9968-E2AAF92288C1}"/>
                </a:ext>
              </a:extLst>
            </p:cNvPr>
            <p:cNvPicPr>
              <a:picLocks noChangeAspect="1"/>
            </p:cNvPicPr>
            <p:nvPr/>
          </p:nvPicPr>
          <p:blipFill>
            <a:blip r:embed="rId3"/>
            <a:stretch>
              <a:fillRect/>
            </a:stretch>
          </p:blipFill>
          <p:spPr>
            <a:xfrm>
              <a:off x="2595371" y="1660179"/>
              <a:ext cx="730663" cy="1259491"/>
            </a:xfrm>
            <a:prstGeom prst="rect">
              <a:avLst/>
            </a:prstGeom>
          </p:spPr>
        </p:pic>
        <p:sp>
          <p:nvSpPr>
            <p:cNvPr id="156" name="Rectangle 155">
              <a:extLst>
                <a:ext uri="{FF2B5EF4-FFF2-40B4-BE49-F238E27FC236}">
                  <a16:creationId xmlns:a16="http://schemas.microsoft.com/office/drawing/2014/main" id="{79FADEDE-0647-49CB-85BA-618FC0E27806}"/>
                </a:ext>
              </a:extLst>
            </p:cNvPr>
            <p:cNvSpPr/>
            <p:nvPr/>
          </p:nvSpPr>
          <p:spPr>
            <a:xfrm>
              <a:off x="4522159" y="1807980"/>
              <a:ext cx="1358997" cy="266185"/>
            </a:xfrm>
            <a:prstGeom prst="rect">
              <a:avLst/>
            </a:prstGeom>
            <a:noFill/>
            <a:ln w="63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latin typeface="Arial" panose="020B0604020202020204" pitchFamily="34" charset="0"/>
                  <a:cs typeface="Arial" panose="020B0604020202020204" pitchFamily="34" charset="0"/>
                </a:rPr>
                <a:t>SMT/DIP/FA</a:t>
              </a:r>
            </a:p>
          </p:txBody>
        </p:sp>
        <p:sp>
          <p:nvSpPr>
            <p:cNvPr id="157" name="Rectangle 156">
              <a:extLst>
                <a:ext uri="{FF2B5EF4-FFF2-40B4-BE49-F238E27FC236}">
                  <a16:creationId xmlns:a16="http://schemas.microsoft.com/office/drawing/2014/main" id="{F874F262-3F83-4AC2-BA8E-AC787846CC99}"/>
                </a:ext>
              </a:extLst>
            </p:cNvPr>
            <p:cNvSpPr/>
            <p:nvPr/>
          </p:nvSpPr>
          <p:spPr>
            <a:xfrm>
              <a:off x="4522159" y="2141589"/>
              <a:ext cx="1358997" cy="266186"/>
            </a:xfrm>
            <a:prstGeom prst="rect">
              <a:avLst/>
            </a:prstGeom>
            <a:noFill/>
            <a:ln w="63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latin typeface="Arial" panose="020B0604020202020204" pitchFamily="34" charset="0"/>
                  <a:cs typeface="Arial" panose="020B0604020202020204" pitchFamily="34" charset="0"/>
                </a:rPr>
                <a:t>MQA / PE / FE</a:t>
              </a:r>
            </a:p>
          </p:txBody>
        </p:sp>
        <p:sp>
          <p:nvSpPr>
            <p:cNvPr id="158" name="Rectangle 157">
              <a:extLst>
                <a:ext uri="{FF2B5EF4-FFF2-40B4-BE49-F238E27FC236}">
                  <a16:creationId xmlns:a16="http://schemas.microsoft.com/office/drawing/2014/main" id="{3825135C-F17B-49C1-8F65-3E87F4359DDB}"/>
                </a:ext>
              </a:extLst>
            </p:cNvPr>
            <p:cNvSpPr/>
            <p:nvPr/>
          </p:nvSpPr>
          <p:spPr>
            <a:xfrm>
              <a:off x="4524836" y="2475314"/>
              <a:ext cx="1358997" cy="266186"/>
            </a:xfrm>
            <a:prstGeom prst="rect">
              <a:avLst/>
            </a:prstGeom>
            <a:noFill/>
            <a:ln w="63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latin typeface="Arial" panose="020B0604020202020204" pitchFamily="34" charset="0"/>
                  <a:cs typeface="Arial" panose="020B0604020202020204" pitchFamily="34" charset="0"/>
                </a:rPr>
                <a:t>Other sections</a:t>
              </a:r>
            </a:p>
          </p:txBody>
        </p:sp>
        <p:sp>
          <p:nvSpPr>
            <p:cNvPr id="159" name="Flowchart: Process 158">
              <a:extLst>
                <a:ext uri="{FF2B5EF4-FFF2-40B4-BE49-F238E27FC236}">
                  <a16:creationId xmlns:a16="http://schemas.microsoft.com/office/drawing/2014/main" id="{ADE4112C-CC32-4AB3-9856-596B6425F903}"/>
                </a:ext>
              </a:extLst>
            </p:cNvPr>
            <p:cNvSpPr/>
            <p:nvPr/>
          </p:nvSpPr>
          <p:spPr>
            <a:xfrm>
              <a:off x="3589729" y="1807980"/>
              <a:ext cx="724937" cy="9301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cxnSp>
          <p:nvCxnSpPr>
            <p:cNvPr id="160" name="Straight Arrow Connector 159">
              <a:extLst>
                <a:ext uri="{FF2B5EF4-FFF2-40B4-BE49-F238E27FC236}">
                  <a16:creationId xmlns:a16="http://schemas.microsoft.com/office/drawing/2014/main" id="{BD7709F3-53E0-4534-B5CB-E83AE8193383}"/>
                </a:ext>
              </a:extLst>
            </p:cNvPr>
            <p:cNvCxnSpPr>
              <a:cxnSpLocks/>
            </p:cNvCxnSpPr>
            <p:nvPr/>
          </p:nvCxnSpPr>
          <p:spPr>
            <a:xfrm>
              <a:off x="3298385" y="2074166"/>
              <a:ext cx="291344" cy="0"/>
            </a:xfrm>
            <a:prstGeom prst="straightConnector1">
              <a:avLst/>
            </a:prstGeom>
            <a:ln w="28575">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56" idx="1"/>
            </p:cNvCxnSpPr>
            <p:nvPr/>
          </p:nvCxnSpPr>
          <p:spPr>
            <a:xfrm flipV="1">
              <a:off x="4314666" y="1941074"/>
              <a:ext cx="207493" cy="133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endCxn id="157" idx="1"/>
            </p:cNvCxnSpPr>
            <p:nvPr/>
          </p:nvCxnSpPr>
          <p:spPr>
            <a:xfrm flipV="1">
              <a:off x="4315050" y="2274682"/>
              <a:ext cx="207109" cy="20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4315050" y="2551757"/>
              <a:ext cx="209786" cy="39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BD7709F3-53E0-4534-B5CB-E83AE8193383}"/>
                </a:ext>
              </a:extLst>
            </p:cNvPr>
            <p:cNvCxnSpPr>
              <a:cxnSpLocks/>
            </p:cNvCxnSpPr>
            <p:nvPr/>
          </p:nvCxnSpPr>
          <p:spPr>
            <a:xfrm>
              <a:off x="3298385" y="2407775"/>
              <a:ext cx="291344" cy="0"/>
            </a:xfrm>
            <a:prstGeom prst="straightConnector1">
              <a:avLst/>
            </a:prstGeom>
            <a:ln w="28575">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a:xfrm>
            <a:off x="6239440" y="3210243"/>
            <a:ext cx="5726985" cy="738664"/>
          </a:xfrm>
          <a:prstGeom prst="rect">
            <a:avLst/>
          </a:prstGeom>
        </p:spPr>
        <p:txBody>
          <a:bodyPr wrap="square">
            <a:spAutoFit/>
          </a:bodyPr>
          <a:lstStyle/>
          <a:p>
            <a:pPr marL="323850" indent="-285750" eaLnBrk="0" hangingPunct="0">
              <a:buSzPct val="100000"/>
              <a:buFontTx/>
              <a:buChar char="-"/>
              <a:defRPr/>
            </a:pPr>
            <a:r>
              <a:rPr lang="en-US" sz="1400" dirty="0">
                <a:latin typeface="Meiryo UI" panose="020B0604030504040204" pitchFamily="50" charset="-128"/>
                <a:ea typeface="Meiryo UI" panose="020B0604030504040204" pitchFamily="50" charset="-128"/>
                <a:cs typeface="Arial" panose="020B0604020202020204" pitchFamily="34" charset="0"/>
              </a:rPr>
              <a:t>Quick alarm / confirm &amp; traceability</a:t>
            </a:r>
          </a:p>
          <a:p>
            <a:pPr marL="323850" indent="-285750" eaLnBrk="0" hangingPunct="0">
              <a:buSzPct val="100000"/>
              <a:buFontTx/>
              <a:buChar char="-"/>
              <a:defRPr/>
            </a:pPr>
            <a:r>
              <a:rPr lang="en-US" sz="1400" dirty="0">
                <a:latin typeface="Meiryo UI" panose="020B0604030504040204" pitchFamily="50" charset="-128"/>
                <a:ea typeface="Meiryo UI" panose="020B0604030504040204" pitchFamily="50" charset="-128"/>
                <a:cs typeface="Arial" panose="020B0604020202020204" pitchFamily="34" charset="0"/>
              </a:rPr>
              <a:t>Smart filter system for the trending problem inline </a:t>
            </a:r>
          </a:p>
          <a:p>
            <a:pPr marL="38100" eaLnBrk="0" hangingPunct="0">
              <a:buSzPct val="100000"/>
              <a:defRPr/>
            </a:pPr>
            <a:r>
              <a:rPr lang="en-US" sz="1400" dirty="0">
                <a:latin typeface="Meiryo UI" panose="020B0604030504040204" pitchFamily="50" charset="-128"/>
                <a:ea typeface="Meiryo UI" panose="020B0604030504040204" pitchFamily="50" charset="-128"/>
                <a:cs typeface="Arial" panose="020B0604020202020204" pitchFamily="34" charset="0"/>
                <a:sym typeface="Wingdings" panose="05000000000000000000" pitchFamily="2" charset="2"/>
              </a:rPr>
              <a:t>      Focus to analyze &amp; solving them</a:t>
            </a:r>
            <a:endParaRPr lang="en-US" sz="1400" dirty="0">
              <a:latin typeface="Meiryo UI" panose="020B0604030504040204" pitchFamily="50" charset="-128"/>
              <a:ea typeface="Meiryo UI" panose="020B0604030504040204" pitchFamily="50" charset="-128"/>
              <a:cs typeface="Arial" panose="020B0604020202020204" pitchFamily="34" charset="0"/>
            </a:endParaRPr>
          </a:p>
        </p:txBody>
      </p:sp>
      <p:sp>
        <p:nvSpPr>
          <p:cNvPr id="164" name="Rectangle 163">
            <a:extLst>
              <a:ext uri="{FF2B5EF4-FFF2-40B4-BE49-F238E27FC236}">
                <a16:creationId xmlns:a16="http://schemas.microsoft.com/office/drawing/2014/main" id="{FA8B2D3D-B6D9-4841-8644-A3D7D7A66ED8}"/>
              </a:ext>
            </a:extLst>
          </p:cNvPr>
          <p:cNvSpPr/>
          <p:nvPr/>
        </p:nvSpPr>
        <p:spPr>
          <a:xfrm>
            <a:off x="6270486" y="3946763"/>
            <a:ext cx="5275391" cy="525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0" lang="en-US" sz="1400" b="1" i="0" u="sng" strike="noStrike" kern="1200" cap="none" spc="0" normalizeH="0" baseline="0" noProof="0" dirty="0">
                <a:ln>
                  <a:noFill/>
                </a:ln>
                <a:solidFill>
                  <a:srgbClr val="0000FF"/>
                </a:solidFill>
                <a:effectLst/>
                <a:uLnTx/>
                <a:uFillTx/>
                <a:latin typeface="Meiryo UI" panose="020B0604030504040204" pitchFamily="50" charset="-128"/>
                <a:ea typeface="Meiryo UI" panose="020B0604030504040204" pitchFamily="50" charset="-128"/>
                <a:cs typeface="+mn-cs"/>
                <a:sym typeface="Wingdings" panose="05000000000000000000" pitchFamily="2" charset="2"/>
              </a:rPr>
              <a:t>  </a:t>
            </a:r>
            <a:r>
              <a:rPr lang="en-US" sz="1400" b="1" u="sng" dirty="0">
                <a:solidFill>
                  <a:srgbClr val="0000FF"/>
                </a:solidFill>
                <a:latin typeface="Meiryo UI" panose="020B0604030504040204" pitchFamily="50" charset="-128"/>
                <a:ea typeface="Meiryo UI" panose="020B0604030504040204" pitchFamily="50" charset="-128"/>
              </a:rPr>
              <a:t>Online </a:t>
            </a:r>
            <a:r>
              <a:rPr lang="en-US" sz="1400" b="1" u="sng" dirty="0" err="1">
                <a:solidFill>
                  <a:srgbClr val="0000FF"/>
                </a:solidFill>
                <a:latin typeface="Meiryo UI" panose="020B0604030504040204" pitchFamily="50" charset="-128"/>
                <a:ea typeface="Meiryo UI" panose="020B0604030504040204" pitchFamily="50" charset="-128"/>
              </a:rPr>
              <a:t>Cpk</a:t>
            </a:r>
            <a:r>
              <a:rPr lang="en-US" sz="1400" b="1" u="sng" dirty="0">
                <a:solidFill>
                  <a:srgbClr val="0000FF"/>
                </a:solidFill>
                <a:latin typeface="Meiryo UI" panose="020B0604030504040204" pitchFamily="50" charset="-128"/>
                <a:ea typeface="Meiryo UI" panose="020B0604030504040204" pitchFamily="50" charset="-128"/>
              </a:rPr>
              <a:t> – Early detect trend defect to improve </a:t>
            </a:r>
          </a:p>
        </p:txBody>
      </p:sp>
      <p:pic>
        <p:nvPicPr>
          <p:cNvPr id="165" name="Picture 164"/>
          <p:cNvPicPr>
            <a:picLocks noChangeAspect="1"/>
          </p:cNvPicPr>
          <p:nvPr/>
        </p:nvPicPr>
        <p:blipFill>
          <a:blip r:embed="rId4"/>
          <a:stretch>
            <a:fillRect/>
          </a:stretch>
        </p:blipFill>
        <p:spPr>
          <a:xfrm>
            <a:off x="6478605" y="4476748"/>
            <a:ext cx="3632368" cy="922488"/>
          </a:xfrm>
          <a:prstGeom prst="rect">
            <a:avLst/>
          </a:prstGeom>
        </p:spPr>
      </p:pic>
      <p:grpSp>
        <p:nvGrpSpPr>
          <p:cNvPr id="166" name="Group 165"/>
          <p:cNvGrpSpPr/>
          <p:nvPr/>
        </p:nvGrpSpPr>
        <p:grpSpPr>
          <a:xfrm>
            <a:off x="6474206" y="4516162"/>
            <a:ext cx="5464484" cy="2215626"/>
            <a:chOff x="5311954" y="5658673"/>
            <a:chExt cx="5482599" cy="1624272"/>
          </a:xfrm>
        </p:grpSpPr>
        <p:sp>
          <p:nvSpPr>
            <p:cNvPr id="167" name="Rectangle 166">
              <a:extLst>
                <a:ext uri="{FF2B5EF4-FFF2-40B4-BE49-F238E27FC236}">
                  <a16:creationId xmlns:a16="http://schemas.microsoft.com/office/drawing/2014/main" id="{AA353547-BE01-4537-B40B-A8D77D4BC02A}"/>
                </a:ext>
              </a:extLst>
            </p:cNvPr>
            <p:cNvSpPr/>
            <p:nvPr/>
          </p:nvSpPr>
          <p:spPr>
            <a:xfrm>
              <a:off x="5311954" y="6242998"/>
              <a:ext cx="654082" cy="14959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dirty="0">
                  <a:solidFill>
                    <a:sysClr val="windowText" lastClr="000000"/>
                  </a:solidFill>
                </a:rPr>
                <a:t>Ins Data</a:t>
              </a:r>
            </a:p>
          </p:txBody>
        </p:sp>
        <p:sp>
          <p:nvSpPr>
            <p:cNvPr id="168" name="Rectangle 167">
              <a:extLst>
                <a:ext uri="{FF2B5EF4-FFF2-40B4-BE49-F238E27FC236}">
                  <a16:creationId xmlns:a16="http://schemas.microsoft.com/office/drawing/2014/main" id="{9125D5A6-932E-4E1E-AF24-EAB3D1CC5BE0}"/>
                </a:ext>
              </a:extLst>
            </p:cNvPr>
            <p:cNvSpPr/>
            <p:nvPr/>
          </p:nvSpPr>
          <p:spPr>
            <a:xfrm>
              <a:off x="6324158" y="6238146"/>
              <a:ext cx="654082" cy="14959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dirty="0">
                  <a:solidFill>
                    <a:sysClr val="windowText" lastClr="000000"/>
                  </a:solidFill>
                </a:rPr>
                <a:t>Auto confirm</a:t>
              </a:r>
            </a:p>
          </p:txBody>
        </p:sp>
        <p:sp>
          <p:nvSpPr>
            <p:cNvPr id="169" name="Rectangle 168">
              <a:extLst>
                <a:ext uri="{FF2B5EF4-FFF2-40B4-BE49-F238E27FC236}">
                  <a16:creationId xmlns:a16="http://schemas.microsoft.com/office/drawing/2014/main" id="{F4C631CC-2CDF-42DE-A9FF-67DFF39F7B4A}"/>
                </a:ext>
              </a:extLst>
            </p:cNvPr>
            <p:cNvSpPr/>
            <p:nvPr/>
          </p:nvSpPr>
          <p:spPr>
            <a:xfrm>
              <a:off x="8947118" y="5658673"/>
              <a:ext cx="1766495" cy="42241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200" dirty="0">
                  <a:solidFill>
                    <a:sysClr val="windowText" lastClr="000000"/>
                  </a:solidFill>
                </a:rPr>
                <a:t>Investigation Request </a:t>
              </a:r>
            </a:p>
            <a:p>
              <a:pPr algn="ctr"/>
              <a:r>
                <a:rPr lang="en-US" sz="1200" b="1" dirty="0">
                  <a:solidFill>
                    <a:srgbClr val="0000FF"/>
                  </a:solidFill>
                </a:rPr>
                <a:t>&lt; MQA/ PE/FE &gt;</a:t>
              </a:r>
            </a:p>
          </p:txBody>
        </p:sp>
        <p:sp>
          <p:nvSpPr>
            <p:cNvPr id="170" name="Rectangle 169">
              <a:extLst>
                <a:ext uri="{FF2B5EF4-FFF2-40B4-BE49-F238E27FC236}">
                  <a16:creationId xmlns:a16="http://schemas.microsoft.com/office/drawing/2014/main" id="{2E06EA4A-CD40-4CE3-AD5A-8994657CB442}"/>
                </a:ext>
              </a:extLst>
            </p:cNvPr>
            <p:cNvSpPr/>
            <p:nvPr/>
          </p:nvSpPr>
          <p:spPr>
            <a:xfrm>
              <a:off x="7385147" y="6143887"/>
              <a:ext cx="1144508" cy="418430"/>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200" dirty="0">
                  <a:solidFill>
                    <a:srgbClr val="FF0000"/>
                  </a:solidFill>
                </a:rPr>
                <a:t>Irregular detect time:</a:t>
              </a:r>
            </a:p>
            <a:p>
              <a:pPr algn="ctr"/>
              <a:r>
                <a:rPr lang="en-US" sz="1200" dirty="0">
                  <a:solidFill>
                    <a:srgbClr val="FF0000"/>
                  </a:solidFill>
                </a:rPr>
                <a:t> auto alarm sent</a:t>
              </a:r>
            </a:p>
          </p:txBody>
        </p:sp>
        <p:sp>
          <p:nvSpPr>
            <p:cNvPr id="171" name="Rectangle 170">
              <a:extLst>
                <a:ext uri="{FF2B5EF4-FFF2-40B4-BE49-F238E27FC236}">
                  <a16:creationId xmlns:a16="http://schemas.microsoft.com/office/drawing/2014/main" id="{2E06EA4A-CD40-4CE3-AD5A-8994657CB442}"/>
                </a:ext>
              </a:extLst>
            </p:cNvPr>
            <p:cNvSpPr/>
            <p:nvPr/>
          </p:nvSpPr>
          <p:spPr>
            <a:xfrm>
              <a:off x="9082381" y="6288582"/>
              <a:ext cx="1612571" cy="259711"/>
            </a:xfrm>
            <a:prstGeom prst="rect">
              <a:avLst/>
            </a:prstGeom>
            <a:solidFill>
              <a:schemeClr val="accent6">
                <a:lumMod val="40000"/>
                <a:lumOff val="6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200" b="1" dirty="0">
                  <a:solidFill>
                    <a:schemeClr val="tx1"/>
                  </a:solidFill>
                </a:rPr>
                <a:t>Take preventive action</a:t>
              </a:r>
            </a:p>
          </p:txBody>
        </p:sp>
        <p:sp>
          <p:nvSpPr>
            <p:cNvPr id="76" name="Rectangle 75">
              <a:extLst>
                <a:ext uri="{FF2B5EF4-FFF2-40B4-BE49-F238E27FC236}">
                  <a16:creationId xmlns:a16="http://schemas.microsoft.com/office/drawing/2014/main" id="{2E06EA4A-CD40-4CE3-AD5A-8994657CB442}"/>
                </a:ext>
              </a:extLst>
            </p:cNvPr>
            <p:cNvSpPr/>
            <p:nvPr/>
          </p:nvSpPr>
          <p:spPr>
            <a:xfrm>
              <a:off x="8471889" y="7069195"/>
              <a:ext cx="2322664" cy="213750"/>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FY23 : Apply MW/ PJ/ DP</a:t>
              </a:r>
            </a:p>
          </p:txBody>
        </p:sp>
      </p:grpSp>
      <p:sp>
        <p:nvSpPr>
          <p:cNvPr id="172" name="Down Arrow 171"/>
          <p:cNvSpPr/>
          <p:nvPr/>
        </p:nvSpPr>
        <p:spPr>
          <a:xfrm>
            <a:off x="10874232" y="5153460"/>
            <a:ext cx="323128" cy="235802"/>
          </a:xfrm>
          <a:prstGeom prst="down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450470" y="2204514"/>
            <a:ext cx="1617016" cy="738664"/>
          </a:xfrm>
          <a:prstGeom prst="rect">
            <a:avLst/>
          </a:prstGeom>
        </p:spPr>
        <p:txBody>
          <a:bodyPr wrap="square">
            <a:spAutoFit/>
          </a:bodyPr>
          <a:lstStyle/>
          <a:p>
            <a:r>
              <a:rPr lang="en-US" sz="1400" b="1" dirty="0">
                <a:latin typeface="Meiryo UI" panose="020B0604030504040204" pitchFamily="50" charset="-128"/>
                <a:ea typeface="Meiryo UI" panose="020B0604030504040204" pitchFamily="50" charset="-128"/>
                <a:cs typeface="Arial" panose="020B0604020202020204" pitchFamily="34" charset="0"/>
              </a:rPr>
              <a:t>All process 4M change control by 1 system  </a:t>
            </a:r>
          </a:p>
        </p:txBody>
      </p:sp>
      <p:pic>
        <p:nvPicPr>
          <p:cNvPr id="38" name="Picture 2" descr="5 Ways to Improve Your Business With a Cloud Phone System | MKELS.COM">
            <a:extLst>
              <a:ext uri="{FF2B5EF4-FFF2-40B4-BE49-F238E27FC236}">
                <a16:creationId xmlns:a16="http://schemas.microsoft.com/office/drawing/2014/main" id="{83C5B577-EC45-4BCB-84BF-CE97F8FB1195}"/>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629247" y="2240985"/>
            <a:ext cx="816788" cy="50144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65EF8362-9D0A-40EC-84B5-D22DCB615B61}"/>
              </a:ext>
            </a:extLst>
          </p:cNvPr>
          <p:cNvSpPr/>
          <p:nvPr/>
        </p:nvSpPr>
        <p:spPr>
          <a:xfrm>
            <a:off x="7471678" y="2882664"/>
            <a:ext cx="1237189" cy="337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Arial" panose="020B0604020202020204" pitchFamily="34" charset="0"/>
                <a:cs typeface="Arial" panose="020B0604020202020204" pitchFamily="34" charset="0"/>
              </a:rPr>
              <a:t>ANDON System</a:t>
            </a:r>
          </a:p>
        </p:txBody>
      </p:sp>
      <p:sp>
        <p:nvSpPr>
          <p:cNvPr id="93" name="Rectangle: Rounded Corners 92">
            <a:extLst>
              <a:ext uri="{FF2B5EF4-FFF2-40B4-BE49-F238E27FC236}">
                <a16:creationId xmlns:a16="http://schemas.microsoft.com/office/drawing/2014/main" id="{B0D4115D-8BE9-CCF3-5C21-05DAF73AF842}"/>
              </a:ext>
            </a:extLst>
          </p:cNvPr>
          <p:cNvSpPr/>
          <p:nvPr/>
        </p:nvSpPr>
        <p:spPr>
          <a:xfrm>
            <a:off x="2398714" y="2110519"/>
            <a:ext cx="3698292" cy="98945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角丸四角形 78">
            <a:extLst>
              <a:ext uri="{FF2B5EF4-FFF2-40B4-BE49-F238E27FC236}">
                <a16:creationId xmlns:a16="http://schemas.microsoft.com/office/drawing/2014/main" id="{BD0ECAD1-634E-2EBD-681D-2B2FECB97199}"/>
              </a:ext>
            </a:extLst>
          </p:cNvPr>
          <p:cNvSpPr/>
          <p:nvPr/>
        </p:nvSpPr>
        <p:spPr>
          <a:xfrm>
            <a:off x="55522" y="1367000"/>
            <a:ext cx="6095160" cy="5390422"/>
          </a:xfrm>
          <a:prstGeom prst="roundRect">
            <a:avLst>
              <a:gd name="adj" fmla="val 734"/>
            </a:avLst>
          </a:prstGeom>
          <a:noFill/>
          <a:ln w="6350" cap="flat" cmpd="sng" algn="ctr">
            <a:solidFill>
              <a:sysClr val="window" lastClr="FFFFFF">
                <a:lumMod val="75000"/>
              </a:sysClr>
            </a:solidFill>
            <a:prstDash val="solid"/>
          </a:ln>
          <a:effectLst/>
        </p:spPr>
        <p:txBody>
          <a:bodyPr rtlCol="0" anchor="ctr"/>
          <a:lstStyle/>
          <a:p>
            <a:pPr marL="0" marR="0" lvl="0" indent="0" algn="l" defTabSz="844058" rtl="0" eaLnBrk="1" fontAlgn="auto" latinLnBrk="0" hangingPunct="1">
              <a:lnSpc>
                <a:spcPct val="100000"/>
              </a:lnSpc>
              <a:spcBef>
                <a:spcPts val="0"/>
              </a:spcBef>
              <a:spcAft>
                <a:spcPts val="0"/>
              </a:spcAft>
              <a:buClrTx/>
              <a:buSzTx/>
              <a:buFontTx/>
              <a:buNone/>
              <a:tabLst/>
              <a:defRPr/>
            </a:pPr>
            <a:endParaRPr kumimoji="0" lang="ja-JP" altLang="en-US" sz="1663" b="0" i="0" u="none" strike="noStrike" kern="0" cap="none" spc="0" normalizeH="0" baseline="0" noProof="0">
              <a:ln>
                <a:noFill/>
              </a:ln>
              <a:solidFill>
                <a:prstClr val="white"/>
              </a:solidFill>
              <a:effectLst/>
              <a:uLnTx/>
              <a:uFillTx/>
              <a:latin typeface="Calibri"/>
              <a:ea typeface="ＭＳ Ｐゴシック" panose="020B0600070205080204" pitchFamily="34" charset="-128"/>
              <a:cs typeface="+mn-cs"/>
            </a:endParaRPr>
          </a:p>
        </p:txBody>
      </p:sp>
      <p:sp>
        <p:nvSpPr>
          <p:cNvPr id="96" name="テキスト ボックス 2">
            <a:extLst>
              <a:ext uri="{FF2B5EF4-FFF2-40B4-BE49-F238E27FC236}">
                <a16:creationId xmlns:a16="http://schemas.microsoft.com/office/drawing/2014/main" id="{9545271B-3ECC-C32C-D102-9273C1CA370A}"/>
              </a:ext>
            </a:extLst>
          </p:cNvPr>
          <p:cNvSpPr txBox="1"/>
          <p:nvPr/>
        </p:nvSpPr>
        <p:spPr>
          <a:xfrm>
            <a:off x="75786" y="1368578"/>
            <a:ext cx="6059223" cy="338554"/>
          </a:xfrm>
          <a:prstGeom prst="rect">
            <a:avLst/>
          </a:prstGeom>
          <a:solidFill>
            <a:schemeClr val="accent6">
              <a:lumMod val="20000"/>
              <a:lumOff val="80000"/>
            </a:schemeClr>
          </a:solidFill>
          <a:ln w="6350">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glow rad="127000">
                    <a:prstClr val="white"/>
                  </a:glow>
                </a:effectLst>
                <a:uLnTx/>
                <a:uFillTx/>
                <a:latin typeface="Meiryo UI" panose="020B0604030504040204" pitchFamily="50" charset="-128"/>
                <a:ea typeface="Meiryo UI" panose="020B0604030504040204" pitchFamily="50" charset="-128"/>
                <a:cs typeface="+mn-cs"/>
              </a:rPr>
              <a:t>■</a:t>
            </a:r>
            <a:r>
              <a:rPr kumimoji="0" lang="en-US" altLang="ja-JP" sz="16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Part Quality Assurance From Supplier</a:t>
            </a:r>
            <a:endParaRPr kumimoji="1" lang="en-US" altLang="ja-JP" sz="1600" b="0" i="0" u="none" strike="noStrike" kern="1200" cap="none" spc="0" normalizeH="0" baseline="0" noProof="0" dirty="0">
              <a:ln>
                <a:noFill/>
              </a:ln>
              <a:solidFill>
                <a:prstClr val="black"/>
              </a:solidFill>
              <a:effectLst>
                <a:glow rad="127000">
                  <a:prstClr val="white"/>
                </a:glow>
              </a:effectLst>
              <a:uLnTx/>
              <a:uFillTx/>
              <a:latin typeface="Meiryo UI" panose="020B0604030504040204" pitchFamily="50" charset="-128"/>
              <a:ea typeface="Meiryo UI" panose="020B0604030504040204" pitchFamily="50" charset="-128"/>
              <a:cs typeface="+mn-cs"/>
            </a:endParaRPr>
          </a:p>
        </p:txBody>
      </p:sp>
      <p:sp>
        <p:nvSpPr>
          <p:cNvPr id="97" name="Rectangle 96">
            <a:extLst>
              <a:ext uri="{FF2B5EF4-FFF2-40B4-BE49-F238E27FC236}">
                <a16:creationId xmlns:a16="http://schemas.microsoft.com/office/drawing/2014/main" id="{31AB5356-7F84-E4FB-5DD6-D8C89C2F5AE5}"/>
              </a:ext>
            </a:extLst>
          </p:cNvPr>
          <p:cNvSpPr/>
          <p:nvPr/>
        </p:nvSpPr>
        <p:spPr>
          <a:xfrm>
            <a:off x="304629" y="1630650"/>
            <a:ext cx="6138408" cy="525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dirty="0">
                <a:ln>
                  <a:noFill/>
                </a:ln>
                <a:solidFill>
                  <a:srgbClr val="0000FF"/>
                </a:solidFill>
                <a:effectLst/>
                <a:uLnTx/>
                <a:uFillTx/>
                <a:latin typeface="Meiryo UI" panose="020B0604030504040204" pitchFamily="50" charset="-128"/>
                <a:ea typeface="Meiryo UI" panose="020B0604030504040204" pitchFamily="50" charset="-128"/>
                <a:cs typeface="+mn-cs"/>
                <a:sym typeface="Wingdings" panose="05000000000000000000" pitchFamily="2" charset="2"/>
              </a:rPr>
              <a:t> 4M silent change &amp; Trend defect Management</a:t>
            </a:r>
            <a:endParaRPr kumimoji="0" lang="en-US" sz="1400" b="1" i="0" u="sng" strike="noStrike" kern="1200" cap="none" spc="0" normalizeH="0" baseline="0" noProof="0" dirty="0">
              <a:ln>
                <a:noFill/>
              </a:ln>
              <a:solidFill>
                <a:srgbClr val="0000FF"/>
              </a:solidFill>
              <a:effectLst/>
              <a:uLnTx/>
              <a:uFillTx/>
              <a:latin typeface="Meiryo UI" panose="020B0604030504040204" pitchFamily="50" charset="-128"/>
              <a:ea typeface="Meiryo UI" panose="020B0604030504040204" pitchFamily="50" charset="-128"/>
              <a:cs typeface="+mn-cs"/>
            </a:endParaRPr>
          </a:p>
        </p:txBody>
      </p:sp>
      <p:sp>
        <p:nvSpPr>
          <p:cNvPr id="98" name="Rectangle 97">
            <a:extLst>
              <a:ext uri="{FF2B5EF4-FFF2-40B4-BE49-F238E27FC236}">
                <a16:creationId xmlns:a16="http://schemas.microsoft.com/office/drawing/2014/main" id="{A93C2AC7-19BF-521F-F9CC-07BB6356252E}"/>
              </a:ext>
            </a:extLst>
          </p:cNvPr>
          <p:cNvSpPr/>
          <p:nvPr/>
        </p:nvSpPr>
        <p:spPr>
          <a:xfrm>
            <a:off x="234641" y="3206639"/>
            <a:ext cx="4909374" cy="525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Meiryo UI" panose="020B0604030504040204" pitchFamily="50" charset="-128"/>
                <a:ea typeface="Meiryo UI" panose="020B0604030504040204" pitchFamily="50" charset="-128"/>
                <a:cs typeface="+mn-cs"/>
                <a:sym typeface="Wingdings" panose="05000000000000000000" pitchFamily="2" charset="2"/>
              </a:rPr>
              <a:t>  </a:t>
            </a:r>
            <a:r>
              <a:rPr kumimoji="0" lang="en-US" sz="1400" b="1" i="0" u="sng" strike="noStrike" kern="1200" cap="none" spc="0" normalizeH="0" baseline="0" noProof="0" dirty="0">
                <a:ln>
                  <a:noFill/>
                </a:ln>
                <a:solidFill>
                  <a:srgbClr val="0000FF"/>
                </a:solidFill>
                <a:effectLst/>
                <a:uLnTx/>
                <a:uFillTx/>
                <a:latin typeface="Meiryo UI" panose="020B0604030504040204" pitchFamily="50" charset="-128"/>
                <a:ea typeface="Meiryo UI" panose="020B0604030504040204" pitchFamily="50" charset="-128"/>
                <a:cs typeface="+mn-cs"/>
              </a:rPr>
              <a:t>Improve tooling &amp;</a:t>
            </a:r>
            <a:r>
              <a:rPr kumimoji="0" lang="en-US" sz="1400" b="1" i="0" u="sng" strike="noStrike" kern="1200" cap="none" spc="0" normalizeH="0" noProof="0" dirty="0">
                <a:ln>
                  <a:noFill/>
                </a:ln>
                <a:solidFill>
                  <a:srgbClr val="0000FF"/>
                </a:solidFill>
                <a:effectLst/>
                <a:uLnTx/>
                <a:uFillTx/>
                <a:latin typeface="Meiryo UI" panose="020B0604030504040204" pitchFamily="50" charset="-128"/>
                <a:ea typeface="Meiryo UI" panose="020B0604030504040204" pitchFamily="50" charset="-128"/>
                <a:cs typeface="+mn-cs"/>
              </a:rPr>
              <a:t> Maximize In-house part</a:t>
            </a:r>
            <a:endParaRPr kumimoji="0" lang="en-US" sz="1400" b="1" i="0" u="sng" strike="noStrike" kern="1200" cap="none" spc="0" normalizeH="0" baseline="0" noProof="0" dirty="0">
              <a:ln>
                <a:noFill/>
              </a:ln>
              <a:solidFill>
                <a:srgbClr val="0000FF"/>
              </a:solidFill>
              <a:effectLst/>
              <a:uLnTx/>
              <a:uFillTx/>
              <a:latin typeface="Meiryo UI" panose="020B0604030504040204" pitchFamily="50" charset="-128"/>
              <a:ea typeface="Meiryo UI" panose="020B0604030504040204" pitchFamily="50" charset="-128"/>
              <a:cs typeface="+mn-cs"/>
            </a:endParaRPr>
          </a:p>
        </p:txBody>
      </p:sp>
      <p:sp>
        <p:nvSpPr>
          <p:cNvPr id="99" name="AutoShape 4" descr="How to Be a Stronger Presence in Online Meetings">
            <a:extLst>
              <a:ext uri="{FF2B5EF4-FFF2-40B4-BE49-F238E27FC236}">
                <a16:creationId xmlns:a16="http://schemas.microsoft.com/office/drawing/2014/main" id="{65A5A899-7BA9-F18B-E263-EB6A1F355BA2}"/>
              </a:ext>
            </a:extLst>
          </p:cNvPr>
          <p:cNvSpPr>
            <a:spLocks noChangeAspect="1" noChangeArrowheads="1"/>
          </p:cNvSpPr>
          <p:nvPr/>
        </p:nvSpPr>
        <p:spPr bwMode="auto">
          <a:xfrm>
            <a:off x="6100197" y="3669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pic>
        <p:nvPicPr>
          <p:cNvPr id="100" name="Picture 99">
            <a:extLst>
              <a:ext uri="{FF2B5EF4-FFF2-40B4-BE49-F238E27FC236}">
                <a16:creationId xmlns:a16="http://schemas.microsoft.com/office/drawing/2014/main" id="{7DF46755-C7E1-C575-9098-9B3C32EA94A3}"/>
              </a:ext>
            </a:extLst>
          </p:cNvPr>
          <p:cNvPicPr>
            <a:picLocks noChangeAspect="1"/>
          </p:cNvPicPr>
          <p:nvPr/>
        </p:nvPicPr>
        <p:blipFill>
          <a:blip r:embed="rId6"/>
          <a:stretch>
            <a:fillRect/>
          </a:stretch>
        </p:blipFill>
        <p:spPr>
          <a:xfrm>
            <a:off x="4846235" y="5865987"/>
            <a:ext cx="964385" cy="679725"/>
          </a:xfrm>
          <a:prstGeom prst="rect">
            <a:avLst/>
          </a:prstGeom>
        </p:spPr>
      </p:pic>
      <p:sp>
        <p:nvSpPr>
          <p:cNvPr id="101" name="Rectangle 100">
            <a:extLst>
              <a:ext uri="{FF2B5EF4-FFF2-40B4-BE49-F238E27FC236}">
                <a16:creationId xmlns:a16="http://schemas.microsoft.com/office/drawing/2014/main" id="{A660811F-6F2C-7B3D-ADB4-5A1C23938F27}"/>
              </a:ext>
            </a:extLst>
          </p:cNvPr>
          <p:cNvSpPr/>
          <p:nvPr/>
        </p:nvSpPr>
        <p:spPr>
          <a:xfrm>
            <a:off x="44307" y="3683219"/>
            <a:ext cx="4909373" cy="1092607"/>
          </a:xfrm>
          <a:prstGeom prst="rect">
            <a:avLst/>
          </a:prstGeom>
        </p:spPr>
        <p:txBody>
          <a:bodyPr wrap="square">
            <a:spAutoFit/>
          </a:bodyPr>
          <a:lstStyle/>
          <a:p>
            <a:pPr marL="323850" marR="0" lvl="0" indent="-285750" algn="l" defTabSz="914400" rtl="0" eaLnBrk="0" fontAlgn="base" latinLnBrk="0" hangingPunct="0">
              <a:lnSpc>
                <a:spcPct val="100000"/>
              </a:lnSpc>
              <a:spcBef>
                <a:spcPct val="0"/>
              </a:spcBef>
              <a:spcAft>
                <a:spcPct val="0"/>
              </a:spcAft>
              <a:buClrTx/>
              <a:buSzPct val="100000"/>
              <a:buFontTx/>
              <a:buChar char="-"/>
              <a:tabLst/>
              <a:defRPr/>
            </a:pPr>
            <a:r>
              <a:rPr lang="en-US" sz="1300" b="1" dirty="0">
                <a:solidFill>
                  <a:prstClr val="black"/>
                </a:solidFill>
                <a:latin typeface="Meiryo UI" panose="020B0604030504040204" pitchFamily="50" charset="-128"/>
                <a:ea typeface="Meiryo UI" panose="020B0604030504040204" pitchFamily="50" charset="-128"/>
                <a:cs typeface="Arial" panose="020B0604020202020204" pitchFamily="34" charset="0"/>
              </a:rPr>
              <a:t>Together Supporter Skill up Metal Tooling (QC)</a:t>
            </a:r>
          </a:p>
          <a:p>
            <a:pPr marL="323850" marR="0" lvl="0" indent="-285750" algn="l" defTabSz="914400" rtl="0" eaLnBrk="0" fontAlgn="base" latinLnBrk="0" hangingPunct="0">
              <a:lnSpc>
                <a:spcPct val="100000"/>
              </a:lnSpc>
              <a:spcBef>
                <a:spcPct val="0"/>
              </a:spcBef>
              <a:spcAft>
                <a:spcPct val="0"/>
              </a:spcAft>
              <a:buClrTx/>
              <a:buSzPct val="100000"/>
              <a:buFontTx/>
              <a:buChar char="-"/>
              <a:tabLst/>
              <a:defRPr/>
            </a:pPr>
            <a:r>
              <a:rPr lang="en-US" sz="1300" b="1" dirty="0">
                <a:solidFill>
                  <a:prstClr val="black"/>
                </a:solidFill>
                <a:latin typeface="Meiryo UI" panose="020B0604030504040204" pitchFamily="50" charset="-128"/>
                <a:ea typeface="Meiryo UI" panose="020B0604030504040204" pitchFamily="50" charset="-128"/>
                <a:cs typeface="Arial" panose="020B0604020202020204" pitchFamily="34" charset="0"/>
              </a:rPr>
              <a:t>Follow making New Tooling &amp; max in-house part </a:t>
            </a:r>
          </a:p>
          <a:p>
            <a:pPr marL="323850" marR="0" lvl="0" indent="-285750" algn="l" defTabSz="914400" rtl="0" eaLnBrk="0" fontAlgn="base" latinLnBrk="0" hangingPunct="0">
              <a:lnSpc>
                <a:spcPct val="100000"/>
              </a:lnSpc>
              <a:spcBef>
                <a:spcPct val="0"/>
              </a:spcBef>
              <a:spcAft>
                <a:spcPct val="0"/>
              </a:spcAft>
              <a:buClrTx/>
              <a:buSzPct val="100000"/>
              <a:buFontTx/>
              <a:buChar char="-"/>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rPr>
              <a:t>Clear with BD/BU : Short &amp; Change Tooling </a:t>
            </a:r>
          </a:p>
          <a:p>
            <a:pPr marL="323850" marR="0" lvl="0" indent="-285750" algn="l" defTabSz="914400" rtl="0" eaLnBrk="0" fontAlgn="base" latinLnBrk="0" hangingPunct="0">
              <a:lnSpc>
                <a:spcPct val="100000"/>
              </a:lnSpc>
              <a:spcBef>
                <a:spcPct val="0"/>
              </a:spcBef>
              <a:spcAft>
                <a:spcPct val="0"/>
              </a:spcAft>
              <a:buClrTx/>
              <a:buSzPct val="100000"/>
              <a:buFontTx/>
              <a:buChar char="-"/>
              <a:tabLst/>
              <a:defRPr/>
            </a:pPr>
            <a:r>
              <a:rPr lang="en-US" sz="1300" b="1" dirty="0">
                <a:solidFill>
                  <a:prstClr val="black"/>
                </a:solidFill>
                <a:latin typeface="Meiryo UI" panose="020B0604030504040204" pitchFamily="50" charset="-128"/>
                <a:ea typeface="Meiryo UI" panose="020B0604030504040204" pitchFamily="50" charset="-128"/>
                <a:cs typeface="Arial" panose="020B0604020202020204" pitchFamily="34" charset="0"/>
              </a:rPr>
              <a:t>Start make inhouse for Camera Module </a:t>
            </a:r>
            <a:endParaRPr kumimoji="0" 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endParaRPr>
          </a:p>
          <a:p>
            <a:pPr marL="323850" marR="0" lvl="0" indent="-285750" algn="l" defTabSz="914400" rtl="0" eaLnBrk="0" fontAlgn="base" latinLnBrk="0" hangingPunct="0">
              <a:lnSpc>
                <a:spcPct val="100000"/>
              </a:lnSpc>
              <a:spcBef>
                <a:spcPct val="0"/>
              </a:spcBef>
              <a:spcAft>
                <a:spcPct val="0"/>
              </a:spcAft>
              <a:buClrTx/>
              <a:buSzPct val="100000"/>
              <a:buFontTx/>
              <a:buChar char="-"/>
              <a:tabLst/>
              <a:defRPr/>
            </a:pPr>
            <a:endParaRPr kumimoji="0" 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endParaRPr>
          </a:p>
        </p:txBody>
      </p:sp>
      <p:pic>
        <p:nvPicPr>
          <p:cNvPr id="102" name="Picture 10" descr="Risk Management: Importance &amp; Examples | 5 Risk Management Software |  Analytics Steps">
            <a:extLst>
              <a:ext uri="{FF2B5EF4-FFF2-40B4-BE49-F238E27FC236}">
                <a16:creationId xmlns:a16="http://schemas.microsoft.com/office/drawing/2014/main" id="{7FC3EA24-81BA-6967-E545-B2A4E952185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397" t="18827" r="11142" b="15243"/>
          <a:stretch/>
        </p:blipFill>
        <p:spPr bwMode="auto">
          <a:xfrm>
            <a:off x="5079089" y="3664984"/>
            <a:ext cx="947408" cy="753405"/>
          </a:xfrm>
          <a:prstGeom prst="rect">
            <a:avLst/>
          </a:prstGeom>
          <a:noFill/>
          <a:extLst>
            <a:ext uri="{909E8E84-426E-40DD-AFC4-6F175D3DCCD1}">
              <a14:hiddenFill xmlns:a14="http://schemas.microsoft.com/office/drawing/2010/main">
                <a:solidFill>
                  <a:srgbClr val="FFFFFF"/>
                </a:solidFill>
              </a14:hiddenFill>
            </a:ext>
          </a:extLst>
        </p:spPr>
      </p:pic>
      <p:sp>
        <p:nvSpPr>
          <p:cNvPr id="103" name="Action Button: Go Home 102">
            <a:hlinkClick r:id="" action="ppaction://hlinkshowjump?jump=firstslide" highlightClick="1"/>
            <a:extLst>
              <a:ext uri="{FF2B5EF4-FFF2-40B4-BE49-F238E27FC236}">
                <a16:creationId xmlns:a16="http://schemas.microsoft.com/office/drawing/2014/main" id="{BC52FE4A-E470-0FA7-0B6C-45C5B2F9D2BC}"/>
              </a:ext>
            </a:extLst>
          </p:cNvPr>
          <p:cNvSpPr/>
          <p:nvPr/>
        </p:nvSpPr>
        <p:spPr>
          <a:xfrm>
            <a:off x="292364" y="2414184"/>
            <a:ext cx="962540" cy="672867"/>
          </a:xfrm>
          <a:prstGeom prst="actionButtonHom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Scroll: Vertical 104">
            <a:extLst>
              <a:ext uri="{FF2B5EF4-FFF2-40B4-BE49-F238E27FC236}">
                <a16:creationId xmlns:a16="http://schemas.microsoft.com/office/drawing/2014/main" id="{E72376B9-59D6-DD6F-FF71-A4D36A2C59FA}"/>
              </a:ext>
            </a:extLst>
          </p:cNvPr>
          <p:cNvSpPr/>
          <p:nvPr/>
        </p:nvSpPr>
        <p:spPr>
          <a:xfrm>
            <a:off x="3983344" y="2405111"/>
            <a:ext cx="962540" cy="639097"/>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6" name="Cylinder 105">
            <a:extLst>
              <a:ext uri="{FF2B5EF4-FFF2-40B4-BE49-F238E27FC236}">
                <a16:creationId xmlns:a16="http://schemas.microsoft.com/office/drawing/2014/main" id="{D6ED0E59-34BE-A79E-5D3F-23FE65178607}"/>
              </a:ext>
            </a:extLst>
          </p:cNvPr>
          <p:cNvSpPr/>
          <p:nvPr/>
        </p:nvSpPr>
        <p:spPr>
          <a:xfrm>
            <a:off x="5172490" y="2354063"/>
            <a:ext cx="838804" cy="6966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7" name="TextBox 106">
            <a:extLst>
              <a:ext uri="{FF2B5EF4-FFF2-40B4-BE49-F238E27FC236}">
                <a16:creationId xmlns:a16="http://schemas.microsoft.com/office/drawing/2014/main" id="{A70AFE85-0D47-7528-2213-598093DB6D1E}"/>
              </a:ext>
            </a:extLst>
          </p:cNvPr>
          <p:cNvSpPr txBox="1"/>
          <p:nvPr/>
        </p:nvSpPr>
        <p:spPr>
          <a:xfrm>
            <a:off x="1104237" y="2126383"/>
            <a:ext cx="1332653" cy="52322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charset="0"/>
                <a:ea typeface="+mn-ea"/>
                <a:cs typeface="+mn-cs"/>
              </a:rPr>
              <a:t>4M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charset="0"/>
                <a:ea typeface="+mn-ea"/>
                <a:cs typeface="+mn-cs"/>
              </a:rPr>
              <a:t>checklist</a:t>
            </a:r>
          </a:p>
        </p:txBody>
      </p:sp>
      <p:sp>
        <p:nvSpPr>
          <p:cNvPr id="108" name="TextBox 107">
            <a:extLst>
              <a:ext uri="{FF2B5EF4-FFF2-40B4-BE49-F238E27FC236}">
                <a16:creationId xmlns:a16="http://schemas.microsoft.com/office/drawing/2014/main" id="{D4E94AA2-6FB3-F126-8C5B-BC04EE544077}"/>
              </a:ext>
            </a:extLst>
          </p:cNvPr>
          <p:cNvSpPr txBox="1"/>
          <p:nvPr/>
        </p:nvSpPr>
        <p:spPr>
          <a:xfrm>
            <a:off x="-34092" y="2126927"/>
            <a:ext cx="1916953"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charset="0"/>
                <a:ea typeface="+mn-ea"/>
                <a:cs typeface="+mn-cs"/>
              </a:rPr>
              <a:t>PSNV Good point</a:t>
            </a:r>
          </a:p>
        </p:txBody>
      </p:sp>
      <p:sp>
        <p:nvSpPr>
          <p:cNvPr id="109" name="Arrow: Right 108">
            <a:extLst>
              <a:ext uri="{FF2B5EF4-FFF2-40B4-BE49-F238E27FC236}">
                <a16:creationId xmlns:a16="http://schemas.microsoft.com/office/drawing/2014/main" id="{B3A2E73C-94B7-12A1-76DA-529E7D0675A7}"/>
              </a:ext>
            </a:extLst>
          </p:cNvPr>
          <p:cNvSpPr/>
          <p:nvPr/>
        </p:nvSpPr>
        <p:spPr>
          <a:xfrm>
            <a:off x="1358550" y="2288765"/>
            <a:ext cx="1040164" cy="867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Transfer Maker</a:t>
            </a:r>
          </a:p>
        </p:txBody>
      </p:sp>
      <p:sp>
        <p:nvSpPr>
          <p:cNvPr id="110" name="TextBox 109">
            <a:extLst>
              <a:ext uri="{FF2B5EF4-FFF2-40B4-BE49-F238E27FC236}">
                <a16:creationId xmlns:a16="http://schemas.microsoft.com/office/drawing/2014/main" id="{EEF76937-D239-791A-C7EA-A3462B4C09CB}"/>
              </a:ext>
            </a:extLst>
          </p:cNvPr>
          <p:cNvSpPr txBox="1"/>
          <p:nvPr/>
        </p:nvSpPr>
        <p:spPr>
          <a:xfrm>
            <a:off x="3811362" y="2486960"/>
            <a:ext cx="1332653" cy="52322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charset="0"/>
                <a:ea typeface="+mn-ea"/>
                <a:cs typeface="+mn-cs"/>
              </a:rPr>
              <a:t>4M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charset="0"/>
                <a:ea typeface="+mn-ea"/>
                <a:cs typeface="+mn-cs"/>
              </a:rPr>
              <a:t>Checklist</a:t>
            </a:r>
          </a:p>
        </p:txBody>
      </p:sp>
      <p:sp>
        <p:nvSpPr>
          <p:cNvPr id="111" name="TextBox 110">
            <a:extLst>
              <a:ext uri="{FF2B5EF4-FFF2-40B4-BE49-F238E27FC236}">
                <a16:creationId xmlns:a16="http://schemas.microsoft.com/office/drawing/2014/main" id="{4C0C23B3-4274-2E52-CA00-B780B6942710}"/>
              </a:ext>
            </a:extLst>
          </p:cNvPr>
          <p:cNvSpPr txBox="1"/>
          <p:nvPr/>
        </p:nvSpPr>
        <p:spPr>
          <a:xfrm>
            <a:off x="3968153" y="2097334"/>
            <a:ext cx="994848"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charset="0"/>
                <a:ea typeface="+mn-ea"/>
                <a:cs typeface="+mn-cs"/>
              </a:rPr>
              <a:t>FY21~23</a:t>
            </a:r>
          </a:p>
        </p:txBody>
      </p:sp>
      <p:sp>
        <p:nvSpPr>
          <p:cNvPr id="112" name="TextBox 111">
            <a:extLst>
              <a:ext uri="{FF2B5EF4-FFF2-40B4-BE49-F238E27FC236}">
                <a16:creationId xmlns:a16="http://schemas.microsoft.com/office/drawing/2014/main" id="{41D8DF0E-8143-E329-631D-06A911E8F41A}"/>
              </a:ext>
            </a:extLst>
          </p:cNvPr>
          <p:cNvSpPr txBox="1"/>
          <p:nvPr/>
        </p:nvSpPr>
        <p:spPr>
          <a:xfrm>
            <a:off x="4972366" y="2074804"/>
            <a:ext cx="996035"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charset="0"/>
                <a:ea typeface="+mn-ea"/>
                <a:cs typeface="+mn-cs"/>
              </a:rPr>
              <a:t>FY23 ~24</a:t>
            </a:r>
          </a:p>
        </p:txBody>
      </p:sp>
      <p:pic>
        <p:nvPicPr>
          <p:cNvPr id="115" name="Picture 114">
            <a:extLst>
              <a:ext uri="{FF2B5EF4-FFF2-40B4-BE49-F238E27FC236}">
                <a16:creationId xmlns:a16="http://schemas.microsoft.com/office/drawing/2014/main" id="{7F79047D-60D7-6630-8239-733CF5E6A802}"/>
              </a:ext>
            </a:extLst>
          </p:cNvPr>
          <p:cNvPicPr>
            <a:picLocks noChangeAspect="1"/>
          </p:cNvPicPr>
          <p:nvPr/>
        </p:nvPicPr>
        <p:blipFill>
          <a:blip r:embed="rId8"/>
          <a:stretch>
            <a:fillRect/>
          </a:stretch>
        </p:blipFill>
        <p:spPr>
          <a:xfrm>
            <a:off x="2607949" y="2601100"/>
            <a:ext cx="1203413" cy="435387"/>
          </a:xfrm>
          <a:prstGeom prst="rect">
            <a:avLst/>
          </a:prstGeom>
        </p:spPr>
      </p:pic>
      <p:sp>
        <p:nvSpPr>
          <p:cNvPr id="116" name="TextBox 115">
            <a:extLst>
              <a:ext uri="{FF2B5EF4-FFF2-40B4-BE49-F238E27FC236}">
                <a16:creationId xmlns:a16="http://schemas.microsoft.com/office/drawing/2014/main" id="{10304A64-B3E1-2B70-D412-D63B50BF8337}"/>
              </a:ext>
            </a:extLst>
          </p:cNvPr>
          <p:cNvSpPr txBox="1"/>
          <p:nvPr/>
        </p:nvSpPr>
        <p:spPr>
          <a:xfrm>
            <a:off x="2568130" y="2129616"/>
            <a:ext cx="1133611"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charset="0"/>
                <a:ea typeface="+mn-ea"/>
                <a:cs typeface="+mn-cs"/>
              </a:rPr>
              <a:t>FY22 ~23 </a:t>
            </a:r>
          </a:p>
        </p:txBody>
      </p:sp>
      <p:sp>
        <p:nvSpPr>
          <p:cNvPr id="117" name="TextBox 116">
            <a:extLst>
              <a:ext uri="{FF2B5EF4-FFF2-40B4-BE49-F238E27FC236}">
                <a16:creationId xmlns:a16="http://schemas.microsoft.com/office/drawing/2014/main" id="{577E41ED-54FB-6CB6-A477-7AAD78EDD0E3}"/>
              </a:ext>
            </a:extLst>
          </p:cNvPr>
          <p:cNvSpPr txBox="1"/>
          <p:nvPr/>
        </p:nvSpPr>
        <p:spPr>
          <a:xfrm>
            <a:off x="2165212" y="2354520"/>
            <a:ext cx="1916953"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400" b="1" dirty="0"/>
              <a:t>Smart &amp; </a:t>
            </a:r>
            <a:r>
              <a:rPr lang="en-US" sz="1400" b="1" dirty="0" err="1"/>
              <a:t>Cpk</a:t>
            </a:r>
            <a:endParaRPr kumimoji="0" lang="en-US" sz="1400" b="1" i="0" u="none" strike="noStrike" kern="1200" cap="none" spc="0" normalizeH="0" baseline="0" noProof="0" dirty="0">
              <a:ln>
                <a:noFill/>
              </a:ln>
              <a:effectLst/>
              <a:uLnTx/>
              <a:uFillTx/>
              <a:latin typeface="Arial" charset="0"/>
              <a:ea typeface="+mn-ea"/>
              <a:cs typeface="+mn-cs"/>
            </a:endParaRPr>
          </a:p>
        </p:txBody>
      </p:sp>
      <p:graphicFrame>
        <p:nvGraphicFramePr>
          <p:cNvPr id="118" name="Chart 117">
            <a:extLst>
              <a:ext uri="{FF2B5EF4-FFF2-40B4-BE49-F238E27FC236}">
                <a16:creationId xmlns:a16="http://schemas.microsoft.com/office/drawing/2014/main" id="{736310B5-F08D-BAB2-CA91-54298048F1C0}"/>
              </a:ext>
            </a:extLst>
          </p:cNvPr>
          <p:cNvGraphicFramePr/>
          <p:nvPr>
            <p:extLst>
              <p:ext uri="{D42A27DB-BD31-4B8C-83A1-F6EECF244321}">
                <p14:modId xmlns:p14="http://schemas.microsoft.com/office/powerpoint/2010/main" val="100998632"/>
              </p:ext>
            </p:extLst>
          </p:nvPr>
        </p:nvGraphicFramePr>
        <p:xfrm>
          <a:off x="-56271" y="4938554"/>
          <a:ext cx="2306693" cy="1309539"/>
        </p:xfrm>
        <a:graphic>
          <a:graphicData uri="http://schemas.openxmlformats.org/drawingml/2006/chart">
            <c:chart xmlns:c="http://schemas.openxmlformats.org/drawingml/2006/chart" xmlns:r="http://schemas.openxmlformats.org/officeDocument/2006/relationships" r:id="rId9"/>
          </a:graphicData>
        </a:graphic>
      </p:graphicFrame>
      <p:grpSp>
        <p:nvGrpSpPr>
          <p:cNvPr id="119" name="Group 118">
            <a:extLst>
              <a:ext uri="{FF2B5EF4-FFF2-40B4-BE49-F238E27FC236}">
                <a16:creationId xmlns:a16="http://schemas.microsoft.com/office/drawing/2014/main" id="{9797DC69-2EDD-6A37-F065-FCAF65CC84B4}"/>
              </a:ext>
            </a:extLst>
          </p:cNvPr>
          <p:cNvGrpSpPr/>
          <p:nvPr/>
        </p:nvGrpSpPr>
        <p:grpSpPr>
          <a:xfrm>
            <a:off x="647026" y="5178175"/>
            <a:ext cx="1518186" cy="838147"/>
            <a:chOff x="856642" y="5549486"/>
            <a:chExt cx="1518186" cy="838147"/>
          </a:xfrm>
        </p:grpSpPr>
        <p:sp>
          <p:nvSpPr>
            <p:cNvPr id="120" name="TextBox 119">
              <a:extLst>
                <a:ext uri="{FF2B5EF4-FFF2-40B4-BE49-F238E27FC236}">
                  <a16:creationId xmlns:a16="http://schemas.microsoft.com/office/drawing/2014/main" id="{5227C369-5951-90FE-6BAD-EE460CFD155A}"/>
                </a:ext>
              </a:extLst>
            </p:cNvPr>
            <p:cNvSpPr txBox="1"/>
            <p:nvPr/>
          </p:nvSpPr>
          <p:spPr>
            <a:xfrm>
              <a:off x="860939" y="5914628"/>
              <a:ext cx="655806" cy="230832"/>
            </a:xfrm>
            <a:prstGeom prst="rect">
              <a:avLst/>
            </a:prstGeom>
            <a:noFill/>
          </p:spPr>
          <p:txBody>
            <a:bodyPr wrap="square" rtlCol="0">
              <a:spAutoFit/>
            </a:bodyPr>
            <a:lstStyle/>
            <a:p>
              <a:r>
                <a:rPr lang="en-US" sz="900" dirty="0"/>
                <a:t>Maker 1</a:t>
              </a:r>
            </a:p>
          </p:txBody>
        </p:sp>
        <p:sp>
          <p:nvSpPr>
            <p:cNvPr id="121" name="TextBox 120">
              <a:extLst>
                <a:ext uri="{FF2B5EF4-FFF2-40B4-BE49-F238E27FC236}">
                  <a16:creationId xmlns:a16="http://schemas.microsoft.com/office/drawing/2014/main" id="{486345D1-7F5C-2894-9B65-0AD6ECBFB77E}"/>
                </a:ext>
              </a:extLst>
            </p:cNvPr>
            <p:cNvSpPr txBox="1"/>
            <p:nvPr/>
          </p:nvSpPr>
          <p:spPr>
            <a:xfrm>
              <a:off x="856642" y="5549486"/>
              <a:ext cx="715058" cy="246221"/>
            </a:xfrm>
            <a:prstGeom prst="rect">
              <a:avLst/>
            </a:prstGeom>
            <a:noFill/>
          </p:spPr>
          <p:txBody>
            <a:bodyPr wrap="square" rtlCol="0">
              <a:spAutoFit/>
            </a:bodyPr>
            <a:lstStyle/>
            <a:p>
              <a:r>
                <a:rPr lang="en-US" sz="1000" dirty="0"/>
                <a:t>Maker 2</a:t>
              </a:r>
            </a:p>
          </p:txBody>
        </p:sp>
        <p:sp>
          <p:nvSpPr>
            <p:cNvPr id="122" name="TextBox 121">
              <a:extLst>
                <a:ext uri="{FF2B5EF4-FFF2-40B4-BE49-F238E27FC236}">
                  <a16:creationId xmlns:a16="http://schemas.microsoft.com/office/drawing/2014/main" id="{D413B06F-FC49-EA5C-E8A7-6ACBFF6D2B88}"/>
                </a:ext>
              </a:extLst>
            </p:cNvPr>
            <p:cNvSpPr txBox="1"/>
            <p:nvPr/>
          </p:nvSpPr>
          <p:spPr>
            <a:xfrm>
              <a:off x="1659771" y="5591527"/>
              <a:ext cx="715057" cy="246221"/>
            </a:xfrm>
            <a:prstGeom prst="rect">
              <a:avLst/>
            </a:prstGeom>
            <a:noFill/>
          </p:spPr>
          <p:txBody>
            <a:bodyPr wrap="square" rtlCol="0">
              <a:spAutoFit/>
            </a:bodyPr>
            <a:lstStyle/>
            <a:p>
              <a:r>
                <a:rPr lang="en-US" sz="1000" dirty="0"/>
                <a:t>Maker 2</a:t>
              </a:r>
            </a:p>
          </p:txBody>
        </p:sp>
        <p:sp>
          <p:nvSpPr>
            <p:cNvPr id="124" name="TextBox 123">
              <a:extLst>
                <a:ext uri="{FF2B5EF4-FFF2-40B4-BE49-F238E27FC236}">
                  <a16:creationId xmlns:a16="http://schemas.microsoft.com/office/drawing/2014/main" id="{C4804E99-AD15-529D-9403-6A4EC289862A}"/>
                </a:ext>
              </a:extLst>
            </p:cNvPr>
            <p:cNvSpPr txBox="1"/>
            <p:nvPr/>
          </p:nvSpPr>
          <p:spPr>
            <a:xfrm>
              <a:off x="1687874" y="6141412"/>
              <a:ext cx="655805" cy="246221"/>
            </a:xfrm>
            <a:prstGeom prst="rect">
              <a:avLst/>
            </a:prstGeom>
            <a:noFill/>
          </p:spPr>
          <p:txBody>
            <a:bodyPr wrap="square" rtlCol="0">
              <a:spAutoFit/>
            </a:bodyPr>
            <a:lstStyle/>
            <a:p>
              <a:r>
                <a:rPr lang="en-US" sz="1000" dirty="0"/>
                <a:t>Maker 1</a:t>
              </a:r>
            </a:p>
          </p:txBody>
        </p:sp>
      </p:grpSp>
      <p:sp>
        <p:nvSpPr>
          <p:cNvPr id="125" name="TextBox 124">
            <a:extLst>
              <a:ext uri="{FF2B5EF4-FFF2-40B4-BE49-F238E27FC236}">
                <a16:creationId xmlns:a16="http://schemas.microsoft.com/office/drawing/2014/main" id="{C0FE8574-8690-08C7-0450-DB6080A64408}"/>
              </a:ext>
            </a:extLst>
          </p:cNvPr>
          <p:cNvSpPr txBox="1"/>
          <p:nvPr/>
        </p:nvSpPr>
        <p:spPr>
          <a:xfrm>
            <a:off x="131866" y="6227515"/>
            <a:ext cx="2372723" cy="577081"/>
          </a:xfrm>
          <a:prstGeom prst="rect">
            <a:avLst/>
          </a:prstGeom>
          <a:noFill/>
        </p:spPr>
        <p:txBody>
          <a:bodyPr wrap="square" rtlCol="0">
            <a:spAutoFit/>
          </a:bodyPr>
          <a:lstStyle/>
          <a:p>
            <a:r>
              <a:rPr lang="en-US" sz="1050" dirty="0">
                <a:solidFill>
                  <a:srgbClr val="C00000"/>
                </a:solidFill>
                <a:latin typeface="Meiryo UI" panose="020B0604030504040204" pitchFamily="50" charset="-128"/>
                <a:ea typeface="Meiryo UI" panose="020B0604030504040204" pitchFamily="50" charset="-128"/>
                <a:cs typeface="Meiryo UI" panose="020B0604030504040204" pitchFamily="34" charset="-128"/>
              </a:rPr>
              <a:t>Ranking : Maker 1 : rank B</a:t>
            </a:r>
          </a:p>
          <a:p>
            <a:r>
              <a:rPr lang="en-US" sz="1050" dirty="0">
                <a:solidFill>
                  <a:srgbClr val="C00000"/>
                </a:solidFill>
                <a:latin typeface="Meiryo UI" panose="020B0604030504040204" pitchFamily="50" charset="-128"/>
                <a:ea typeface="Meiryo UI" panose="020B0604030504040204" pitchFamily="50" charset="-128"/>
                <a:cs typeface="Meiryo UI" panose="020B0604030504040204" pitchFamily="34" charset="-128"/>
                <a:sym typeface="Wingdings" panose="05000000000000000000" pitchFamily="2" charset="2"/>
              </a:rPr>
              <a:t>              Maker 2: rank A</a:t>
            </a:r>
          </a:p>
          <a:p>
            <a:r>
              <a:rPr lang="en-US" sz="1050" dirty="0">
                <a:solidFill>
                  <a:srgbClr val="C00000"/>
                </a:solidFill>
                <a:latin typeface="Meiryo UI" panose="020B0604030504040204" pitchFamily="50" charset="-128"/>
                <a:ea typeface="Meiryo UI" panose="020B0604030504040204" pitchFamily="50" charset="-128"/>
                <a:cs typeface="Meiryo UI" panose="020B0604030504040204" pitchFamily="34" charset="-128"/>
                <a:sym typeface="Wingdings" panose="05000000000000000000" pitchFamily="2" charset="2"/>
              </a:rPr>
              <a:t>High stop line but good rank </a:t>
            </a:r>
          </a:p>
        </p:txBody>
      </p:sp>
      <p:sp>
        <p:nvSpPr>
          <p:cNvPr id="126" name="Rectangle 125">
            <a:extLst>
              <a:ext uri="{FF2B5EF4-FFF2-40B4-BE49-F238E27FC236}">
                <a16:creationId xmlns:a16="http://schemas.microsoft.com/office/drawing/2014/main" id="{1195E5AE-9EEF-6A69-D253-A57584B2AD91}"/>
              </a:ext>
            </a:extLst>
          </p:cNvPr>
          <p:cNvSpPr/>
          <p:nvPr/>
        </p:nvSpPr>
        <p:spPr>
          <a:xfrm>
            <a:off x="2351225" y="5119195"/>
            <a:ext cx="2650441" cy="492443"/>
          </a:xfrm>
          <a:prstGeom prst="rect">
            <a:avLst/>
          </a:prstGeom>
        </p:spPr>
        <p:txBody>
          <a:bodyPr wrap="square">
            <a:spAutoFit/>
          </a:bodyPr>
          <a:lstStyle/>
          <a:p>
            <a:pPr marL="323850" marR="0" lvl="0" indent="-285750" algn="l" defTabSz="914400" rtl="0" eaLnBrk="0" fontAlgn="base" latinLnBrk="0" hangingPunct="0">
              <a:lnSpc>
                <a:spcPct val="100000"/>
              </a:lnSpc>
              <a:spcBef>
                <a:spcPct val="0"/>
              </a:spcBef>
              <a:spcAft>
                <a:spcPct val="0"/>
              </a:spcAft>
              <a:buClrTx/>
              <a:buSzPct val="100000"/>
              <a:buFont typeface="Wingdings" panose="05000000000000000000" pitchFamily="2" charset="2"/>
              <a:buChar char="q"/>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rPr>
              <a:t>Change Evaluation Ranking standard</a:t>
            </a:r>
          </a:p>
        </p:txBody>
      </p:sp>
      <p:sp>
        <p:nvSpPr>
          <p:cNvPr id="127" name="Rectangle 126">
            <a:extLst>
              <a:ext uri="{FF2B5EF4-FFF2-40B4-BE49-F238E27FC236}">
                <a16:creationId xmlns:a16="http://schemas.microsoft.com/office/drawing/2014/main" id="{120D2942-D0CA-DD04-41CE-CE2AE17245DE}"/>
              </a:ext>
            </a:extLst>
          </p:cNvPr>
          <p:cNvSpPr/>
          <p:nvPr/>
        </p:nvSpPr>
        <p:spPr>
          <a:xfrm>
            <a:off x="2363347" y="5638334"/>
            <a:ext cx="2239618" cy="492443"/>
          </a:xfrm>
          <a:prstGeom prst="rect">
            <a:avLst/>
          </a:prstGeom>
        </p:spPr>
        <p:txBody>
          <a:bodyPr wrap="square">
            <a:spAutoFit/>
          </a:bodyPr>
          <a:lstStyle/>
          <a:p>
            <a:pPr marL="323850" marR="0" lvl="0" indent="-285750" algn="l" defTabSz="914400" rtl="0" eaLnBrk="0" fontAlgn="base" latinLnBrk="0" hangingPunct="0">
              <a:lnSpc>
                <a:spcPct val="100000"/>
              </a:lnSpc>
              <a:spcBef>
                <a:spcPct val="0"/>
              </a:spcBef>
              <a:spcAft>
                <a:spcPct val="0"/>
              </a:spcAft>
              <a:buClrTx/>
              <a:buSzPct val="100000"/>
              <a:buFont typeface="Wingdings" panose="05000000000000000000" pitchFamily="2" charset="2"/>
              <a:buChar char="q"/>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rPr>
              <a:t>Increase meeting</a:t>
            </a:r>
          </a:p>
          <a:p>
            <a:pPr marL="38100" marR="0" lvl="0" algn="l" defTabSz="914400" rtl="0" eaLnBrk="0" fontAlgn="base" latinLnBrk="0" hangingPunct="0">
              <a:lnSpc>
                <a:spcPct val="100000"/>
              </a:lnSpc>
              <a:spcBef>
                <a:spcPct val="0"/>
              </a:spcBef>
              <a:spcAft>
                <a:spcPct val="0"/>
              </a:spcAft>
              <a:buClrTx/>
              <a:buSzPct val="100000"/>
              <a:tabLst/>
              <a:defRPr/>
            </a:pPr>
            <a:r>
              <a:rPr lang="en-US" sz="1300" b="1" dirty="0">
                <a:solidFill>
                  <a:prstClr val="black"/>
                </a:solidFill>
                <a:latin typeface="Meiryo UI" panose="020B0604030504040204" pitchFamily="50" charset="-128"/>
                <a:ea typeface="Meiryo UI" panose="020B0604030504040204" pitchFamily="50" charset="-128"/>
                <a:cs typeface="Arial" panose="020B0604020202020204" pitchFamily="34" charset="0"/>
              </a:rPr>
              <a:t>     oversea: B &amp; C</a:t>
            </a:r>
            <a:endParaRPr kumimoji="0" 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endParaRPr>
          </a:p>
        </p:txBody>
      </p:sp>
      <p:sp>
        <p:nvSpPr>
          <p:cNvPr id="128" name="Arrow: Right 127">
            <a:extLst>
              <a:ext uri="{FF2B5EF4-FFF2-40B4-BE49-F238E27FC236}">
                <a16:creationId xmlns:a16="http://schemas.microsoft.com/office/drawing/2014/main" id="{1B4AD6B6-AA0D-09AA-308C-58DF3D06D866}"/>
              </a:ext>
            </a:extLst>
          </p:cNvPr>
          <p:cNvSpPr/>
          <p:nvPr/>
        </p:nvSpPr>
        <p:spPr>
          <a:xfrm>
            <a:off x="2156784" y="5232609"/>
            <a:ext cx="273137" cy="867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129" name="Picture 6" descr="Ranking Icon Transparent">
            <a:extLst>
              <a:ext uri="{FF2B5EF4-FFF2-40B4-BE49-F238E27FC236}">
                <a16:creationId xmlns:a16="http://schemas.microsoft.com/office/drawing/2014/main" id="{07CB9557-2139-0646-33E0-DF6684C3E1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4850" y="5107417"/>
            <a:ext cx="863521" cy="553171"/>
          </a:xfrm>
          <a:prstGeom prst="rect">
            <a:avLst/>
          </a:prstGeom>
          <a:noFill/>
          <a:ln>
            <a:solidFill>
              <a:srgbClr val="0000FF"/>
            </a:solidFill>
          </a:ln>
          <a:extLst>
            <a:ext uri="{909E8E84-426E-40DD-AFC4-6F175D3DCCD1}">
              <a14:hiddenFill xmlns:a14="http://schemas.microsoft.com/office/drawing/2010/main">
                <a:solidFill>
                  <a:srgbClr val="FFFFFF"/>
                </a:solidFill>
              </a14:hiddenFill>
            </a:ext>
          </a:extLst>
        </p:spPr>
      </p:pic>
      <p:sp>
        <p:nvSpPr>
          <p:cNvPr id="132" name="Rectangle 131">
            <a:extLst>
              <a:ext uri="{FF2B5EF4-FFF2-40B4-BE49-F238E27FC236}">
                <a16:creationId xmlns:a16="http://schemas.microsoft.com/office/drawing/2014/main" id="{C177F722-4B52-222B-6A9D-406C948C09DB}"/>
              </a:ext>
            </a:extLst>
          </p:cNvPr>
          <p:cNvSpPr/>
          <p:nvPr/>
        </p:nvSpPr>
        <p:spPr>
          <a:xfrm>
            <a:off x="302461" y="4675403"/>
            <a:ext cx="6233385" cy="525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Meiryo UI" panose="020B0604030504040204" pitchFamily="50" charset="-128"/>
                <a:ea typeface="Meiryo UI" panose="020B0604030504040204" pitchFamily="50" charset="-128"/>
                <a:cs typeface="+mn-cs"/>
                <a:sym typeface="Wingdings" panose="05000000000000000000" pitchFamily="2" charset="2"/>
              </a:rPr>
              <a:t> </a:t>
            </a:r>
            <a:r>
              <a:rPr kumimoji="0" lang="en-US" sz="1400" b="1" i="0" u="sng" strike="noStrike" kern="1200" cap="none" spc="0" normalizeH="0" baseline="0" noProof="0" dirty="0">
                <a:ln>
                  <a:noFill/>
                </a:ln>
                <a:solidFill>
                  <a:srgbClr val="0000FF"/>
                </a:solidFill>
                <a:effectLst/>
                <a:uLnTx/>
                <a:uFillTx/>
                <a:latin typeface="Meiryo UI" panose="020B0604030504040204" pitchFamily="50" charset="-128"/>
                <a:ea typeface="Meiryo UI" panose="020B0604030504040204" pitchFamily="50" charset="-128"/>
                <a:cs typeface="+mn-cs"/>
              </a:rPr>
              <a:t>Change method Control Supplier: More tighten</a:t>
            </a:r>
            <a:endParaRPr kumimoji="0" lang="en-US" sz="1400" b="1" i="0" u="none" strike="noStrike" kern="1200" cap="none" spc="0" normalizeH="0" baseline="0" noProof="0" dirty="0">
              <a:ln>
                <a:noFill/>
              </a:ln>
              <a:solidFill>
                <a:srgbClr val="0000FF"/>
              </a:solidFill>
              <a:effectLst/>
              <a:uLnTx/>
              <a:uFillTx/>
              <a:latin typeface="Meiryo UI" panose="020B0604030504040204" pitchFamily="50" charset="-128"/>
              <a:ea typeface="Meiryo UI" panose="020B0604030504040204" pitchFamily="50" charset="-128"/>
              <a:cs typeface="+mn-cs"/>
            </a:endParaRPr>
          </a:p>
        </p:txBody>
      </p:sp>
      <p:sp>
        <p:nvSpPr>
          <p:cNvPr id="2" name="楕円 80">
            <a:extLst>
              <a:ext uri="{FF2B5EF4-FFF2-40B4-BE49-F238E27FC236}">
                <a16:creationId xmlns:a16="http://schemas.microsoft.com/office/drawing/2014/main" id="{FE3F0389-1750-001B-3E31-25CDCD71E0C1}"/>
              </a:ext>
            </a:extLst>
          </p:cNvPr>
          <p:cNvSpPr/>
          <p:nvPr/>
        </p:nvSpPr>
        <p:spPr>
          <a:xfrm>
            <a:off x="75480" y="4766825"/>
            <a:ext cx="468000" cy="324000"/>
          </a:xfrm>
          <a:prstGeom prst="ellipse">
            <a:avLst/>
          </a:prstGeom>
          <a:gradFill flip="none" rotWithShape="1">
            <a:gsLst>
              <a:gs pos="0">
                <a:srgbClr val="FFFF00"/>
              </a:gs>
              <a:gs pos="100000">
                <a:srgbClr val="FFFFC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9900"/>
                </a:solidFill>
                <a:effectLst>
                  <a:glow rad="25400">
                    <a:prstClr val="black">
                      <a:alpha val="77000"/>
                    </a:prstClr>
                  </a:glow>
                </a:effectLst>
                <a:uLnTx/>
                <a:uFillTx/>
                <a:latin typeface="Calibri"/>
                <a:ea typeface="+mn-ea"/>
                <a:cs typeface="+mn-cs"/>
              </a:rPr>
              <a:t>New</a:t>
            </a:r>
          </a:p>
        </p:txBody>
      </p:sp>
      <p:sp>
        <p:nvSpPr>
          <p:cNvPr id="3" name="楕円 80">
            <a:extLst>
              <a:ext uri="{FF2B5EF4-FFF2-40B4-BE49-F238E27FC236}">
                <a16:creationId xmlns:a16="http://schemas.microsoft.com/office/drawing/2014/main" id="{4AB9D365-00BB-F276-55CA-B0F971D80AD2}"/>
              </a:ext>
            </a:extLst>
          </p:cNvPr>
          <p:cNvSpPr/>
          <p:nvPr/>
        </p:nvSpPr>
        <p:spPr>
          <a:xfrm>
            <a:off x="68461" y="1770958"/>
            <a:ext cx="468000" cy="324000"/>
          </a:xfrm>
          <a:prstGeom prst="ellipse">
            <a:avLst/>
          </a:prstGeom>
          <a:gradFill flip="none" rotWithShape="1">
            <a:gsLst>
              <a:gs pos="0">
                <a:srgbClr val="FFFF00"/>
              </a:gs>
              <a:gs pos="100000">
                <a:srgbClr val="FFFFC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9900"/>
                </a:solidFill>
                <a:effectLst>
                  <a:glow rad="25400">
                    <a:prstClr val="black">
                      <a:alpha val="77000"/>
                    </a:prstClr>
                  </a:glow>
                </a:effectLst>
                <a:uLnTx/>
                <a:uFillTx/>
                <a:latin typeface="Calibri"/>
                <a:ea typeface="+mn-ea"/>
                <a:cs typeface="+mn-cs"/>
              </a:rPr>
              <a:t>New</a:t>
            </a:r>
          </a:p>
        </p:txBody>
      </p:sp>
      <p:sp>
        <p:nvSpPr>
          <p:cNvPr id="4" name="楕円 80">
            <a:extLst>
              <a:ext uri="{FF2B5EF4-FFF2-40B4-BE49-F238E27FC236}">
                <a16:creationId xmlns:a16="http://schemas.microsoft.com/office/drawing/2014/main" id="{6404ECB4-ADFA-031B-88E7-32F5AC3AA0F2}"/>
              </a:ext>
            </a:extLst>
          </p:cNvPr>
          <p:cNvSpPr/>
          <p:nvPr/>
        </p:nvSpPr>
        <p:spPr>
          <a:xfrm>
            <a:off x="64027" y="3315864"/>
            <a:ext cx="468000" cy="324000"/>
          </a:xfrm>
          <a:prstGeom prst="ellipse">
            <a:avLst/>
          </a:prstGeom>
          <a:gradFill flip="none" rotWithShape="1">
            <a:gsLst>
              <a:gs pos="0">
                <a:srgbClr val="FFFF00"/>
              </a:gs>
              <a:gs pos="100000">
                <a:srgbClr val="FFFFC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9900"/>
                </a:solidFill>
                <a:effectLst>
                  <a:glow rad="25400">
                    <a:prstClr val="black">
                      <a:alpha val="77000"/>
                    </a:prstClr>
                  </a:glow>
                </a:effectLst>
                <a:uLnTx/>
                <a:uFillTx/>
                <a:latin typeface="Calibri"/>
                <a:ea typeface="+mn-ea"/>
                <a:cs typeface="+mn-cs"/>
              </a:rPr>
              <a:t>New</a:t>
            </a:r>
          </a:p>
        </p:txBody>
      </p:sp>
      <p:sp>
        <p:nvSpPr>
          <p:cNvPr id="73" name="楕円 80">
            <a:extLst>
              <a:ext uri="{FF2B5EF4-FFF2-40B4-BE49-F238E27FC236}">
                <a16:creationId xmlns:a16="http://schemas.microsoft.com/office/drawing/2014/main" id="{FE3F0389-1750-001B-3E31-25CDCD71E0C1}"/>
              </a:ext>
            </a:extLst>
          </p:cNvPr>
          <p:cNvSpPr/>
          <p:nvPr/>
        </p:nvSpPr>
        <p:spPr>
          <a:xfrm>
            <a:off x="11351579" y="4060845"/>
            <a:ext cx="468000" cy="324000"/>
          </a:xfrm>
          <a:prstGeom prst="ellipse">
            <a:avLst/>
          </a:prstGeom>
          <a:gradFill flip="none" rotWithShape="1">
            <a:gsLst>
              <a:gs pos="0">
                <a:srgbClr val="FFFF00"/>
              </a:gs>
              <a:gs pos="100000">
                <a:srgbClr val="FFFFC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9900"/>
                </a:solidFill>
                <a:effectLst>
                  <a:glow rad="25400">
                    <a:prstClr val="black">
                      <a:alpha val="77000"/>
                    </a:prstClr>
                  </a:glow>
                </a:effectLst>
                <a:uLnTx/>
                <a:uFillTx/>
                <a:latin typeface="Calibri"/>
                <a:ea typeface="+mn-ea"/>
                <a:cs typeface="+mn-cs"/>
              </a:rPr>
              <a:t>New</a:t>
            </a:r>
          </a:p>
        </p:txBody>
      </p:sp>
      <p:sp>
        <p:nvSpPr>
          <p:cNvPr id="74" name="楕円 80">
            <a:extLst>
              <a:ext uri="{FF2B5EF4-FFF2-40B4-BE49-F238E27FC236}">
                <a16:creationId xmlns:a16="http://schemas.microsoft.com/office/drawing/2014/main" id="{FE3F0389-1750-001B-3E31-25CDCD71E0C1}"/>
              </a:ext>
            </a:extLst>
          </p:cNvPr>
          <p:cNvSpPr/>
          <p:nvPr/>
        </p:nvSpPr>
        <p:spPr>
          <a:xfrm>
            <a:off x="9814206" y="1772383"/>
            <a:ext cx="468000" cy="324000"/>
          </a:xfrm>
          <a:prstGeom prst="ellipse">
            <a:avLst/>
          </a:prstGeom>
          <a:gradFill flip="none" rotWithShape="1">
            <a:gsLst>
              <a:gs pos="0">
                <a:srgbClr val="FFFF00"/>
              </a:gs>
              <a:gs pos="100000">
                <a:srgbClr val="FFFFC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9900"/>
                </a:solidFill>
                <a:effectLst>
                  <a:glow rad="25400">
                    <a:prstClr val="black">
                      <a:alpha val="77000"/>
                    </a:prstClr>
                  </a:glow>
                </a:effectLst>
                <a:uLnTx/>
                <a:uFillTx/>
                <a:latin typeface="Calibri"/>
                <a:ea typeface="+mn-ea"/>
                <a:cs typeface="+mn-cs"/>
              </a:rPr>
              <a:t>New</a:t>
            </a:r>
          </a:p>
        </p:txBody>
      </p:sp>
      <p:sp>
        <p:nvSpPr>
          <p:cNvPr id="75" name="Rectangle 63">
            <a:extLst>
              <a:ext uri="{FF2B5EF4-FFF2-40B4-BE49-F238E27FC236}">
                <a16:creationId xmlns:a16="http://schemas.microsoft.com/office/drawing/2014/main" id="{BD7BEB73-5B8F-479C-BEA7-3F6CCEA8612F}"/>
              </a:ext>
            </a:extLst>
          </p:cNvPr>
          <p:cNvSpPr/>
          <p:nvPr/>
        </p:nvSpPr>
        <p:spPr>
          <a:xfrm>
            <a:off x="9990965" y="771647"/>
            <a:ext cx="1766534" cy="421008"/>
          </a:xfrm>
          <a:prstGeom prst="roundRect">
            <a:avLst>
              <a:gd name="adj" fmla="val 26553"/>
            </a:avLst>
          </a:prstGeom>
          <a:gradFill>
            <a:gsLst>
              <a:gs pos="0">
                <a:srgbClr val="00CC99">
                  <a:lumMod val="20000"/>
                  <a:lumOff val="80000"/>
                </a:srgbClr>
              </a:gs>
              <a:gs pos="0">
                <a:srgbClr val="FFFFFF"/>
              </a:gs>
              <a:gs pos="100000">
                <a:schemeClr val="accent4">
                  <a:lumMod val="60000"/>
                  <a:lumOff val="40000"/>
                </a:schemeClr>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eaLnBrk="0" hangingPunct="0"/>
            <a:r>
              <a:rPr kumimoji="1" lang="en-US" altLang="ja-JP" sz="1200" b="1"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Target: Market Claim</a:t>
            </a:r>
          </a:p>
          <a:p>
            <a:pPr algn="ctr" eaLnBrk="0" hangingPunct="0"/>
            <a:r>
              <a:rPr kumimoji="1" lang="en-US" altLang="ja-JP" sz="1200" b="1" dirty="0">
                <a:solidFill>
                  <a:srgbClr val="0000FF"/>
                </a:solidFill>
                <a:effectLst>
                  <a:glow rad="63500">
                    <a:prstClr val="white"/>
                  </a:glow>
                </a:effectLst>
                <a:latin typeface="Arial" panose="020B0604020202020204" pitchFamily="34" charset="0"/>
                <a:ea typeface="Meiryo UI" panose="020B0604030504040204" pitchFamily="50" charset="-128"/>
                <a:cs typeface="Arial" panose="020B0604020202020204" pitchFamily="34" charset="0"/>
                <a:sym typeface="Wingdings" panose="05000000000000000000" pitchFamily="2" charset="2"/>
              </a:rPr>
              <a:t> ZERO </a:t>
            </a:r>
          </a:p>
        </p:txBody>
      </p:sp>
      <p:sp>
        <p:nvSpPr>
          <p:cNvPr id="77" name="TextBox 76">
            <a:extLst>
              <a:ext uri="{FF2B5EF4-FFF2-40B4-BE49-F238E27FC236}">
                <a16:creationId xmlns:a16="http://schemas.microsoft.com/office/drawing/2014/main" id="{EEF76937-D239-791A-C7EA-A3462B4C09CB}"/>
              </a:ext>
            </a:extLst>
          </p:cNvPr>
          <p:cNvSpPr txBox="1"/>
          <p:nvPr/>
        </p:nvSpPr>
        <p:spPr>
          <a:xfrm>
            <a:off x="4937833" y="2502889"/>
            <a:ext cx="1332653" cy="52322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charset="0"/>
                <a:ea typeface="+mn-ea"/>
                <a:cs typeface="+mn-cs"/>
              </a:rPr>
              <a:t>MQA</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400" noProof="0" dirty="0">
                <a:solidFill>
                  <a:prstClr val="white"/>
                </a:solidFill>
              </a:rPr>
              <a:t>Activity</a:t>
            </a:r>
            <a:endParaRPr kumimoji="0" lang="en-US" sz="1400" b="0" i="0" u="none" strike="noStrike" kern="1200" cap="none" spc="0" normalizeH="0" baseline="0" noProof="0" dirty="0">
              <a:ln>
                <a:noFill/>
              </a:ln>
              <a:solidFill>
                <a:prstClr val="white"/>
              </a:solidFill>
              <a:effectLst/>
              <a:uLnTx/>
              <a:uFillTx/>
              <a:latin typeface="Arial" charset="0"/>
              <a:ea typeface="+mn-ea"/>
              <a:cs typeface="+mn-cs"/>
            </a:endParaRPr>
          </a:p>
        </p:txBody>
      </p:sp>
      <p:sp>
        <p:nvSpPr>
          <p:cNvPr id="5" name="Rectangle 4">
            <a:extLst>
              <a:ext uri="{FF2B5EF4-FFF2-40B4-BE49-F238E27FC236}">
                <a16:creationId xmlns:a16="http://schemas.microsoft.com/office/drawing/2014/main" id="{C5343BE5-4A19-1E0B-53A4-47534A56F687}"/>
              </a:ext>
            </a:extLst>
          </p:cNvPr>
          <p:cNvSpPr/>
          <p:nvPr/>
        </p:nvSpPr>
        <p:spPr>
          <a:xfrm>
            <a:off x="2385194" y="6197579"/>
            <a:ext cx="2808462" cy="492443"/>
          </a:xfrm>
          <a:prstGeom prst="rect">
            <a:avLst/>
          </a:prstGeom>
        </p:spPr>
        <p:txBody>
          <a:bodyPr wrap="square">
            <a:spAutoFit/>
          </a:bodyPr>
          <a:lstStyle/>
          <a:p>
            <a:pPr marL="323850" marR="0" lvl="0" indent="-285750" algn="l" defTabSz="914400" rtl="0" eaLnBrk="0" fontAlgn="base" latinLnBrk="0" hangingPunct="0">
              <a:lnSpc>
                <a:spcPct val="100000"/>
              </a:lnSpc>
              <a:spcBef>
                <a:spcPct val="0"/>
              </a:spcBef>
              <a:spcAft>
                <a:spcPct val="0"/>
              </a:spcAft>
              <a:buClrTx/>
              <a:buSzPct val="100000"/>
              <a:buFont typeface="Wingdings" panose="05000000000000000000" pitchFamily="2" charset="2"/>
              <a:buChar char="q"/>
              <a:tabLst/>
              <a:defRPr/>
            </a:pPr>
            <a:r>
              <a:rPr kumimoji="0" 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rPr>
              <a:t>Support maker for</a:t>
            </a:r>
          </a:p>
          <a:p>
            <a:pPr marL="38100" marR="0" lvl="0" algn="l" defTabSz="914400" rtl="0" eaLnBrk="0" fontAlgn="base" latinLnBrk="0" hangingPunct="0">
              <a:lnSpc>
                <a:spcPct val="100000"/>
              </a:lnSpc>
              <a:spcBef>
                <a:spcPct val="0"/>
              </a:spcBef>
              <a:spcAft>
                <a:spcPct val="0"/>
              </a:spcAft>
              <a:buClrTx/>
              <a:buSzPct val="100000"/>
              <a:tabLst/>
              <a:defRPr/>
            </a:pPr>
            <a:r>
              <a:rPr lang="en-US" sz="1300" b="1" dirty="0">
                <a:solidFill>
                  <a:prstClr val="black"/>
                </a:solidFill>
                <a:latin typeface="Meiryo UI" panose="020B0604030504040204" pitchFamily="50" charset="-128"/>
                <a:ea typeface="Meiryo UI" panose="020B0604030504040204" pitchFamily="50" charset="-128"/>
                <a:cs typeface="Arial" panose="020B0604020202020204" pitchFamily="34" charset="0"/>
              </a:rPr>
              <a:t>    </a:t>
            </a:r>
            <a:r>
              <a:rPr kumimoji="0" lang="en-US" sz="13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Arial" panose="020B0604020202020204" pitchFamily="34" charset="0"/>
              </a:rPr>
              <a:t> best &amp; Visualization</a:t>
            </a:r>
          </a:p>
        </p:txBody>
      </p:sp>
    </p:spTree>
    <p:extLst>
      <p:ext uri="{BB962C8B-B14F-4D97-AF65-F5344CB8AC3E}">
        <p14:creationId xmlns:p14="http://schemas.microsoft.com/office/powerpoint/2010/main" val="2517687078"/>
      </p:ext>
    </p:extLst>
  </p:cSld>
  <p:clrMapOvr>
    <a:masterClrMapping/>
  </p:clrMapOvr>
</p:sld>
</file>

<file path=ppt/theme/theme1.xml><?xml version="1.0" encoding="utf-8"?>
<a:theme xmlns:a="http://schemas.openxmlformats.org/drawingml/2006/main" name="1_Office Them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標準デザイン">
  <a:themeElements>
    <a:clrScheme name="2_標準デザイン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標準デザイン">
      <a:majorFont>
        <a:latin typeface="HGP創英角ｺﾞｼｯｸUB"/>
        <a:ea typeface="HGP創英角ｺﾞｼｯｸUB"/>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標準デザイン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標準デザイン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標準デザイン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標準デザイン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Them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16692</TotalTime>
  <Words>5415</Words>
  <Application>Microsoft Office PowerPoint</Application>
  <PresentationFormat>Widescreen</PresentationFormat>
  <Paragraphs>907</Paragraphs>
  <Slides>13</Slides>
  <Notes>13</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13</vt:i4>
      </vt:variant>
    </vt:vector>
  </HeadingPairs>
  <TitlesOfParts>
    <vt:vector size="32" baseType="lpstr">
      <vt:lpstr>Arial Unicode MS</vt:lpstr>
      <vt:lpstr>HGP創英角ｺﾞｼｯｸUB</vt:lpstr>
      <vt:lpstr>맑은 고딕</vt:lpstr>
      <vt:lpstr>Meiryo</vt:lpstr>
      <vt:lpstr>Meiryo UI</vt:lpstr>
      <vt:lpstr>ＭＳ Ｐゴシック</vt:lpstr>
      <vt:lpstr>MS UI Gothic</vt:lpstr>
      <vt:lpstr>SimSun</vt:lpstr>
      <vt:lpstr>Algerian</vt:lpstr>
      <vt:lpstr>Arial</vt:lpstr>
      <vt:lpstr>Arial Black</vt:lpstr>
      <vt:lpstr>Calibri</vt:lpstr>
      <vt:lpstr>Symbol</vt:lpstr>
      <vt:lpstr>Times New Roman</vt:lpstr>
      <vt:lpstr>Tw Cen MT</vt:lpstr>
      <vt:lpstr>Wingdings</vt:lpstr>
      <vt:lpstr>1_Office Theme</vt:lpstr>
      <vt:lpstr>2_標準デザイン</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Kiyama Hiroshi (木山 宙)</dc:creator>
  <cp:lastModifiedBy>VAN DAO KHANH</cp:lastModifiedBy>
  <cp:revision>1337</cp:revision>
  <cp:lastPrinted>2021-07-02T00:51:07Z</cp:lastPrinted>
  <dcterms:modified xsi:type="dcterms:W3CDTF">2023-04-14T06:19:17Z</dcterms:modified>
</cp:coreProperties>
</file>